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36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</p:sldIdLst>
  <p:sldSz cx="13003213" cy="975201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Helvetica Neue Light" charset="0"/>
        <a:ea typeface="+mn-ea"/>
        <a:cs typeface="DejaVu San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Helvetica Neue Light" charset="0"/>
        <a:ea typeface="+mn-ea"/>
        <a:cs typeface="DejaVu San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Helvetica Neue Light" charset="0"/>
        <a:ea typeface="+mn-ea"/>
        <a:cs typeface="DejaVu San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Helvetica Neue Light" charset="0"/>
        <a:ea typeface="+mn-ea"/>
        <a:cs typeface="DejaVu San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Helvetica Neue Light" charset="0"/>
        <a:ea typeface="+mn-ea"/>
        <a:cs typeface="DejaVu Sans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Helvetica Neue Light" charset="0"/>
        <a:ea typeface="+mn-ea"/>
        <a:cs typeface="DejaVu Sans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Helvetica Neue Light" charset="0"/>
        <a:ea typeface="+mn-ea"/>
        <a:cs typeface="DejaVu Sans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Helvetica Neue Light" charset="0"/>
        <a:ea typeface="+mn-ea"/>
        <a:cs typeface="DejaVu Sans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Helvetica Neue Light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1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4888"/>
            <a:ext cx="5773738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74888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4888"/>
            <a:ext cx="1170146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1371600"/>
            <a:ext cx="2824163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371600"/>
            <a:ext cx="83248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4175" cy="8456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6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3963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3763" y="2768600"/>
            <a:ext cx="249555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5913" cy="822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76800"/>
            <a:ext cx="2493963" cy="300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3763" y="4876800"/>
            <a:ext cx="2495550" cy="300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45025" y="398463"/>
            <a:ext cx="1284288" cy="7486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398463"/>
            <a:ext cx="3705225" cy="7486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7213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768600"/>
            <a:ext cx="56388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5913" cy="822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5325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82825"/>
            <a:ext cx="2924175" cy="6434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82825"/>
            <a:ext cx="8624888" cy="6434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73738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282825"/>
            <a:ext cx="5775325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4864100"/>
            <a:ext cx="5573713" cy="300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3513" y="4864100"/>
            <a:ext cx="5575300" cy="300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88938"/>
            <a:ext cx="2924175" cy="832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24888" cy="832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013700"/>
            <a:ext cx="5637213" cy="1560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8013700"/>
            <a:ext cx="5638800" cy="1560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5729288"/>
            <a:ext cx="2855913" cy="3844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5729288"/>
            <a:ext cx="8420100" cy="3844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2493963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3763" y="2768600"/>
            <a:ext cx="249555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5913" cy="822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900" y="2768600"/>
            <a:ext cx="2493963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0263" y="2768600"/>
            <a:ext cx="249555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5913" cy="822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7213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2768600"/>
            <a:ext cx="56388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5913" cy="8228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8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371600"/>
            <a:ext cx="5637213" cy="700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1371600"/>
            <a:ext cx="5638800" cy="700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4175" cy="7989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989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371600"/>
            <a:ext cx="11301413" cy="350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64100"/>
            <a:ext cx="11301413" cy="300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28413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28413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1913" cy="571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98463"/>
            <a:ext cx="5141913" cy="448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4876800"/>
            <a:ext cx="5141913" cy="300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28413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28413" cy="571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657600"/>
            <a:ext cx="11428413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701463" cy="643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701463" cy="162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701463" cy="6434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5729288"/>
            <a:ext cx="11428413" cy="229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8013700"/>
            <a:ext cx="11428413" cy="156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62B0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28413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5141913" cy="571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28413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3900" y="2768600"/>
            <a:ext cx="5141913" cy="571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28413" cy="243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28413" cy="571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371600"/>
            <a:ext cx="11428413" cy="700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7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Helvetica Neue Light" charset="0"/>
          <a:cs typeface="DejaVu Sans" charset="0"/>
        </a:defRPr>
      </a:lvl9pPr>
    </p:titleStyle>
    <p:bodyStyle>
      <a:lvl1pPr marL="342900" indent="-342900" algn="l" defTabSz="457200" rtl="0" fontAlgn="base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57200" rtl="0" fontAlgn="base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57200" rtl="0" fontAlgn="base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57200" rtl="0" fontAlgn="base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57200" rtl="0" fontAlgn="base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57200" rtl="0" fontAlgn="base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57200" rtl="0" fontAlgn="base">
        <a:spcBef>
          <a:spcPts val="3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orge.epn-campus.e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fwk.blissgarden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1371600"/>
            <a:ext cx="11303000" cy="3505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The BLISS Framework 4</a:t>
            </a:r>
          </a:p>
        </p:txBody>
      </p:sp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9385300" y="2047875"/>
            <a:ext cx="2881313" cy="2157413"/>
            <a:chOff x="5912" y="1290"/>
            <a:chExt cx="1815" cy="1359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12" y="1290"/>
              <a:ext cx="1816" cy="13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 sz="6400"/>
              <a:t>Connections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60198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 b="1"/>
              <a:t>Connectable</a:t>
            </a:r>
            <a:r>
              <a:rPr lang="en-US"/>
              <a:t> base class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Bricks and Control Objects are </a:t>
            </a:r>
            <a:r>
              <a:rPr lang="en-US" b="1"/>
              <a:t>Connectable</a:t>
            </a:r>
            <a:r>
              <a:rPr lang="en-US"/>
              <a:t>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Signals and slots:</a:t>
            </a:r>
          </a:p>
          <a:p>
            <a:pPr marL="798513" lvl="1" indent="-40640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Control objects: available </a:t>
            </a:r>
            <a:r>
              <a:rPr lang="en-US" b="1"/>
              <a:t>signals</a:t>
            </a:r>
            <a:r>
              <a:rPr lang="en-US"/>
              <a:t> and </a:t>
            </a:r>
            <a:r>
              <a:rPr lang="en-US" b="1"/>
              <a:t>slots</a:t>
            </a:r>
          </a:p>
          <a:p>
            <a:pPr marL="798513" lvl="1" indent="-40640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Bricks: </a:t>
            </a:r>
            <a:r>
              <a:rPr lang="en-US" b="1"/>
              <a:t>connection definitions </a:t>
            </a:r>
            <a:r>
              <a:rPr lang="en-US"/>
              <a:t>containing a list of expected signals/slots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Connections are established using the Connections Editor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A declarative approach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2971800"/>
            <a:ext cx="12952413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A declarative approach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1309687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Why is the new architecture better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 b="1"/>
              <a:t>Proxys</a:t>
            </a:r>
            <a:r>
              <a:rPr lang="en-US"/>
              <a:t> in GUI apps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Real Control Objects stay on the server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Less connections to hardware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Objects </a:t>
            </a:r>
            <a:r>
              <a:rPr lang="en-US" b="1"/>
              <a:t>signal</a:t>
            </a:r>
            <a:r>
              <a:rPr lang="en-US"/>
              <a:t> changes to their state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No core dependency on Qt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Beacon, the BEAmline CONfigurator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Allows to manage configuration files (XML) for Control Objects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 b="1"/>
              <a:t>Templates</a:t>
            </a:r>
            <a:r>
              <a:rPr lang="en-US"/>
              <a:t> describe the config files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Later on, could be used to configure other beamline systems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 noChangeArrowheads="1"/>
          </p:cNvSpPr>
          <p:nvPr/>
        </p:nvSpPr>
        <p:spPr bwMode="auto">
          <a:xfrm>
            <a:off x="190500" y="6400800"/>
            <a:ext cx="12611100" cy="2654300"/>
          </a:xfrm>
          <a:prstGeom prst="roundRect">
            <a:avLst>
              <a:gd name="adj" fmla="val 7176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algn="ctr" rotWithShape="0">
              <a:srgbClr val="000000">
                <a:alpha val="5002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3429000" y="2971800"/>
            <a:ext cx="6019800" cy="2705100"/>
          </a:xfrm>
          <a:prstGeom prst="roundRect">
            <a:avLst>
              <a:gd name="adj" fmla="val 5616"/>
            </a:avLst>
          </a:prstGeom>
          <a:gradFill rotWithShape="0">
            <a:gsLst>
              <a:gs pos="0">
                <a:srgbClr val="0057E5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algn="ctr" rotWithShape="0">
              <a:srgbClr val="000000">
                <a:alpha val="50027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Beacon: template and result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784600" y="2743200"/>
            <a:ext cx="81026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Monaco" charset="0"/>
              </a:rPr>
              <a:t>&lt;template&gt;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Monaco" charset="0"/>
              </a:rPr>
              <a:t>	&lt;channel name="status"/&gt;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Monaco" charset="0"/>
              </a:rPr>
              <a:t>	&lt;channel name="state"/&gt;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Monaco" charset="0"/>
              </a:rPr>
              <a:t>	&lt;command name="open"/&gt;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Monaco" charset="0"/>
              </a:rPr>
              <a:t>	&lt;command name="close"/&gt;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FFFFFF"/>
                </a:solidFill>
                <a:latin typeface="Monaco" charset="0"/>
              </a:rPr>
              <a:t>&lt;/template&gt;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FFFFFF"/>
              </a:solidFill>
              <a:latin typeface="Monaco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55600" y="6686550"/>
            <a:ext cx="12280900" cy="229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1800">
                <a:solidFill>
                  <a:srgbClr val="FFFFFF"/>
                </a:solidFill>
                <a:latin typeface="Monaco" charset="0"/>
              </a:rPr>
              <a:t>&lt;object class="Shutter"  username="Safety Shutter"&gt;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1800">
                <a:solidFill>
                  <a:srgbClr val="FFFFFF"/>
                </a:solidFill>
                <a:latin typeface="Monaco" charset="0"/>
              </a:rPr>
              <a:t>       &lt;channel name="status"  uri="//basil/id23/bsh/1"  type="taco" call="DevStatus" /&gt;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1800">
                <a:solidFill>
                  <a:srgbClr val="FFFFFF"/>
                </a:solidFill>
                <a:latin typeface="Monaco" charset="0"/>
              </a:rPr>
              <a:t>       &lt;channel name="state"  uri="//basil/id23/bsh/1"  type="taco" call="DevState" /&gt;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1800">
                <a:solidFill>
                  <a:srgbClr val="FFFFFF"/>
                </a:solidFill>
                <a:latin typeface="Monaco" charset="0"/>
              </a:rPr>
              <a:t>       &lt;command name="open"  uri="//basil/id23/bsh/1"  type="taco" call="DevOpen" /&gt;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1800">
                <a:solidFill>
                  <a:srgbClr val="FFFFFF"/>
                </a:solidFill>
                <a:latin typeface="Monaco" charset="0"/>
              </a:rPr>
              <a:t>       &lt;command name="close"  uri="//basil/id23/bsh/1"  type="taco" call="DevClose" /&gt;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r>
              <a:rPr lang="en-US" sz="1800">
                <a:solidFill>
                  <a:srgbClr val="FFFFFF"/>
                </a:solidFill>
                <a:latin typeface="Monaco" charset="0"/>
              </a:rPr>
              <a:t>&lt;/object&gt;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</a:tabLst>
            </a:pPr>
            <a:endParaRPr lang="en-US" sz="1800">
              <a:solidFill>
                <a:srgbClr val="FFFFFF"/>
              </a:solidFill>
              <a:latin typeface="Monaco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6472238" y="5624513"/>
            <a:ext cx="1587" cy="7905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GUI Builder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Tree-based GUI editor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New </a:t>
            </a:r>
            <a:r>
              <a:rPr lang="en-US" b="1"/>
              <a:t>Application</a:t>
            </a:r>
            <a:r>
              <a:rPr lang="en-US"/>
              <a:t> item : to set properties for the Application level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New Connection items: attached to the Application or to particular items in the tree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Other new features : Undo/Redo, sole item preview, ...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GUI Builder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8" y="1954213"/>
            <a:ext cx="9986962" cy="764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GUI Builder:</a:t>
            </a:r>
            <a:br>
              <a:rPr lang="en-US"/>
            </a:br>
            <a:r>
              <a:rPr lang="en-US"/>
              <a:t>loading/saving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 No more single .gui file : now a whole directory is used for each GUI application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 Layout is completely separated from properties, connections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 Everything is stored in a human-readable XML format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 Resources (images, icons) can be copied into the directory to stay with the GUI application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Loading/saving, cont.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479800"/>
            <a:ext cx="12460288" cy="278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The Framework v2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Is used to build complex GUI to control beamlines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By assembling complex widgets known as bricks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Each brick is connected to beamline components through “hardware objects”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A “hardware object” is an interface to our control systems (spec, Taco, Tango)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… but over time it got adapted to abstract other kind of things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GUI Builder: properties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 Property Groups : several properties can be grouped, they are displayed in a sub-tree in the Property Editor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 New Image property : any image file can be selected, otherwise provides access to the icons library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Editing properties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525" y="2057400"/>
            <a:ext cx="9312275" cy="746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Declaring properties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3429000"/>
            <a:ext cx="12912725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The Framework's home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Managed using git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One submodule (repository) per brick/CO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git://git.epn-campus.eu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>
                <a:hlinkClick r:id="rId3"/>
              </a:rPr>
              <a:t>http://forge.epn-campus.eu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>
                <a:hlinkClick r:id="rId4"/>
              </a:rPr>
              <a:t>http://fwk.blissgarden.org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Current limitations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65278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100% based on Qt3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Each GUI connects to the hardware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Stored state is not shared amongst these instances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Configuration (XML files) of hardware objects is neither standardized nor assisted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Clumsy way to do connections between Bricks, and between Bricks and Hardware Objects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FWK4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0" indent="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506413" algn="l"/>
                <a:tab pos="1420813" algn="l"/>
                <a:tab pos="2335213" algn="l"/>
                <a:tab pos="3249613" algn="l"/>
                <a:tab pos="4164013" algn="l"/>
                <a:tab pos="5078413" algn="l"/>
                <a:tab pos="5992813" algn="l"/>
                <a:tab pos="6907213" algn="l"/>
                <a:tab pos="7821613" algn="l"/>
                <a:tab pos="8736013" algn="l"/>
                <a:tab pos="9650413" algn="l"/>
                <a:tab pos="10134600" algn="l"/>
                <a:tab pos="10858500" algn="l"/>
              </a:tabLst>
            </a:pPr>
            <a:r>
              <a:rPr lang="en-US"/>
              <a:t> Hardware Objects are renamed Control Objects</a:t>
            </a:r>
          </a:p>
          <a:p>
            <a:pPr marL="0" indent="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506413" algn="l"/>
                <a:tab pos="1420813" algn="l"/>
                <a:tab pos="2335213" algn="l"/>
                <a:tab pos="3249613" algn="l"/>
                <a:tab pos="4164013" algn="l"/>
                <a:tab pos="5078413" algn="l"/>
                <a:tab pos="5992813" algn="l"/>
                <a:tab pos="6907213" algn="l"/>
                <a:tab pos="7821613" algn="l"/>
                <a:tab pos="8736013" algn="l"/>
                <a:tab pos="9650413" algn="l"/>
                <a:tab pos="10134600" algn="l"/>
                <a:tab pos="10858500" algn="l"/>
              </a:tabLst>
            </a:pPr>
            <a:r>
              <a:rPr lang="en-US"/>
              <a:t> Still control system-agnostic</a:t>
            </a:r>
          </a:p>
          <a:p>
            <a:pPr marL="0" indent="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506413" algn="l"/>
                <a:tab pos="1420813" algn="l"/>
                <a:tab pos="2335213" algn="l"/>
                <a:tab pos="3249613" algn="l"/>
                <a:tab pos="4164013" algn="l"/>
                <a:tab pos="5078413" algn="l"/>
                <a:tab pos="5992813" algn="l"/>
                <a:tab pos="6907213" algn="l"/>
                <a:tab pos="7821613" algn="l"/>
                <a:tab pos="8736013" algn="l"/>
                <a:tab pos="9650413" algn="l"/>
                <a:tab pos="10134600" algn="l"/>
                <a:tab pos="10858500" algn="l"/>
              </a:tabLst>
            </a:pPr>
            <a:r>
              <a:rPr lang="en-US"/>
              <a:t> Uses Qt4, only for the GUI part </a:t>
            </a:r>
          </a:p>
          <a:p>
            <a:pPr marL="0" indent="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506413" algn="l"/>
                <a:tab pos="1420813" algn="l"/>
                <a:tab pos="2335213" algn="l"/>
                <a:tab pos="3249613" algn="l"/>
                <a:tab pos="4164013" algn="l"/>
                <a:tab pos="5078413" algn="l"/>
                <a:tab pos="5992813" algn="l"/>
                <a:tab pos="6907213" algn="l"/>
                <a:tab pos="7821613" algn="l"/>
                <a:tab pos="8736013" algn="l"/>
                <a:tab pos="9650413" algn="l"/>
                <a:tab pos="10134600" algn="l"/>
                <a:tab pos="10858500" algn="l"/>
              </a:tabLst>
            </a:pPr>
            <a:r>
              <a:rPr lang="en-US"/>
              <a:t> New client/server model for Control Objects</a:t>
            </a:r>
          </a:p>
          <a:p>
            <a:pPr marL="0" indent="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506413" algn="l"/>
                <a:tab pos="1420813" algn="l"/>
                <a:tab pos="2335213" algn="l"/>
                <a:tab pos="3249613" algn="l"/>
                <a:tab pos="4164013" algn="l"/>
                <a:tab pos="5078413" algn="l"/>
                <a:tab pos="5992813" algn="l"/>
                <a:tab pos="6907213" algn="l"/>
                <a:tab pos="7821613" algn="l"/>
                <a:tab pos="8736013" algn="l"/>
                <a:tab pos="9650413" algn="l"/>
                <a:tab pos="10134600" algn="l"/>
                <a:tab pos="10858500" algn="l"/>
              </a:tabLst>
            </a:pPr>
            <a:r>
              <a:rPr lang="en-US"/>
              <a:t> New tools to ease Control Objects configuration</a:t>
            </a:r>
          </a:p>
          <a:p>
            <a:pPr marL="0" indent="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506413" algn="l"/>
                <a:tab pos="1420813" algn="l"/>
                <a:tab pos="2335213" algn="l"/>
                <a:tab pos="3249613" algn="l"/>
                <a:tab pos="4164013" algn="l"/>
                <a:tab pos="5078413" algn="l"/>
                <a:tab pos="5992813" algn="l"/>
                <a:tab pos="6907213" algn="l"/>
                <a:tab pos="7821613" algn="l"/>
                <a:tab pos="8736013" algn="l"/>
                <a:tab pos="9650413" algn="l"/>
                <a:tab pos="10134600" algn="l"/>
                <a:tab pos="10858500" algn="l"/>
              </a:tabLst>
            </a:pPr>
            <a:r>
              <a:rPr lang="en-US"/>
              <a:t> New system to connect bricks together, and bricks between control objects</a:t>
            </a:r>
          </a:p>
          <a:p>
            <a:pPr marL="0" indent="0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506413" algn="l"/>
                <a:tab pos="1420813" algn="l"/>
                <a:tab pos="2335213" algn="l"/>
                <a:tab pos="3249613" algn="l"/>
                <a:tab pos="4164013" algn="l"/>
                <a:tab pos="5078413" algn="l"/>
                <a:tab pos="5992813" algn="l"/>
                <a:tab pos="6907213" algn="l"/>
                <a:tab pos="7821613" algn="l"/>
                <a:tab pos="8736013" algn="l"/>
                <a:tab pos="9650413" algn="l"/>
                <a:tab pos="10134600" algn="l"/>
                <a:tab pos="10858500" algn="l"/>
              </a:tabLst>
            </a:pPr>
            <a:r>
              <a:rPr lang="en-US"/>
              <a:t> New GUI Builder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36576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An overview of the new architecture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9372600" y="330200"/>
            <a:ext cx="3427413" cy="9040813"/>
            <a:chOff x="5904" y="208"/>
            <a:chExt cx="2159" cy="5695"/>
          </a:xfrm>
        </p:grpSpPr>
        <p:sp>
          <p:nvSpPr>
            <p:cNvPr id="19458" name="AutoShape 2"/>
            <p:cNvSpPr>
              <a:spLocks noChangeArrowheads="1"/>
            </p:cNvSpPr>
            <p:nvPr/>
          </p:nvSpPr>
          <p:spPr bwMode="auto">
            <a:xfrm>
              <a:off x="5904" y="208"/>
              <a:ext cx="2160" cy="5696"/>
            </a:xfrm>
            <a:prstGeom prst="roundRect">
              <a:avLst>
                <a:gd name="adj" fmla="val 3569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52735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6166" y="374"/>
              <a:ext cx="1634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42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Hardware</a:t>
              </a:r>
            </a:p>
          </p:txBody>
        </p:sp>
      </p:grp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57200" y="330200"/>
            <a:ext cx="6856413" cy="9040813"/>
            <a:chOff x="288" y="208"/>
            <a:chExt cx="4319" cy="5695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288" y="208"/>
              <a:ext cx="4320" cy="5696"/>
            </a:xfrm>
            <a:prstGeom prst="roundRect">
              <a:avLst>
                <a:gd name="adj" fmla="val 3569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52735" dir="2700000"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822" y="366"/>
              <a:ext cx="1250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42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Client</a:t>
              </a:r>
            </a:p>
          </p:txBody>
        </p:sp>
      </p:grp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609600" y="1828800"/>
            <a:ext cx="3276600" cy="1498600"/>
          </a:xfrm>
          <a:prstGeom prst="roundRect">
            <a:avLst>
              <a:gd name="adj" fmla="val 12708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90366" dir="240082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(bricks)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9601200" y="3429000"/>
            <a:ext cx="2730500" cy="1435100"/>
          </a:xfrm>
          <a:prstGeom prst="roundRect">
            <a:avLst>
              <a:gd name="adj" fmla="val 13273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Hardware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6856413" y="4343400"/>
            <a:ext cx="2746375" cy="6858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 flipV="1">
            <a:off x="6856413" y="2741613"/>
            <a:ext cx="2746375" cy="9175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685800" y="4114800"/>
            <a:ext cx="3276600" cy="1498600"/>
          </a:xfrm>
          <a:prstGeom prst="roundRect">
            <a:avLst>
              <a:gd name="adj" fmla="val 12708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90366" dir="240082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(bricks)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685800" y="6502400"/>
            <a:ext cx="3276600" cy="1498600"/>
          </a:xfrm>
          <a:prstGeom prst="roundRect">
            <a:avLst>
              <a:gd name="adj" fmla="val 12708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90366" dir="240082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(bricks)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6856413" y="4800600"/>
            <a:ext cx="2974975" cy="18161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4114800" y="6565900"/>
            <a:ext cx="2730500" cy="1435100"/>
          </a:xfrm>
          <a:prstGeom prst="roundRect">
            <a:avLst>
              <a:gd name="adj" fmla="val 13273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Hardware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objects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4127500" y="4114800"/>
            <a:ext cx="2730500" cy="1371600"/>
          </a:xfrm>
          <a:prstGeom prst="roundRect">
            <a:avLst>
              <a:gd name="adj" fmla="val 13273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Hardware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objects</a:t>
            </a:r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4127500" y="1828800"/>
            <a:ext cx="2730500" cy="1435100"/>
          </a:xfrm>
          <a:prstGeom prst="roundRect">
            <a:avLst>
              <a:gd name="adj" fmla="val 13273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Hardware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7239000" y="330200"/>
            <a:ext cx="5332413" cy="9040813"/>
            <a:chOff x="4560" y="208"/>
            <a:chExt cx="3359" cy="5695"/>
          </a:xfrm>
        </p:grpSpPr>
        <p:sp>
          <p:nvSpPr>
            <p:cNvPr id="20482" name="AutoShape 2"/>
            <p:cNvSpPr>
              <a:spLocks noChangeArrowheads="1"/>
            </p:cNvSpPr>
            <p:nvPr/>
          </p:nvSpPr>
          <p:spPr bwMode="auto">
            <a:xfrm>
              <a:off x="4560" y="208"/>
              <a:ext cx="3360" cy="5696"/>
            </a:xfrm>
            <a:prstGeom prst="roundRect">
              <a:avLst>
                <a:gd name="adj" fmla="val 3569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5688" y="374"/>
              <a:ext cx="110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42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Server</a:t>
              </a:r>
            </a:p>
          </p:txBody>
        </p:sp>
      </p:grp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457200" y="330200"/>
            <a:ext cx="5332413" cy="9040813"/>
            <a:chOff x="288" y="208"/>
            <a:chExt cx="3359" cy="5695"/>
          </a:xfrm>
        </p:grpSpPr>
        <p:sp>
          <p:nvSpPr>
            <p:cNvPr id="20485" name="AutoShape 5"/>
            <p:cNvSpPr>
              <a:spLocks noChangeArrowheads="1"/>
            </p:cNvSpPr>
            <p:nvPr/>
          </p:nvSpPr>
          <p:spPr bwMode="auto">
            <a:xfrm>
              <a:off x="288" y="208"/>
              <a:ext cx="3360" cy="5696"/>
            </a:xfrm>
            <a:prstGeom prst="roundRect">
              <a:avLst>
                <a:gd name="adj" fmla="val 3569"/>
              </a:avLst>
            </a:prstGeom>
            <a:gradFill rotWithShape="0">
              <a:gsLst>
                <a:gs pos="0">
                  <a:srgbClr val="0057E5"/>
                </a:gs>
                <a:gs pos="100000">
                  <a:srgbClr val="0082E5">
                    <a:alpha val="75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27"/>
                </a:srgbClr>
              </a:outerShdw>
            </a:effec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481" y="366"/>
              <a:ext cx="972" cy="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42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Client</a:t>
              </a:r>
            </a:p>
          </p:txBody>
        </p:sp>
      </p:grp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295400" y="1828800"/>
            <a:ext cx="3276600" cy="1498600"/>
          </a:xfrm>
          <a:prstGeom prst="roundRect">
            <a:avLst>
              <a:gd name="adj" fmla="val 12708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90366" dir="240082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(bricks)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8534400" y="7404100"/>
            <a:ext cx="2730500" cy="1435100"/>
          </a:xfrm>
          <a:prstGeom prst="roundRect">
            <a:avLst>
              <a:gd name="adj" fmla="val 13273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Hardware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9829800" y="5029200"/>
            <a:ext cx="1588" cy="228600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4570413" y="4373563"/>
            <a:ext cx="3798887" cy="65563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 flipV="1">
            <a:off x="4570413" y="2513013"/>
            <a:ext cx="3889375" cy="1146175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295400" y="4114800"/>
            <a:ext cx="3276600" cy="1498600"/>
          </a:xfrm>
          <a:prstGeom prst="roundRect">
            <a:avLst>
              <a:gd name="adj" fmla="val 12708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90366" dir="240082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(bricks)</a:t>
            </a: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1295400" y="6400800"/>
            <a:ext cx="3276600" cy="1498600"/>
          </a:xfrm>
          <a:prstGeom prst="roundRect">
            <a:avLst>
              <a:gd name="adj" fmla="val 12708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90366" dir="240082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(bricks)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4570413" y="4800600"/>
            <a:ext cx="3889375" cy="225583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8470900" y="3594100"/>
            <a:ext cx="2730500" cy="1435100"/>
          </a:xfrm>
          <a:prstGeom prst="roundRect">
            <a:avLst>
              <a:gd name="adj" fmla="val 13273"/>
            </a:avLst>
          </a:prstGeom>
          <a:gradFill rotWithShape="0">
            <a:gsLst>
              <a:gs pos="0">
                <a:srgbClr val="000000"/>
              </a:gs>
              <a:gs pos="100000">
                <a:srgbClr val="0082E5">
                  <a:alpha val="7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52735" dir="2700000" algn="ctr" rotWithShape="0">
              <a:srgbClr val="000000">
                <a:alpha val="50027"/>
              </a:srgbClr>
            </a:outerShdw>
          </a:effectLst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Events facility: signals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 b="1"/>
              <a:t>Signals</a:t>
            </a:r>
            <a:r>
              <a:rPr lang="en-US"/>
              <a:t> work like in Qt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Control Objects </a:t>
            </a:r>
            <a:r>
              <a:rPr lang="en-US" b="1"/>
              <a:t>emit</a:t>
            </a:r>
            <a:r>
              <a:rPr lang="en-US"/>
              <a:t> them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It let them tell the world something happened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They are </a:t>
            </a:r>
            <a:r>
              <a:rPr lang="en-US" b="1"/>
              <a:t>connected</a:t>
            </a:r>
            <a:r>
              <a:rPr lang="en-US"/>
              <a:t> to one or several </a:t>
            </a:r>
            <a:r>
              <a:rPr lang="en-US" b="1"/>
              <a:t>callbacks</a:t>
            </a:r>
            <a:r>
              <a:rPr lang="en-US"/>
              <a:t> in bricks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7400" y="254000"/>
            <a:ext cx="11430000" cy="24384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</a:pPr>
            <a:r>
              <a:rPr lang="en-US"/>
              <a:t>Accessing Control Objects from the GUI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87400" y="2768600"/>
            <a:ext cx="11430000" cy="5715000"/>
          </a:xfrm>
          <a:ln/>
        </p:spPr>
        <p:txBody>
          <a:bodyPr/>
          <a:lstStyle/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Uses PYRO (</a:t>
            </a:r>
            <a:r>
              <a:rPr lang="en-US" b="1"/>
              <a:t>PY</a:t>
            </a:r>
            <a:r>
              <a:rPr lang="en-US"/>
              <a:t>thon </a:t>
            </a:r>
            <a:r>
              <a:rPr lang="en-US" b="1"/>
              <a:t>R</a:t>
            </a:r>
            <a:r>
              <a:rPr lang="en-US"/>
              <a:t>emote </a:t>
            </a:r>
            <a:r>
              <a:rPr lang="en-US" b="1"/>
              <a:t>O</a:t>
            </a:r>
            <a:r>
              <a:rPr lang="en-US"/>
              <a:t>bjects)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Bricks access Control Objects through proxies</a:t>
            </a:r>
          </a:p>
          <a:p>
            <a:pPr marL="404813" indent="-404813"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134600" algn="l"/>
                <a:tab pos="10858500" algn="l"/>
              </a:tabLst>
            </a:pPr>
            <a:r>
              <a:rPr lang="en-US"/>
              <a:t>Concurrency is handled by Pyro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"/>
        <a:cs typeface="DejaVu Sans"/>
      </a:majorFont>
      <a:minorFont>
        <a:latin typeface="Helvetica Neue Light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564</Words>
  <Application>Microsoft Office PowerPoint</Application>
  <PresentationFormat>Custom</PresentationFormat>
  <Paragraphs>112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Times New Roman</vt:lpstr>
      <vt:lpstr>Helvetica Neue Light</vt:lpstr>
      <vt:lpstr>DejaVu Sans</vt:lpstr>
      <vt:lpstr>Wingdings</vt:lpstr>
      <vt:lpstr>Monaco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The BLISS Framework 4</vt:lpstr>
      <vt:lpstr>The Framework v2</vt:lpstr>
      <vt:lpstr>Current limitations</vt:lpstr>
      <vt:lpstr>FWK4</vt:lpstr>
      <vt:lpstr>An overview of the new architecture</vt:lpstr>
      <vt:lpstr>Slide 6</vt:lpstr>
      <vt:lpstr>Slide 7</vt:lpstr>
      <vt:lpstr>Events facility: signals</vt:lpstr>
      <vt:lpstr>Accessing Control Objects from the GUI</vt:lpstr>
      <vt:lpstr>Connections</vt:lpstr>
      <vt:lpstr>A declarative approach</vt:lpstr>
      <vt:lpstr>A declarative approach</vt:lpstr>
      <vt:lpstr>Why is the new architecture better</vt:lpstr>
      <vt:lpstr>Beacon, the BEAmline CONfigurator</vt:lpstr>
      <vt:lpstr>Beacon: template and result</vt:lpstr>
      <vt:lpstr>GUI Builder</vt:lpstr>
      <vt:lpstr>GUI Builder</vt:lpstr>
      <vt:lpstr>GUI Builder: loading/saving</vt:lpstr>
      <vt:lpstr>Loading/saving, cont.</vt:lpstr>
      <vt:lpstr>GUI Builder: properties</vt:lpstr>
      <vt:lpstr>Editing properties</vt:lpstr>
      <vt:lpstr>Declaring properties</vt:lpstr>
      <vt:lpstr>The Framework's home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BLISS Framework 4</dc:title>
  <cp:lastModifiedBy>GUIJARRO Matias</cp:lastModifiedBy>
  <cp:revision>1</cp:revision>
  <cp:lastPrinted>1601-01-01T00:00:00Z</cp:lastPrinted>
  <dcterms:created xsi:type="dcterms:W3CDTF">1601-01-01T00:00:00Z</dcterms:created>
  <dcterms:modified xsi:type="dcterms:W3CDTF">2010-09-24T12:04:54Z</dcterms:modified>
</cp:coreProperties>
</file>