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311" r:id="rId2"/>
    <p:sldId id="313" r:id="rId3"/>
    <p:sldId id="314" r:id="rId4"/>
    <p:sldId id="316" r:id="rId5"/>
    <p:sldId id="315" r:id="rId6"/>
    <p:sldId id="31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1F15934-5DAC-41AC-82F8-E24556011E65}">
          <p14:sldIdLst>
            <p14:sldId id="311"/>
            <p14:sldId id="313"/>
            <p14:sldId id="314"/>
            <p14:sldId id="316"/>
            <p14:sldId id="315"/>
            <p14:sldId id="317"/>
          </p14:sldIdLst>
        </p14:section>
        <p14:section name="Untitled Section" id="{56D1B7E9-30A7-436B-B2BC-EA78A310DA7F}">
          <p14:sldIdLst/>
        </p14:section>
        <p14:section name="Untitled Section" id="{2ED1DE04-A236-4C5D-86BC-9763364A34C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601"/>
    <a:srgbClr val="ED7703"/>
    <a:srgbClr val="132577"/>
    <a:srgbClr val="F4F4F4"/>
    <a:srgbClr val="D1D2D4"/>
    <a:srgbClr val="B7B9BA"/>
    <a:srgbClr val="AF007C"/>
    <a:srgbClr val="0098D4"/>
    <a:srgbClr val="51A026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2" autoAdjust="0"/>
    <p:restoredTop sz="94646" autoAdjust="0"/>
  </p:normalViewPr>
  <p:slideViewPr>
    <p:cSldViewPr snapToObjects="1" showGuides="1">
      <p:cViewPr varScale="1">
        <p:scale>
          <a:sx n="74" d="100"/>
          <a:sy n="74" d="100"/>
        </p:scale>
        <p:origin x="438" y="72"/>
      </p:cViewPr>
      <p:guideLst>
        <p:guide orient="horz" pos="2160"/>
        <p:guide orient="horz" pos="346"/>
        <p:guide orient="horz" pos="3974"/>
        <p:guide orient="horz" pos="1026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Crystalisation Plates Data Colelction in MxCUBE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9ECEB-3937-4F26-B78C-83FCE6F7B14A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EAD4-053F-4CF3-8873-64787B943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30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Crystalisation Plates Data Colelction in MxCUBE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17/01/2017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4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7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1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34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45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1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logo_cou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  <p:pic>
        <p:nvPicPr>
          <p:cNvPr id="3" name="Image 14" descr="logo_couv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3351600" y="1098000"/>
            <a:ext cx="5612400" cy="3564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1098000"/>
            <a:ext cx="2574000" cy="3564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727688" y="764704"/>
            <a:ext cx="8236800" cy="5400000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 baseline="0"/>
            </a:lvl1pPr>
            <a:lvl2pPr>
              <a:spcBef>
                <a:spcPts val="60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751223" y="1016732"/>
            <a:ext cx="6421177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ESRF </a:t>
              </a:r>
              <a:r>
                <a:rPr lang="fr-FR" sz="1200" dirty="0" err="1" smtClean="0"/>
                <a:t>blue</a:t>
              </a:r>
              <a:r>
                <a:rPr lang="fr-FR" sz="1200" dirty="0" smtClean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ESRF </a:t>
              </a:r>
              <a:r>
                <a:rPr lang="fr-FR" sz="1200" dirty="0" err="1" smtClean="0"/>
                <a:t>blue</a:t>
              </a:r>
              <a:r>
                <a:rPr lang="fr-FR" sz="1200" dirty="0" smtClean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 smtClean="0"/>
              <a:t>CLICK TO MODIFY THE STYLE OF THE 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764704"/>
            <a:ext cx="82368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modify</a:t>
            </a:r>
            <a:r>
              <a:rPr lang="fr-FR" dirty="0" smtClean="0"/>
              <a:t> </a:t>
            </a:r>
            <a:r>
              <a:rPr lang="fr-FR" dirty="0" err="1" smtClean="0"/>
              <a:t>attributes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719572" y="6483349"/>
            <a:ext cx="612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79512" y="6483438"/>
            <a:ext cx="413559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rgbClr val="002060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113" userDrawn="1">
          <p15:clr>
            <a:srgbClr val="F26B43"/>
          </p15:clr>
        </p15:guide>
        <p15:guide id="3" orient="horz" pos="482" userDrawn="1">
          <p15:clr>
            <a:srgbClr val="F26B43"/>
          </p15:clr>
        </p15:guide>
        <p15:guide id="4" pos="453" userDrawn="1">
          <p15:clr>
            <a:srgbClr val="F26B43"/>
          </p15:clr>
        </p15:guide>
        <p15:guide id="5" pos="56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5" y="2060848"/>
            <a:ext cx="2383905" cy="303672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953680" y="3523654"/>
            <a:ext cx="44986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  <a:latin typeface="+mj-lt"/>
              </a:rPr>
              <a:t>IMPROVING ABSTRACTIONS</a:t>
            </a:r>
          </a:p>
          <a:p>
            <a:endParaRPr lang="en-GB" sz="1000" b="1" dirty="0" smtClean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GB" sz="1600" b="1" dirty="0" smtClean="0">
                <a:solidFill>
                  <a:schemeClr val="accent1"/>
                </a:solidFill>
                <a:latin typeface="+mj-lt"/>
              </a:rPr>
              <a:t>(HARDWARE OBJECTS POINT OF VIEW) </a:t>
            </a:r>
          </a:p>
          <a:p>
            <a:endParaRPr lang="en-GB" sz="24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GB" b="1" dirty="0" smtClean="0">
                <a:solidFill>
                  <a:schemeClr val="accent1"/>
                </a:solidFill>
                <a:latin typeface="+mj-lt"/>
              </a:rPr>
              <a:t>Antonia BETEVA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16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ABSTRACTIONS – Current status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endParaRPr lang="en-US" dirty="0"/>
          </a:p>
          <a:p>
            <a:r>
              <a:rPr lang="en-GB" dirty="0" smtClean="0"/>
              <a:t>Current status</a:t>
            </a:r>
            <a:endParaRPr lang="en-US" dirty="0" smtClean="0"/>
          </a:p>
          <a:p>
            <a:pPr marL="182563" lvl="3" indent="0">
              <a:buNone/>
            </a:pPr>
            <a:r>
              <a:rPr lang="en-GB" sz="1800" dirty="0" smtClean="0"/>
              <a:t>8 Hardware Objects – 5 procedures and 4 equipment</a:t>
            </a:r>
          </a:p>
          <a:p>
            <a:pPr marL="182563" lvl="3" indent="0">
              <a:buNone/>
            </a:pPr>
            <a:r>
              <a:rPr lang="en-GB" sz="1800" dirty="0" err="1" smtClean="0"/>
              <a:t>GenericSampleChanger</a:t>
            </a:r>
            <a:r>
              <a:rPr lang="en-GB" sz="1800" dirty="0" smtClean="0"/>
              <a:t>, </a:t>
            </a:r>
            <a:r>
              <a:rPr lang="en-GB" sz="1800" dirty="0" err="1" smtClean="0"/>
              <a:t>GenericDiffractometer</a:t>
            </a:r>
            <a:r>
              <a:rPr lang="en-GB" sz="1800" dirty="0" smtClean="0"/>
              <a:t>, </a:t>
            </a:r>
            <a:r>
              <a:rPr lang="en-GB" sz="1800" dirty="0" err="1" smtClean="0"/>
              <a:t>Minidiff</a:t>
            </a:r>
            <a:r>
              <a:rPr lang="en-GB" sz="1800" dirty="0" smtClean="0"/>
              <a:t>…</a:t>
            </a:r>
          </a:p>
          <a:p>
            <a:pPr marL="182563" lvl="3" indent="0">
              <a:buNone/>
            </a:pPr>
            <a:endParaRPr lang="en-GB" sz="1800" dirty="0"/>
          </a:p>
          <a:p>
            <a:r>
              <a:rPr lang="en-GB" dirty="0" smtClean="0"/>
              <a:t>Problems</a:t>
            </a:r>
          </a:p>
          <a:p>
            <a:pPr marL="182563" lvl="3" indent="0">
              <a:buNone/>
            </a:pPr>
            <a:r>
              <a:rPr lang="en-GB" sz="1800" dirty="0" smtClean="0"/>
              <a:t>Different constraints from the control systems</a:t>
            </a:r>
          </a:p>
          <a:p>
            <a:pPr marL="182563" lvl="3" indent="0">
              <a:buNone/>
            </a:pPr>
            <a:r>
              <a:rPr lang="en-GB" sz="1800" dirty="0" smtClean="0"/>
              <a:t>Imposing methods (using the </a:t>
            </a:r>
            <a:r>
              <a:rPr lang="en-GB" sz="1800" dirty="0" err="1" smtClean="0"/>
              <a:t>abc</a:t>
            </a:r>
            <a:r>
              <a:rPr lang="en-GB" sz="1800" dirty="0" smtClean="0"/>
              <a:t> module) depending on who is writing the HO.</a:t>
            </a:r>
          </a:p>
          <a:p>
            <a:pPr marL="182563" lvl="3" indent="0">
              <a:buNone/>
            </a:pPr>
            <a:r>
              <a:rPr lang="en-US" sz="1800" dirty="0" err="1" smtClean="0"/>
              <a:t>AbstractCollect</a:t>
            </a:r>
            <a:r>
              <a:rPr lang="en-US" sz="1800" dirty="0" smtClean="0"/>
              <a:t>, </a:t>
            </a:r>
            <a:r>
              <a:rPr lang="en-US" sz="1800" dirty="0" err="1" smtClean="0"/>
              <a:t>AbstractMultiCollect</a:t>
            </a:r>
            <a:r>
              <a:rPr lang="en-US" sz="1800" dirty="0" smtClean="0"/>
              <a:t>.</a:t>
            </a:r>
          </a:p>
          <a:p>
            <a:pPr marL="182563" lvl="3" indent="0">
              <a:buNone/>
            </a:pPr>
            <a:r>
              <a:rPr lang="en-US" sz="1800" dirty="0" smtClean="0"/>
              <a:t>Needs change when adding new hardware.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7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ABSTRACTIONS - proposal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GB" dirty="0" smtClean="0"/>
              <a:t>Distinguish between sequences (procedures) and equipment</a:t>
            </a:r>
            <a:endParaRPr lang="en-US" dirty="0" smtClean="0"/>
          </a:p>
          <a:p>
            <a:pPr marL="182563" lvl="3" indent="0">
              <a:buNone/>
            </a:pPr>
            <a:r>
              <a:rPr lang="en-GB" sz="1800" dirty="0" smtClean="0"/>
              <a:t>Generic</a:t>
            </a:r>
            <a:r>
              <a:rPr lang="en-GB" sz="1800" dirty="0" smtClean="0"/>
              <a:t>* </a:t>
            </a:r>
            <a:r>
              <a:rPr lang="en-GB" sz="1800" dirty="0" smtClean="0"/>
              <a:t>– sequences only</a:t>
            </a:r>
          </a:p>
          <a:p>
            <a:pPr marL="182563" lvl="3" indent="0">
              <a:buNone/>
            </a:pPr>
            <a:r>
              <a:rPr lang="en-GB" sz="1800" smtClean="0"/>
              <a:t>Abstract</a:t>
            </a:r>
            <a:r>
              <a:rPr lang="en-GB" sz="1800" smtClean="0"/>
              <a:t>* </a:t>
            </a:r>
            <a:r>
              <a:rPr lang="en-GB" sz="1800" dirty="0" smtClean="0"/>
              <a:t>- equipment only</a:t>
            </a:r>
            <a:endParaRPr lang="en-GB" sz="1800" dirty="0"/>
          </a:p>
          <a:p>
            <a:r>
              <a:rPr lang="en-GB" dirty="0" smtClean="0"/>
              <a:t>Define only minimum variables and methods</a:t>
            </a:r>
          </a:p>
          <a:p>
            <a:pPr marL="182563" lvl="3" indent="0">
              <a:buClrTx/>
              <a:buNone/>
            </a:pPr>
            <a:r>
              <a:rPr lang="en-GB" sz="1800" dirty="0" smtClean="0"/>
              <a:t>For procedures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methods like start/execute/stop/pause...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use </a:t>
            </a:r>
            <a:r>
              <a:rPr lang="en-GB" sz="1800" i="0" dirty="0" err="1" smtClean="0"/>
              <a:t>cleanup</a:t>
            </a:r>
            <a:r>
              <a:rPr lang="en-GB" sz="1800" i="0" dirty="0" smtClean="0"/>
              <a:t>, </a:t>
            </a:r>
            <a:r>
              <a:rPr lang="en-GB" sz="1800" i="0" dirty="0" err="1" smtClean="0"/>
              <a:t>error_cleanup</a:t>
            </a:r>
            <a:r>
              <a:rPr lang="en-GB" sz="1800" i="0" dirty="0" smtClean="0"/>
              <a:t> (with statement).</a:t>
            </a:r>
          </a:p>
          <a:p>
            <a:pPr marL="182563" lvl="3" indent="0">
              <a:buClrTx/>
              <a:buNone/>
            </a:pPr>
            <a:r>
              <a:rPr lang="en-GB" sz="1800" dirty="0" smtClean="0"/>
              <a:t>For equipment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only methods shared for all the similar equipment.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provide </a:t>
            </a:r>
            <a:r>
              <a:rPr lang="en-GB" sz="1800" i="0" dirty="0"/>
              <a:t>a </a:t>
            </a:r>
            <a:r>
              <a:rPr lang="en-GB" sz="1800" i="0" dirty="0" err="1"/>
              <a:t>Mockup</a:t>
            </a:r>
            <a:r>
              <a:rPr lang="en-GB" sz="1800" i="0" dirty="0"/>
              <a:t> </a:t>
            </a:r>
            <a:r>
              <a:rPr lang="en-GB" sz="1800" i="0" dirty="0" smtClean="0"/>
              <a:t>class to </a:t>
            </a:r>
            <a:r>
              <a:rPr lang="en-GB" sz="1800" i="0" dirty="0"/>
              <a:t>simulate missing </a:t>
            </a:r>
            <a:r>
              <a:rPr lang="en-GB" sz="1800" i="0" dirty="0" smtClean="0"/>
              <a:t>equipment.</a:t>
            </a:r>
          </a:p>
          <a:p>
            <a:pPr marL="182563" lvl="3" indent="0">
              <a:buNone/>
            </a:pPr>
            <a:r>
              <a:rPr lang="en-GB" sz="1800" dirty="0" smtClean="0"/>
              <a:t>Use </a:t>
            </a:r>
            <a:r>
              <a:rPr lang="en-GB" sz="1800" dirty="0" err="1" smtClean="0"/>
              <a:t>abc</a:t>
            </a:r>
            <a:r>
              <a:rPr lang="en-GB" sz="1800" dirty="0" smtClean="0"/>
              <a:t> with parsimony (or not?)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Methods needed </a:t>
            </a:r>
            <a:r>
              <a:rPr lang="en-GB" sz="1800" i="0" dirty="0"/>
              <a:t>by the </a:t>
            </a:r>
            <a:r>
              <a:rPr lang="en-GB" sz="1800" i="0" dirty="0" smtClean="0"/>
              <a:t>GUI.</a:t>
            </a:r>
          </a:p>
          <a:p>
            <a:pPr marL="182563" lvl="3" indent="0">
              <a:buClrTx/>
              <a:buNone/>
            </a:pPr>
            <a:r>
              <a:rPr lang="en-GB" sz="1800" dirty="0" smtClean="0"/>
              <a:t>Use “standard” log/error report.</a:t>
            </a:r>
            <a:endParaRPr lang="en-GB" sz="1800" i="0" dirty="0" smtClean="0"/>
          </a:p>
          <a:p>
            <a:pPr marL="182563" lvl="3" indent="0">
              <a:buNone/>
            </a:pPr>
            <a:endParaRPr lang="en-GB" sz="1800" dirty="0"/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ABSTRACTIONS - proposal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GB" dirty="0" smtClean="0"/>
              <a:t>All </a:t>
            </a:r>
            <a:r>
              <a:rPr lang="en-GB" dirty="0"/>
              <a:t>specific methods in specific class(</a:t>
            </a:r>
            <a:r>
              <a:rPr lang="en-GB" dirty="0" err="1"/>
              <a:t>es</a:t>
            </a:r>
            <a:r>
              <a:rPr lang="en-GB" dirty="0" smtClean="0"/>
              <a:t>)</a:t>
            </a:r>
            <a:endParaRPr lang="en-GB" dirty="0"/>
          </a:p>
          <a:p>
            <a:pPr marL="182563" lvl="3" indent="0">
              <a:buNone/>
            </a:pPr>
            <a:r>
              <a:rPr lang="en-GB" sz="1800" dirty="0" smtClean="0"/>
              <a:t>Site specific, Beamline specific, Hardware specific</a:t>
            </a:r>
          </a:p>
          <a:p>
            <a:r>
              <a:rPr lang="en-GB" dirty="0" smtClean="0"/>
              <a:t>…but</a:t>
            </a:r>
          </a:p>
          <a:p>
            <a:pPr marL="182563" lvl="3" indent="0">
              <a:buClrTx/>
              <a:buNone/>
            </a:pPr>
            <a:r>
              <a:rPr lang="en-GB" sz="1800" dirty="0" smtClean="0"/>
              <a:t>Share same equipment HO between different sites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Create equipment specific HO (MD2Motor, </a:t>
            </a:r>
            <a:r>
              <a:rPr lang="en-GB" sz="1800" i="0" dirty="0" err="1" smtClean="0"/>
              <a:t>SardanaMotor</a:t>
            </a:r>
            <a:r>
              <a:rPr lang="en-GB" sz="1800" i="0" dirty="0" smtClean="0"/>
              <a:t>...)</a:t>
            </a:r>
          </a:p>
          <a:p>
            <a:pPr lvl="4">
              <a:buClrTx/>
              <a:buFont typeface="Arial" panose="020B0604020202020204" pitchFamily="34" charset="0"/>
              <a:buChar char="•"/>
            </a:pPr>
            <a:r>
              <a:rPr lang="en-GB" sz="1800" i="0" dirty="0" smtClean="0"/>
              <a:t>Improve MD2Motor rather than create ESRFMD2Motor.</a:t>
            </a:r>
            <a:endParaRPr lang="en-GB" sz="1800" dirty="0"/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7200" y="92134"/>
            <a:ext cx="8236800" cy="496800"/>
          </a:xfrm>
        </p:spPr>
        <p:txBody>
          <a:bodyPr/>
          <a:lstStyle/>
          <a:p>
            <a:r>
              <a:rPr lang="en-GB" dirty="0" smtClean="0"/>
              <a:t>IMPROVING ABSTRACTIONS – procedure 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7688" y="908720"/>
            <a:ext cx="8236800" cy="5400000"/>
          </a:xfrm>
        </p:spPr>
        <p:txBody>
          <a:bodyPr/>
          <a:lstStyle/>
          <a:p>
            <a:pPr algn="ctr"/>
            <a:r>
              <a:rPr lang="en-US" dirty="0" err="1" smtClean="0"/>
              <a:t>AbstractEnergyScan</a:t>
            </a:r>
            <a:endParaRPr lang="en-US" dirty="0"/>
          </a:p>
          <a:p>
            <a:r>
              <a:rPr lang="en-GB" dirty="0" smtClean="0"/>
              <a:t>Methods </a:t>
            </a:r>
            <a:r>
              <a:rPr lang="en-GB" dirty="0"/>
              <a:t>imposed by the GUI</a:t>
            </a:r>
            <a:endParaRPr lang="en-US" dirty="0" smtClean="0"/>
          </a:p>
          <a:p>
            <a:pPr marL="182563" lvl="3" indent="0">
              <a:buNone/>
            </a:pPr>
            <a:r>
              <a:rPr lang="en-GB" sz="1800" dirty="0" smtClean="0"/>
              <a:t>With a known signature – </a:t>
            </a:r>
            <a:r>
              <a:rPr lang="en-GB" sz="1800" dirty="0" err="1" smtClean="0"/>
              <a:t>startEnergyScan</a:t>
            </a:r>
            <a:endParaRPr lang="en-GB" sz="1800" dirty="0"/>
          </a:p>
          <a:p>
            <a:pPr marL="182563" lvl="3" indent="0">
              <a:buNone/>
            </a:pPr>
            <a:r>
              <a:rPr lang="en-GB" sz="1400" dirty="0" smtClean="0"/>
              <a:t>	(</a:t>
            </a:r>
            <a:r>
              <a:rPr lang="en-GB" sz="1400" dirty="0" err="1" smtClean="0"/>
              <a:t>element,edge,directory,prefix,session_id</a:t>
            </a:r>
            <a:r>
              <a:rPr lang="en-GB" sz="1400" dirty="0" smtClean="0"/>
              <a:t>=</a:t>
            </a:r>
            <a:r>
              <a:rPr lang="en-GB" sz="1400" dirty="0" err="1" smtClean="0"/>
              <a:t>None,blsample_id</a:t>
            </a:r>
            <a:r>
              <a:rPr lang="en-GB" sz="1400" dirty="0" smtClean="0"/>
              <a:t>=None)</a:t>
            </a:r>
          </a:p>
          <a:p>
            <a:pPr marL="182563" lvl="3" indent="0">
              <a:buNone/>
            </a:pPr>
            <a:r>
              <a:rPr lang="en-GB" sz="1800" dirty="0" smtClean="0"/>
              <a:t>With free signature – </a:t>
            </a:r>
            <a:r>
              <a:rPr lang="en-GB" sz="1800" dirty="0" err="1" smtClean="0"/>
              <a:t>scanCommandStarted</a:t>
            </a:r>
            <a:endParaRPr lang="en-GB" sz="1800" dirty="0" smtClean="0"/>
          </a:p>
          <a:p>
            <a:pPr marL="182563" lvl="3" indent="0">
              <a:buNone/>
            </a:pPr>
            <a:r>
              <a:rPr lang="en-GB" sz="1400" dirty="0" smtClean="0"/>
              <a:t>	(*</a:t>
            </a:r>
            <a:r>
              <a:rPr lang="en-GB" sz="1400" dirty="0" err="1" smtClean="0"/>
              <a:t>args</a:t>
            </a:r>
            <a:r>
              <a:rPr lang="en-GB" sz="1400" dirty="0"/>
              <a:t>, **</a:t>
            </a:r>
            <a:r>
              <a:rPr lang="en-GB" sz="1400" dirty="0" err="1"/>
              <a:t>kwargs</a:t>
            </a:r>
            <a:r>
              <a:rPr lang="en-GB" sz="1400" dirty="0"/>
              <a:t> </a:t>
            </a:r>
            <a:r>
              <a:rPr lang="en-GB" sz="1400" dirty="0" smtClean="0"/>
              <a:t>)</a:t>
            </a:r>
          </a:p>
          <a:p>
            <a:pPr marL="182563" lvl="3" indent="0">
              <a:buNone/>
            </a:pPr>
            <a:r>
              <a:rPr lang="en-GB" sz="1800" dirty="0"/>
              <a:t>Legacy methods - </a:t>
            </a:r>
            <a:r>
              <a:rPr lang="en-GB" sz="1800" dirty="0" err="1" smtClean="0"/>
              <a:t>isConnected</a:t>
            </a:r>
            <a:endParaRPr lang="en-GB" sz="1800" dirty="0"/>
          </a:p>
          <a:p>
            <a:r>
              <a:rPr lang="en-GB" dirty="0" smtClean="0"/>
              <a:t>Two compulsory (but empty methods)</a:t>
            </a:r>
          </a:p>
          <a:p>
            <a:pPr marL="182563" lvl="3" indent="0">
              <a:buNone/>
            </a:pPr>
            <a:r>
              <a:rPr lang="en-GB" sz="1800" dirty="0" err="1" smtClean="0"/>
              <a:t>escan_cleanup</a:t>
            </a:r>
            <a:r>
              <a:rPr lang="en-GB" sz="1800" dirty="0" smtClean="0"/>
              <a:t>, </a:t>
            </a:r>
            <a:r>
              <a:rPr lang="en-GB" sz="1800" dirty="0" err="1" smtClean="0"/>
              <a:t>escan_error_cleanup</a:t>
            </a:r>
            <a:endParaRPr lang="en-GB" sz="1800" dirty="0" smtClean="0"/>
          </a:p>
          <a:p>
            <a:pPr marL="182563" lvl="3" indent="0">
              <a:buNone/>
            </a:pPr>
            <a:r>
              <a:rPr lang="en-GB" sz="1400" dirty="0" smtClean="0"/>
              <a:t>	</a:t>
            </a:r>
            <a:r>
              <a:rPr lang="en-GB" sz="1400" dirty="0" err="1" smtClean="0"/>
              <a:t>def</a:t>
            </a:r>
            <a:r>
              <a:rPr lang="en-GB" sz="1400" dirty="0" smtClean="0"/>
              <a:t> </a:t>
            </a:r>
            <a:r>
              <a:rPr lang="en-GB" sz="1400" dirty="0" err="1"/>
              <a:t>escan_cleanup</a:t>
            </a:r>
            <a:r>
              <a:rPr lang="en-GB" sz="1400" dirty="0"/>
              <a:t>(self):</a:t>
            </a:r>
          </a:p>
          <a:p>
            <a:pPr marL="182563" lvl="3" indent="0">
              <a:buNone/>
            </a:pPr>
            <a:r>
              <a:rPr lang="en-GB" sz="1400" dirty="0"/>
              <a:t>       	</a:t>
            </a:r>
            <a:r>
              <a:rPr lang="en-GB" sz="1400" dirty="0" smtClean="0"/>
              <a:t>       pass</a:t>
            </a:r>
            <a:endParaRPr lang="en-GB" dirty="0"/>
          </a:p>
          <a:p>
            <a:r>
              <a:rPr lang="en-GB" dirty="0" smtClean="0"/>
              <a:t>ESRF </a:t>
            </a:r>
            <a:r>
              <a:rPr lang="en-GB" dirty="0" err="1" smtClean="0"/>
              <a:t>EnergyScan</a:t>
            </a:r>
            <a:r>
              <a:rPr lang="en-GB" dirty="0" smtClean="0"/>
              <a:t> – inherits from Abstract</a:t>
            </a:r>
          </a:p>
          <a:p>
            <a:pPr marL="182563" lvl="3" indent="0">
              <a:buNone/>
            </a:pPr>
            <a:r>
              <a:rPr lang="en-GB" sz="1800" dirty="0" smtClean="0"/>
              <a:t>Methods Shared by all the </a:t>
            </a:r>
            <a:r>
              <a:rPr lang="en-GB" sz="1800" dirty="0" err="1" smtClean="0"/>
              <a:t>beamlines</a:t>
            </a:r>
            <a:r>
              <a:rPr lang="en-GB" sz="1800" dirty="0" smtClean="0"/>
              <a:t> – </a:t>
            </a:r>
            <a:r>
              <a:rPr lang="en-GB" sz="1800" dirty="0" err="1" smtClean="0"/>
              <a:t>doChooch</a:t>
            </a:r>
            <a:endParaRPr lang="en-GB" sz="1800" dirty="0" smtClean="0"/>
          </a:p>
          <a:p>
            <a:pPr lvl="0"/>
            <a:r>
              <a:rPr lang="en-GB" dirty="0" smtClean="0"/>
              <a:t>ID29 </a:t>
            </a:r>
            <a:r>
              <a:rPr lang="en-GB" dirty="0" err="1"/>
              <a:t>EnergyScan</a:t>
            </a:r>
            <a:r>
              <a:rPr lang="en-GB" dirty="0"/>
              <a:t> – inherits from </a:t>
            </a:r>
            <a:r>
              <a:rPr lang="en-GB" dirty="0" smtClean="0"/>
              <a:t>ESRF</a:t>
            </a:r>
            <a:endParaRPr lang="en-GB" sz="1800" dirty="0" smtClean="0"/>
          </a:p>
          <a:p>
            <a:pPr marL="182563" lvl="3" indent="0">
              <a:buNone/>
            </a:pPr>
            <a:r>
              <a:rPr lang="en-GB" sz="1800" dirty="0" smtClean="0"/>
              <a:t>Beamline specific methods</a:t>
            </a:r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7200" y="92134"/>
            <a:ext cx="8236800" cy="496800"/>
          </a:xfrm>
        </p:spPr>
        <p:txBody>
          <a:bodyPr/>
          <a:lstStyle/>
          <a:p>
            <a:r>
              <a:rPr lang="en-GB" dirty="0" smtClean="0"/>
              <a:t>IMPROVING ABSTRACTIONS – Equipment 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7688" y="908720"/>
            <a:ext cx="8236800" cy="5400000"/>
          </a:xfrm>
        </p:spPr>
        <p:txBody>
          <a:bodyPr/>
          <a:lstStyle/>
          <a:p>
            <a:pPr algn="ctr"/>
            <a:r>
              <a:rPr lang="en-US" dirty="0" err="1" smtClean="0"/>
              <a:t>GenericMCA</a:t>
            </a:r>
            <a:endParaRPr lang="en-US" dirty="0"/>
          </a:p>
          <a:p>
            <a:r>
              <a:rPr lang="en-GB" dirty="0" smtClean="0"/>
              <a:t>Imposed methods</a:t>
            </a:r>
            <a:endParaRPr lang="en-US" dirty="0" smtClean="0"/>
          </a:p>
          <a:p>
            <a:pPr marL="182563" lvl="3" indent="0">
              <a:buNone/>
            </a:pPr>
            <a:r>
              <a:rPr lang="en-GB" sz="1400" dirty="0" err="1"/>
              <a:t>s</a:t>
            </a:r>
            <a:r>
              <a:rPr lang="en-GB" sz="1400" dirty="0" err="1" smtClean="0"/>
              <a:t>tart_acq</a:t>
            </a:r>
            <a:r>
              <a:rPr lang="en-GB" sz="1400" dirty="0" smtClean="0"/>
              <a:t>	 (</a:t>
            </a:r>
            <a:r>
              <a:rPr lang="en-GB" sz="1400" dirty="0" err="1" smtClean="0"/>
              <a:t>cnt_time</a:t>
            </a:r>
            <a:r>
              <a:rPr lang="en-GB" sz="1400" dirty="0" smtClean="0"/>
              <a:t>=None)</a:t>
            </a:r>
          </a:p>
          <a:p>
            <a:pPr marL="987425" lvl="4" indent="0">
              <a:buNone/>
            </a:pPr>
            <a:r>
              <a:rPr lang="en-GB" sz="1100" dirty="0"/>
              <a:t>Keyword </a:t>
            </a:r>
            <a:r>
              <a:rPr lang="en-GB" sz="1100" dirty="0" err="1"/>
              <a:t>Args</a:t>
            </a:r>
            <a:r>
              <a:rPr lang="en-GB" sz="1100" dirty="0"/>
              <a:t>:</a:t>
            </a:r>
          </a:p>
          <a:p>
            <a:pPr marL="987425" lvl="4" indent="0">
              <a:buNone/>
            </a:pPr>
            <a:r>
              <a:rPr lang="en-GB" sz="1100" dirty="0"/>
              <a:t>            </a:t>
            </a:r>
            <a:r>
              <a:rPr lang="en-GB" sz="1100" dirty="0" err="1"/>
              <a:t>cnt_time</a:t>
            </a:r>
            <a:r>
              <a:rPr lang="en-GB" sz="1100" dirty="0"/>
              <a:t> (float, optional): count time [s]; 0 means to count </a:t>
            </a:r>
            <a:r>
              <a:rPr lang="en-GB" sz="1100" dirty="0" smtClean="0"/>
              <a:t>indefinitely</a:t>
            </a:r>
            <a:endParaRPr lang="en-GB" sz="1100" dirty="0"/>
          </a:p>
          <a:p>
            <a:pPr marL="987425" lvl="4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Returns</a:t>
            </a:r>
            <a:r>
              <a:rPr lang="en-GB" sz="1100" dirty="0"/>
              <a:t>:</a:t>
            </a:r>
          </a:p>
          <a:p>
            <a:pPr marL="987425" lvl="4" indent="0">
              <a:buNone/>
            </a:pPr>
            <a:r>
              <a:rPr lang="en-GB" sz="1100" dirty="0"/>
              <a:t>            None</a:t>
            </a:r>
            <a:endParaRPr lang="en-GB" sz="1100" dirty="0" smtClean="0"/>
          </a:p>
          <a:p>
            <a:pPr marL="182563" lvl="3" indent="0">
              <a:buNone/>
            </a:pPr>
            <a:r>
              <a:rPr lang="en-GB" sz="1400" dirty="0" err="1" smtClean="0"/>
              <a:t>read_data</a:t>
            </a:r>
            <a:r>
              <a:rPr lang="en-GB" sz="1400" dirty="0" smtClean="0"/>
              <a:t>(</a:t>
            </a:r>
            <a:r>
              <a:rPr lang="en-GB" sz="1400" dirty="0" err="1" smtClean="0"/>
              <a:t>chmin</a:t>
            </a:r>
            <a:r>
              <a:rPr lang="en-GB" sz="1400" dirty="0" smtClean="0"/>
              <a:t>, </a:t>
            </a:r>
            <a:r>
              <a:rPr lang="en-GB" sz="1400" dirty="0" err="1"/>
              <a:t>chmax</a:t>
            </a:r>
            <a:r>
              <a:rPr lang="en-GB" sz="1400" dirty="0"/>
              <a:t>, </a:t>
            </a:r>
            <a:r>
              <a:rPr lang="en-GB" sz="1400" dirty="0" err="1" smtClean="0"/>
              <a:t>calib</a:t>
            </a:r>
            <a:r>
              <a:rPr lang="en-GB" sz="1400" dirty="0" smtClean="0"/>
              <a:t>=False)</a:t>
            </a:r>
          </a:p>
          <a:p>
            <a:pPr marL="987425" lvl="4" indent="0">
              <a:buNone/>
            </a:pPr>
            <a:r>
              <a:rPr lang="en-GB" sz="1100" dirty="0" smtClean="0"/>
              <a:t>Keyword </a:t>
            </a:r>
            <a:r>
              <a:rPr lang="en-GB" sz="1100" dirty="0" err="1"/>
              <a:t>Args</a:t>
            </a:r>
            <a:r>
              <a:rPr lang="en-GB" sz="1100" dirty="0"/>
              <a:t>:</a:t>
            </a:r>
          </a:p>
          <a:p>
            <a:pPr marL="987425" lvl="4" indent="0">
              <a:buNone/>
            </a:pPr>
            <a:r>
              <a:rPr lang="en-GB" sz="1100" dirty="0"/>
              <a:t>            </a:t>
            </a:r>
            <a:r>
              <a:rPr lang="en-GB" sz="1100" dirty="0" err="1"/>
              <a:t>chmin</a:t>
            </a:r>
            <a:r>
              <a:rPr lang="en-GB" sz="1100" dirty="0"/>
              <a:t> (float): channel number or energy [</a:t>
            </a:r>
            <a:r>
              <a:rPr lang="en-GB" sz="1100" dirty="0" err="1"/>
              <a:t>keV</a:t>
            </a:r>
            <a:r>
              <a:rPr lang="en-GB" sz="1100" dirty="0"/>
              <a:t>]</a:t>
            </a:r>
          </a:p>
          <a:p>
            <a:pPr marL="987425" lvl="4" indent="0">
              <a:buNone/>
            </a:pPr>
            <a:r>
              <a:rPr lang="en-GB" sz="1100" dirty="0"/>
              <a:t>            </a:t>
            </a:r>
            <a:r>
              <a:rPr lang="en-GB" sz="1100" dirty="0" err="1"/>
              <a:t>chmax</a:t>
            </a:r>
            <a:r>
              <a:rPr lang="en-GB" sz="1100" dirty="0"/>
              <a:t> (float): channel number or energy [</a:t>
            </a:r>
            <a:r>
              <a:rPr lang="en-GB" sz="1100" dirty="0" err="1"/>
              <a:t>keV</a:t>
            </a:r>
            <a:r>
              <a:rPr lang="en-GB" sz="1100" dirty="0"/>
              <a:t>]</a:t>
            </a:r>
          </a:p>
          <a:p>
            <a:pPr marL="987425" lvl="4" indent="0">
              <a:buNone/>
            </a:pPr>
            <a:r>
              <a:rPr lang="en-GB" sz="1100" dirty="0"/>
              <a:t>            </a:t>
            </a:r>
            <a:r>
              <a:rPr lang="en-GB" sz="1100" dirty="0" err="1"/>
              <a:t>calib</a:t>
            </a:r>
            <a:r>
              <a:rPr lang="en-GB" sz="1100" dirty="0"/>
              <a:t> (bool): use calibration, defaults to </a:t>
            </a:r>
            <a:r>
              <a:rPr lang="en-GB" sz="1100" dirty="0" err="1" smtClean="0"/>
              <a:t>Fals</a:t>
            </a:r>
            <a:endParaRPr lang="en-GB" sz="1100" dirty="0"/>
          </a:p>
          <a:p>
            <a:pPr marL="987425" lvl="4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Returns</a:t>
            </a:r>
            <a:r>
              <a:rPr lang="en-GB" sz="1100" dirty="0"/>
              <a:t>:</a:t>
            </a:r>
          </a:p>
          <a:p>
            <a:pPr marL="987425" lvl="4" indent="0">
              <a:buNone/>
            </a:pPr>
            <a:r>
              <a:rPr lang="en-GB" sz="1100" dirty="0"/>
              <a:t>            </a:t>
            </a:r>
            <a:r>
              <a:rPr lang="en-GB" sz="1100" dirty="0" err="1"/>
              <a:t>numpy.array</a:t>
            </a:r>
            <a:r>
              <a:rPr lang="en-GB" sz="1100" dirty="0"/>
              <a:t>. x - channels or energy (if </a:t>
            </a:r>
            <a:r>
              <a:rPr lang="en-GB" sz="1100" dirty="0" err="1"/>
              <a:t>calib</a:t>
            </a:r>
            <a:r>
              <a:rPr lang="en-GB" sz="1100" dirty="0"/>
              <a:t>=True), y - data.</a:t>
            </a:r>
            <a:endParaRPr lang="en-GB" sz="1100" dirty="0" smtClean="0"/>
          </a:p>
          <a:p>
            <a:r>
              <a:rPr lang="en-GB" dirty="0" smtClean="0"/>
              <a:t>ESRFMCA    – inherits from </a:t>
            </a:r>
            <a:r>
              <a:rPr lang="en-GB" dirty="0" err="1" smtClean="0"/>
              <a:t>GerericMCA</a:t>
            </a:r>
            <a:endParaRPr lang="en-GB" dirty="0" smtClean="0"/>
          </a:p>
          <a:p>
            <a:pPr marL="182563" lvl="3" indent="0">
              <a:buNone/>
            </a:pPr>
            <a:r>
              <a:rPr lang="en-GB" sz="1800" dirty="0" smtClean="0"/>
              <a:t>MCA specific methods - get/set </a:t>
            </a:r>
            <a:r>
              <a:rPr lang="en-GB" sz="1800" dirty="0" err="1" smtClean="0"/>
              <a:t>roi</a:t>
            </a:r>
            <a:r>
              <a:rPr lang="en-GB" sz="1800" dirty="0" smtClean="0"/>
              <a:t>, get/set calibration</a:t>
            </a:r>
          </a:p>
          <a:p>
            <a:pPr marL="182563" lvl="3" indent="0">
              <a:buNone/>
            </a:pPr>
            <a:r>
              <a:rPr lang="en-GB" sz="1800" dirty="0" smtClean="0"/>
              <a:t>Detector specific methods - get/set </a:t>
            </a:r>
            <a:r>
              <a:rPr lang="en-GB" sz="1800" dirty="0" err="1" smtClean="0"/>
              <a:t>presets</a:t>
            </a:r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10th MxCUBE Workshop, 16-18/01/2017, ESRF, Grenoble                                       Antonia BETEVA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4000" y="4428000"/>
            <a:ext cx="496855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RontecMCA – inherits </a:t>
            </a:r>
            <a:r>
              <a:rPr lang="en-GB" b="1" dirty="0" err="1" smtClean="0">
                <a:solidFill>
                  <a:schemeClr val="accent1"/>
                </a:solidFill>
              </a:rPr>
              <a:t>forom</a:t>
            </a:r>
            <a:r>
              <a:rPr lang="en-GB" b="1" dirty="0" smtClean="0">
                <a:solidFill>
                  <a:schemeClr val="accent1"/>
                </a:solidFill>
              </a:rPr>
              <a:t> </a:t>
            </a:r>
            <a:r>
              <a:rPr lang="en-GB" b="1" dirty="0" err="1" smtClean="0">
                <a:solidFill>
                  <a:schemeClr val="accent1"/>
                </a:solidFill>
              </a:rPr>
              <a:t>GenericMCA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1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Blank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.potx" id="{67C11CAC-9023-4D7C-A201-0E73168C1C5C}" vid="{657381B9-D2A2-47F3-8C63-832BC456550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22996</TotalTime>
  <Words>291</Words>
  <Application>Microsoft Office PowerPoint</Application>
  <PresentationFormat>On-screen Show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ITCOfficinaSans LT Book</vt:lpstr>
      <vt:lpstr>Wingdings</vt:lpstr>
      <vt:lpstr>Blank</vt:lpstr>
      <vt:lpstr>PowerPoint Presentation</vt:lpstr>
      <vt:lpstr>IMPROVING ABSTRACTIONS – Current status</vt:lpstr>
      <vt:lpstr>IMPROVING ABSTRACTIONS - proposal</vt:lpstr>
      <vt:lpstr>IMPROVING ABSTRACTIONS - proposal</vt:lpstr>
      <vt:lpstr>IMPROVING ABSTRACTIONS – procedure example</vt:lpstr>
      <vt:lpstr>IMPROVING ABSTRACTIONS – Equipment example</vt:lpstr>
    </vt:vector>
  </TitlesOfParts>
  <Company>ESRF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Meyer</dc:creator>
  <cp:lastModifiedBy>Generic account for public pc's</cp:lastModifiedBy>
  <cp:revision>852</cp:revision>
  <dcterms:created xsi:type="dcterms:W3CDTF">2015-05-29T07:53:20Z</dcterms:created>
  <dcterms:modified xsi:type="dcterms:W3CDTF">2017-01-17T11:34:50Z</dcterms:modified>
</cp:coreProperties>
</file>