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8"/>
  </p:notesMasterIdLst>
  <p:handoutMasterIdLst>
    <p:handoutMasterId r:id="rId9"/>
  </p:handoutMasterIdLst>
  <p:sldIdLst>
    <p:sldId id="311" r:id="rId2"/>
    <p:sldId id="313" r:id="rId3"/>
    <p:sldId id="314" r:id="rId4"/>
    <p:sldId id="316" r:id="rId5"/>
    <p:sldId id="315" r:id="rId6"/>
    <p:sldId id="317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71F15934-5DAC-41AC-82F8-E24556011E65}">
          <p14:sldIdLst>
            <p14:sldId id="311"/>
            <p14:sldId id="313"/>
            <p14:sldId id="314"/>
            <p14:sldId id="316"/>
            <p14:sldId id="315"/>
            <p14:sldId id="317"/>
          </p14:sldIdLst>
        </p14:section>
        <p14:section name="Untitled Section" id="{56D1B7E9-30A7-436B-B2BC-EA78A310DA7F}">
          <p14:sldIdLst/>
        </p14:section>
        <p14:section name="Untitled Section" id="{2ED1DE04-A236-4C5D-86BC-9763364A34C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46">
          <p15:clr>
            <a:srgbClr val="A4A3A4"/>
          </p15:clr>
        </p15:guide>
        <p15:guide id="3" orient="horz" pos="3974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pos="2880">
          <p15:clr>
            <a:srgbClr val="A4A3A4"/>
          </p15:clr>
        </p15:guide>
        <p15:guide id="6" pos="521">
          <p15:clr>
            <a:srgbClr val="A4A3A4"/>
          </p15:clr>
        </p15:guide>
        <p15:guide id="7" pos="52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2601"/>
    <a:srgbClr val="ED7703"/>
    <a:srgbClr val="132577"/>
    <a:srgbClr val="F4F4F4"/>
    <a:srgbClr val="D1D2D4"/>
    <a:srgbClr val="B7B9BA"/>
    <a:srgbClr val="AF007C"/>
    <a:srgbClr val="0098D4"/>
    <a:srgbClr val="51A026"/>
    <a:srgbClr val="FFD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12" autoAdjust="0"/>
    <p:restoredTop sz="94646" autoAdjust="0"/>
  </p:normalViewPr>
  <p:slideViewPr>
    <p:cSldViewPr snapToObjects="1" showGuides="1">
      <p:cViewPr varScale="1">
        <p:scale>
          <a:sx n="74" d="100"/>
          <a:sy n="74" d="100"/>
        </p:scale>
        <p:origin x="438" y="72"/>
      </p:cViewPr>
      <p:guideLst>
        <p:guide orient="horz" pos="2160"/>
        <p:guide orient="horz" pos="346"/>
        <p:guide orient="horz" pos="3974"/>
        <p:guide orient="horz" pos="1026"/>
        <p:guide pos="2880"/>
        <p:guide pos="521"/>
        <p:guide pos="52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 smtClean="0"/>
              <a:t>Crystalisation Plates Data Colelction in MxCUBE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09ECEB-3937-4F26-B78C-83FCE6F7B14A}" type="datetimeFigureOut">
              <a:rPr lang="en-GB" smtClean="0"/>
              <a:t>17/01/2017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0EAD4-053F-4CF3-8873-64787B943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8304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 smtClean="0"/>
              <a:t>Crystalisation Plates Data Colelction in MxCUBE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80E798-53FF-4C51-A981-953463752515}" type="datetimeFigureOut">
              <a:rPr lang="fr-FR" smtClean="0"/>
              <a:pPr/>
              <a:t>17/01/2017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6CD8F-B7ED-4A05-9FB1-A01CC0EF02C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845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575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216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534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845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312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 descr="logo_cou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2000" y="1990800"/>
            <a:ext cx="7200000" cy="2880000"/>
          </a:xfrm>
          <a:prstGeom prst="rect">
            <a:avLst/>
          </a:prstGeom>
        </p:spPr>
      </p:pic>
      <p:pic>
        <p:nvPicPr>
          <p:cNvPr id="3" name="Image 14" descr="logo_couv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72000" y="1990800"/>
            <a:ext cx="7200000" cy="28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727200" y="126000"/>
            <a:ext cx="8236800" cy="496800"/>
          </a:xfrm>
          <a:solidFill>
            <a:schemeClr val="accent1"/>
          </a:solidFill>
        </p:spPr>
        <p:txBody>
          <a:bodyPr lIns="108000" tIns="0" rIns="108000" anchor="ctr" anchorCtr="0"/>
          <a:lstStyle>
            <a:lvl1pPr>
              <a:lnSpc>
                <a:spcPct val="85000"/>
              </a:lnSpc>
              <a:defRPr sz="25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gray">
          <a:xfrm>
            <a:off x="3351600" y="1098000"/>
            <a:ext cx="5612400" cy="3564000"/>
          </a:xfrm>
          <a:solidFill>
            <a:srgbClr val="4E5B99"/>
          </a:solidFill>
        </p:spPr>
        <p:txBody>
          <a:bodyPr lIns="216000" tIns="252000"/>
          <a:lstStyle>
            <a:lvl1pPr marL="0" indent="0">
              <a:spcAft>
                <a:spcPts val="300"/>
              </a:spcAft>
              <a:buFont typeface="Arial" pitchFamily="34" charset="0"/>
              <a:buNone/>
              <a:defRPr sz="2800">
                <a:solidFill>
                  <a:schemeClr val="bg1"/>
                </a:solidFill>
              </a:defRPr>
            </a:lvl1pPr>
            <a:lvl2pPr marL="0" indent="0">
              <a:spcBef>
                <a:spcPts val="400"/>
              </a:spcBef>
              <a:spcAft>
                <a:spcPts val="0"/>
              </a:spcAft>
              <a:buFont typeface="Arial" pitchFamily="34" charset="0"/>
              <a:buNone/>
              <a:defRPr sz="2600" b="1">
                <a:solidFill>
                  <a:schemeClr val="bg1"/>
                </a:solidFill>
              </a:defRPr>
            </a:lvl2pPr>
            <a:lvl3pPr marL="0" indent="0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 sz="225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SzPct val="80000"/>
              <a:buNone/>
              <a:defRPr sz="1750">
                <a:solidFill>
                  <a:schemeClr val="bg1"/>
                </a:solidFill>
              </a:defRPr>
            </a:lvl4pPr>
            <a:lvl5pPr marL="0" indent="0">
              <a:lnSpc>
                <a:spcPct val="80000"/>
              </a:lnSpc>
              <a:spcAft>
                <a:spcPts val="0"/>
              </a:spcAft>
              <a:buNone/>
              <a:defRPr sz="1500" b="1" i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727200" y="1098000"/>
            <a:ext cx="2574000" cy="3564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733122C9-A0B9-462F-8757-0847AD287B6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 smtClean="0"/>
              <a:t>10th MxCUBE Workshop, 16-18/01/2017, ESRF, Grenoble                                       Antonia BETEVA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gray">
          <a:xfrm>
            <a:off x="727688" y="764704"/>
            <a:ext cx="8236800" cy="5400000"/>
          </a:xfrm>
        </p:spPr>
        <p:txBody>
          <a:bodyPr/>
          <a:lstStyle>
            <a:lvl1pPr>
              <a:spcBef>
                <a:spcPts val="1200"/>
              </a:spcBef>
              <a:spcAft>
                <a:spcPts val="600"/>
              </a:spcAft>
              <a:defRPr baseline="0"/>
            </a:lvl1pPr>
            <a:lvl2pPr>
              <a:spcBef>
                <a:spcPts val="60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2pPr>
            <a:lvl4pPr>
              <a:spcBef>
                <a:spcPts val="0"/>
              </a:spcBef>
              <a:spcAft>
                <a:spcPts val="300"/>
              </a:spcAft>
              <a:buSzPct val="80000"/>
              <a:defRPr/>
            </a:lvl4pPr>
            <a:lvl5pPr>
              <a:spcAft>
                <a:spcPts val="30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733122C9-A0B9-462F-8757-0847AD287B6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10th MxCUBE Workshop, 16-18/01/2017, ESRF, Grenoble                                       Antonia BETEVA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importing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10th MxCUBE Workshop, 16-18/01/2017, ESRF, Grenoble                                       Antonia BETEVA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733122C9-A0B9-462F-8757-0847AD287B63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9597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ur palet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ESRF COLOUR PALETTE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10th MxCUBE Workshop, 16-18/01/2017, ESRF, Grenoble                                       Antonia BETEVA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733122C9-A0B9-462F-8757-0847AD287B63}" type="slidenum">
              <a:rPr lang="fr-FR" smtClean="0"/>
              <a:pPr/>
              <a:t>‹#›</a:t>
            </a:fld>
            <a:endParaRPr lang="fr-FR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1751223" y="1016732"/>
            <a:ext cx="6421177" cy="4780955"/>
            <a:chOff x="977503" y="761588"/>
            <a:chExt cx="6421177" cy="4780955"/>
          </a:xfrm>
        </p:grpSpPr>
        <p:sp>
          <p:nvSpPr>
            <p:cNvPr id="6" name="Oval 5"/>
            <p:cNvSpPr/>
            <p:nvPr/>
          </p:nvSpPr>
          <p:spPr>
            <a:xfrm>
              <a:off x="2803893" y="1812730"/>
              <a:ext cx="2628292" cy="262829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4175956" y="1016392"/>
              <a:ext cx="576404" cy="576404"/>
            </a:xfrm>
            <a:prstGeom prst="ellipse">
              <a:avLst/>
            </a:prstGeom>
            <a:solidFill>
              <a:srgbClr val="ED77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5003708" y="1393465"/>
              <a:ext cx="576404" cy="576404"/>
            </a:xfrm>
            <a:prstGeom prst="ellipse">
              <a:avLst/>
            </a:prstGeom>
            <a:solidFill>
              <a:srgbClr val="F4A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8"/>
            <p:cNvSpPr/>
            <p:nvPr/>
          </p:nvSpPr>
          <p:spPr>
            <a:xfrm>
              <a:off x="5507764" y="1980062"/>
              <a:ext cx="576404" cy="576404"/>
            </a:xfrm>
            <a:prstGeom prst="ellipse">
              <a:avLst/>
            </a:prstGeom>
            <a:solidFill>
              <a:srgbClr val="FF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688124" y="2740535"/>
              <a:ext cx="576404" cy="576404"/>
            </a:xfrm>
            <a:prstGeom prst="ellipse">
              <a:avLst/>
            </a:prstGeom>
            <a:solidFill>
              <a:srgbClr val="51A0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/>
            <p:cNvSpPr/>
            <p:nvPr/>
          </p:nvSpPr>
          <p:spPr>
            <a:xfrm>
              <a:off x="5580282" y="3501008"/>
              <a:ext cx="576404" cy="576404"/>
            </a:xfrm>
            <a:prstGeom prst="ellipse">
              <a:avLst/>
            </a:prstGeom>
            <a:solidFill>
              <a:srgbClr val="0098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5148064" y="4169035"/>
              <a:ext cx="576404" cy="576404"/>
            </a:xfrm>
            <a:prstGeom prst="ellipse">
              <a:avLst/>
            </a:prstGeom>
            <a:solidFill>
              <a:srgbClr val="AF00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/>
            <p:cNvSpPr/>
            <p:nvPr/>
          </p:nvSpPr>
          <p:spPr>
            <a:xfrm>
              <a:off x="2367594" y="1709154"/>
              <a:ext cx="576404" cy="576404"/>
            </a:xfrm>
            <a:prstGeom prst="ellipse">
              <a:avLst/>
            </a:prstGeom>
            <a:solidFill>
              <a:srgbClr val="132577">
                <a:alpha val="74902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/>
            <p:cNvSpPr/>
            <p:nvPr/>
          </p:nvSpPr>
          <p:spPr>
            <a:xfrm>
              <a:off x="2079392" y="2433493"/>
              <a:ext cx="576404" cy="576404"/>
            </a:xfrm>
            <a:prstGeom prst="ellipse">
              <a:avLst/>
            </a:prstGeom>
            <a:solidFill>
              <a:srgbClr val="132577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/>
            <p:cNvSpPr/>
            <p:nvPr/>
          </p:nvSpPr>
          <p:spPr>
            <a:xfrm>
              <a:off x="3491370" y="4689140"/>
              <a:ext cx="576404" cy="576404"/>
            </a:xfrm>
            <a:prstGeom prst="ellipse">
              <a:avLst/>
            </a:prstGeom>
            <a:solidFill>
              <a:srgbClr val="B7B9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/>
            <p:cNvSpPr/>
            <p:nvPr/>
          </p:nvSpPr>
          <p:spPr>
            <a:xfrm>
              <a:off x="2706262" y="4329100"/>
              <a:ext cx="576404" cy="576404"/>
            </a:xfrm>
            <a:prstGeom prst="ellipse">
              <a:avLst/>
            </a:prstGeom>
            <a:solidFill>
              <a:srgbClr val="D1D2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/>
            <p:cNvSpPr/>
            <p:nvPr/>
          </p:nvSpPr>
          <p:spPr>
            <a:xfrm>
              <a:off x="2113415" y="3746995"/>
              <a:ext cx="576404" cy="576404"/>
            </a:xfrm>
            <a:prstGeom prst="ellipse">
              <a:avLst/>
            </a:prstGeom>
            <a:solidFill>
              <a:srgbClr val="F4F4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545461" y="3053707"/>
              <a:ext cx="126099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>
                  <a:solidFill>
                    <a:schemeClr val="bg1"/>
                  </a:solidFill>
                </a:rPr>
                <a:t>R019G037B119</a:t>
              </a:r>
              <a:endParaRPr lang="en-GB" sz="1200" dirty="0">
                <a:solidFill>
                  <a:schemeClr val="bg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339537" y="761588"/>
              <a:ext cx="126099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R237G119B003</a:t>
              </a:r>
              <a:endParaRPr lang="en-GB" sz="12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273712" y="1162931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R244G163B000</a:t>
              </a:r>
              <a:endParaRPr lang="en-GB" sz="12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795966" y="1756869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R255G221B000</a:t>
              </a:r>
              <a:endParaRPr lang="en-GB" sz="1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084168" y="2570541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R081G160B038</a:t>
              </a:r>
              <a:endParaRPr lang="en-GB" sz="12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084168" y="3409385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R000G152B212</a:t>
              </a:r>
              <a:endParaRPr lang="en-GB" sz="1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677172" y="4159448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R175G000B124</a:t>
              </a:r>
              <a:endParaRPr lang="en-GB" sz="12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12568" y="1497250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ESRF </a:t>
              </a:r>
              <a:r>
                <a:rPr lang="fr-FR" sz="1200" dirty="0" err="1" smtClean="0"/>
                <a:t>blue</a:t>
              </a:r>
              <a:r>
                <a:rPr lang="fr-FR" sz="1200" dirty="0" smtClean="0"/>
                <a:t> 75%</a:t>
              </a:r>
              <a:endParaRPr lang="en-GB" sz="12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77503" y="2279467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ESRF </a:t>
              </a:r>
              <a:r>
                <a:rPr lang="fr-FR" sz="1200" dirty="0" err="1" smtClean="0"/>
                <a:t>blue</a:t>
              </a:r>
              <a:r>
                <a:rPr lang="fr-FR" sz="1200" dirty="0" smtClean="0"/>
                <a:t> 50%</a:t>
              </a:r>
              <a:endParaRPr lang="en-GB" sz="12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878263" y="5265544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R183G185B186</a:t>
              </a:r>
              <a:endParaRPr lang="en-GB" sz="12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968154" y="4899336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R209G210B212</a:t>
              </a:r>
              <a:endParaRPr lang="en-GB" sz="12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238010" y="4311927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R244G244B244</a:t>
              </a:r>
              <a:endParaRPr lang="en-GB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74857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logo_text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164000" y="6210000"/>
            <a:ext cx="1975944" cy="648000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727200" y="126000"/>
            <a:ext cx="8236800" cy="496800"/>
          </a:xfrm>
          <a:prstGeom prst="rect">
            <a:avLst/>
          </a:prstGeom>
          <a:solidFill>
            <a:schemeClr val="accent1"/>
          </a:solidFill>
        </p:spPr>
        <p:txBody>
          <a:bodyPr vert="horz" lIns="72000" tIns="0" rIns="72000" bIns="0" rtlCol="0" anchor="ctr" anchorCtr="0">
            <a:noAutofit/>
          </a:bodyPr>
          <a:lstStyle/>
          <a:p>
            <a:r>
              <a:rPr lang="fr-FR" dirty="0" smtClean="0"/>
              <a:t>CLICK TO MODIFY THE STYLE OF THE TITLE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727200" y="764704"/>
            <a:ext cx="8236800" cy="540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dirty="0" smtClean="0"/>
              <a:t>Click to </a:t>
            </a:r>
            <a:r>
              <a:rPr lang="fr-FR" dirty="0" err="1" smtClean="0"/>
              <a:t>modify</a:t>
            </a:r>
            <a:r>
              <a:rPr lang="fr-FR" dirty="0" smtClean="0"/>
              <a:t> </a:t>
            </a:r>
            <a:r>
              <a:rPr lang="fr-FR" dirty="0" err="1" smtClean="0"/>
              <a:t>attributes</a:t>
            </a:r>
            <a:endParaRPr lang="fr-FR" dirty="0" smtClean="0"/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719572" y="6483349"/>
            <a:ext cx="6120000" cy="212489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 b="1" cap="none" baseline="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10th MxCUBE Workshop, 16-18/01/2017, ESRF, Grenoble                                       Antonia BETEVA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179512" y="6483438"/>
            <a:ext cx="413559" cy="2124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Page </a:t>
            </a:r>
            <a:fld id="{733122C9-A0B9-462F-8757-0847AD287B6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180000" y="126000"/>
            <a:ext cx="496800" cy="49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8" descr="logo_text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164000" y="6210000"/>
            <a:ext cx="1975944" cy="6480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80000" y="126000"/>
            <a:ext cx="496800" cy="49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1" r:id="rId5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1600" b="1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1000"/>
        </a:spcAft>
        <a:buFont typeface="Arial" pitchFamily="34" charset="0"/>
        <a:buNone/>
        <a:defRPr sz="1800" b="1" kern="1200" baseline="0">
          <a:solidFill>
            <a:srgbClr val="002060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ts val="0"/>
        </a:spcBef>
        <a:spcAft>
          <a:spcPts val="1500"/>
        </a:spcAft>
        <a:buFont typeface="Arial" pitchFamily="34" charset="0"/>
        <a:buNone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5000"/>
        </a:lnSpc>
        <a:spcBef>
          <a:spcPts val="0"/>
        </a:spcBef>
        <a:spcAft>
          <a:spcPts val="500"/>
        </a:spcAft>
        <a:buFont typeface="Arial" pitchFamily="34" charset="0"/>
        <a:buNone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357188" indent="-174625" algn="l" defTabSz="914400" rtl="0" eaLnBrk="1" latinLnBrk="0" hangingPunct="1">
        <a:lnSpc>
          <a:spcPct val="110000"/>
        </a:lnSpc>
        <a:spcBef>
          <a:spcPts val="0"/>
        </a:spcBef>
        <a:spcAft>
          <a:spcPts val="400"/>
        </a:spcAft>
        <a:buClr>
          <a:schemeClr val="accent6"/>
        </a:buClr>
        <a:buFont typeface="Wingdings" pitchFamily="2" charset="2"/>
        <a:buChar char="l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162050" indent="-174625" algn="l" defTabSz="914400" rtl="0" eaLnBrk="1" latinLnBrk="0" hangingPunct="1">
        <a:spcBef>
          <a:spcPts val="0"/>
        </a:spcBef>
        <a:spcAft>
          <a:spcPts val="600"/>
        </a:spcAft>
        <a:buClr>
          <a:schemeClr val="accent6"/>
        </a:buClr>
        <a:buFont typeface="ITCOfficinaSans LT Book" pitchFamily="2" charset="0"/>
        <a:buChar char="&gt;"/>
        <a:defRPr sz="12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884" userDrawn="1">
          <p15:clr>
            <a:srgbClr val="F26B43"/>
          </p15:clr>
        </p15:guide>
        <p15:guide id="2" pos="113" userDrawn="1">
          <p15:clr>
            <a:srgbClr val="F26B43"/>
          </p15:clr>
        </p15:guide>
        <p15:guide id="3" orient="horz" pos="482" userDrawn="1">
          <p15:clr>
            <a:srgbClr val="F26B43"/>
          </p15:clr>
        </p15:guide>
        <p15:guide id="4" pos="453" userDrawn="1">
          <p15:clr>
            <a:srgbClr val="F26B43"/>
          </p15:clr>
        </p15:guide>
        <p15:guide id="5" pos="564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735" y="2060848"/>
            <a:ext cx="2383905" cy="3036729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10th MxCUBE Workshop, 16-18/01/2017, ESRF, Grenoble                                       Antonia BETEVA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2953680" y="3523654"/>
            <a:ext cx="449864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accent1"/>
                </a:solidFill>
                <a:latin typeface="+mj-lt"/>
              </a:rPr>
              <a:t>IMPROVING ABSTRACTIONS</a:t>
            </a:r>
          </a:p>
          <a:p>
            <a:endParaRPr lang="en-GB" sz="1000" b="1" dirty="0" smtClean="0">
              <a:solidFill>
                <a:schemeClr val="accent1"/>
              </a:solidFill>
              <a:latin typeface="+mj-lt"/>
            </a:endParaRPr>
          </a:p>
          <a:p>
            <a:pPr algn="ctr"/>
            <a:r>
              <a:rPr lang="en-GB" sz="1600" b="1" dirty="0" smtClean="0">
                <a:solidFill>
                  <a:schemeClr val="accent1"/>
                </a:solidFill>
                <a:latin typeface="+mj-lt"/>
              </a:rPr>
              <a:t>(HARDWARE OBJECTS POINT OF VIEW) </a:t>
            </a:r>
          </a:p>
          <a:p>
            <a:endParaRPr lang="en-GB" sz="2400" b="1" dirty="0">
              <a:solidFill>
                <a:schemeClr val="accent1"/>
              </a:solidFill>
              <a:latin typeface="+mj-lt"/>
            </a:endParaRPr>
          </a:p>
          <a:p>
            <a:pPr algn="ctr"/>
            <a:r>
              <a:rPr lang="en-GB" b="1" dirty="0" smtClean="0">
                <a:solidFill>
                  <a:schemeClr val="accent1"/>
                </a:solidFill>
                <a:latin typeface="+mj-lt"/>
              </a:rPr>
              <a:t>Antonia BETEVA</a:t>
            </a:r>
            <a:endParaRPr lang="en-US" b="1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9169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IMPROVING ABSTRACTIONS – Current status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ctr"/>
            <a:endParaRPr lang="en-US" dirty="0"/>
          </a:p>
          <a:p>
            <a:r>
              <a:rPr lang="en-GB" dirty="0" smtClean="0"/>
              <a:t>Current status</a:t>
            </a:r>
            <a:endParaRPr lang="en-US" dirty="0" smtClean="0"/>
          </a:p>
          <a:p>
            <a:pPr marL="182563" lvl="3" indent="0">
              <a:buNone/>
            </a:pPr>
            <a:r>
              <a:rPr lang="en-GB" sz="1800" dirty="0" smtClean="0"/>
              <a:t>8 Hardware Objects – 5 procedures and 4 equipment</a:t>
            </a:r>
          </a:p>
          <a:p>
            <a:pPr marL="182563" lvl="3" indent="0">
              <a:buNone/>
            </a:pPr>
            <a:r>
              <a:rPr lang="en-GB" sz="1800" dirty="0" err="1" smtClean="0"/>
              <a:t>GenericSampleChanger</a:t>
            </a:r>
            <a:r>
              <a:rPr lang="en-GB" sz="1800" dirty="0" smtClean="0"/>
              <a:t>, </a:t>
            </a:r>
            <a:r>
              <a:rPr lang="en-GB" sz="1800" dirty="0" err="1" smtClean="0"/>
              <a:t>GenericDiffractometer</a:t>
            </a:r>
            <a:r>
              <a:rPr lang="en-GB" sz="1800" dirty="0" smtClean="0"/>
              <a:t>, </a:t>
            </a:r>
            <a:r>
              <a:rPr lang="en-GB" sz="1800" dirty="0" err="1" smtClean="0"/>
              <a:t>Minidiff</a:t>
            </a:r>
            <a:r>
              <a:rPr lang="en-GB" sz="1800" dirty="0" smtClean="0"/>
              <a:t>…</a:t>
            </a:r>
          </a:p>
          <a:p>
            <a:pPr marL="182563" lvl="3" indent="0">
              <a:buNone/>
            </a:pPr>
            <a:endParaRPr lang="en-GB" sz="1800" dirty="0"/>
          </a:p>
          <a:p>
            <a:r>
              <a:rPr lang="en-GB" dirty="0" smtClean="0"/>
              <a:t>Problems</a:t>
            </a:r>
          </a:p>
          <a:p>
            <a:pPr marL="182563" lvl="3" indent="0">
              <a:buNone/>
            </a:pPr>
            <a:r>
              <a:rPr lang="en-GB" sz="1800" dirty="0" smtClean="0"/>
              <a:t>Different constraints from the control systems</a:t>
            </a:r>
          </a:p>
          <a:p>
            <a:pPr marL="182563" lvl="3" indent="0">
              <a:buNone/>
            </a:pPr>
            <a:r>
              <a:rPr lang="en-GB" sz="1800" dirty="0" smtClean="0"/>
              <a:t>Imposing methods (using the </a:t>
            </a:r>
            <a:r>
              <a:rPr lang="en-GB" sz="1800" dirty="0" err="1" smtClean="0"/>
              <a:t>abc</a:t>
            </a:r>
            <a:r>
              <a:rPr lang="en-GB" sz="1800" dirty="0" smtClean="0"/>
              <a:t> module) depending on who is writing the HO.</a:t>
            </a:r>
          </a:p>
          <a:p>
            <a:pPr marL="182563" lvl="3" indent="0">
              <a:buNone/>
            </a:pPr>
            <a:r>
              <a:rPr lang="en-US" sz="1800" dirty="0" err="1" smtClean="0"/>
              <a:t>AbstractCollect</a:t>
            </a:r>
            <a:r>
              <a:rPr lang="en-US" sz="1800" dirty="0" smtClean="0"/>
              <a:t>, </a:t>
            </a:r>
            <a:r>
              <a:rPr lang="en-US" sz="1800" dirty="0" err="1" smtClean="0"/>
              <a:t>AbstractMultiCollect</a:t>
            </a:r>
            <a:r>
              <a:rPr lang="en-US" sz="1800" dirty="0" smtClean="0"/>
              <a:t>.</a:t>
            </a:r>
          </a:p>
          <a:p>
            <a:pPr marL="182563" lvl="3" indent="0">
              <a:buNone/>
            </a:pPr>
            <a:r>
              <a:rPr lang="en-US" sz="1800" dirty="0" smtClean="0"/>
              <a:t>Needs change when adding new hardware.</a:t>
            </a:r>
            <a:endParaRPr lang="en-US" sz="1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10th MxCUBE Workshop, 16-18/01/2017, ESRF, Grenoble                                       Antonia BETEVA</a:t>
            </a:r>
            <a:endParaRPr lang="fr-FR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" y="79200"/>
            <a:ext cx="598545" cy="739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87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IMPROVING ABSTRACTIONS - proposal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GB" dirty="0" smtClean="0"/>
              <a:t>Distinguish between sequences (procedures) and equipment</a:t>
            </a:r>
            <a:endParaRPr lang="en-US" dirty="0" smtClean="0"/>
          </a:p>
          <a:p>
            <a:pPr marL="182563" lvl="3" indent="0">
              <a:buNone/>
            </a:pPr>
            <a:r>
              <a:rPr lang="en-GB" sz="1800" dirty="0" smtClean="0"/>
              <a:t>Generic</a:t>
            </a:r>
            <a:r>
              <a:rPr lang="en-GB" sz="1800" dirty="0" smtClean="0"/>
              <a:t>* </a:t>
            </a:r>
            <a:r>
              <a:rPr lang="en-GB" sz="1800" dirty="0" smtClean="0"/>
              <a:t>– sequences only</a:t>
            </a:r>
          </a:p>
          <a:p>
            <a:pPr marL="182563" lvl="3" indent="0">
              <a:buNone/>
            </a:pPr>
            <a:r>
              <a:rPr lang="en-GB" sz="1800" smtClean="0"/>
              <a:t>Abstract</a:t>
            </a:r>
            <a:r>
              <a:rPr lang="en-GB" sz="1800" smtClean="0"/>
              <a:t>* </a:t>
            </a:r>
            <a:r>
              <a:rPr lang="en-GB" sz="1800" dirty="0" smtClean="0"/>
              <a:t>- equipment only</a:t>
            </a:r>
            <a:endParaRPr lang="en-GB" sz="1800" dirty="0"/>
          </a:p>
          <a:p>
            <a:r>
              <a:rPr lang="en-GB" dirty="0" smtClean="0"/>
              <a:t>Define only minimum variables and methods</a:t>
            </a:r>
          </a:p>
          <a:p>
            <a:pPr marL="182563" lvl="3" indent="0">
              <a:buClrTx/>
              <a:buNone/>
            </a:pPr>
            <a:r>
              <a:rPr lang="en-GB" sz="1800" dirty="0" smtClean="0"/>
              <a:t>For procedures</a:t>
            </a:r>
          </a:p>
          <a:p>
            <a:pPr lvl="4">
              <a:buClrTx/>
              <a:buFont typeface="Arial" panose="020B0604020202020204" pitchFamily="34" charset="0"/>
              <a:buChar char="•"/>
            </a:pPr>
            <a:r>
              <a:rPr lang="en-GB" sz="1800" i="0" dirty="0" smtClean="0"/>
              <a:t>methods like start/execute/stop/pause...</a:t>
            </a:r>
          </a:p>
          <a:p>
            <a:pPr lvl="4">
              <a:buClrTx/>
              <a:buFont typeface="Arial" panose="020B0604020202020204" pitchFamily="34" charset="0"/>
              <a:buChar char="•"/>
            </a:pPr>
            <a:r>
              <a:rPr lang="en-GB" sz="1800" i="0" dirty="0" smtClean="0"/>
              <a:t>use </a:t>
            </a:r>
            <a:r>
              <a:rPr lang="en-GB" sz="1800" i="0" dirty="0" err="1" smtClean="0"/>
              <a:t>cleanup</a:t>
            </a:r>
            <a:r>
              <a:rPr lang="en-GB" sz="1800" i="0" dirty="0" smtClean="0"/>
              <a:t>, </a:t>
            </a:r>
            <a:r>
              <a:rPr lang="en-GB" sz="1800" i="0" dirty="0" err="1" smtClean="0"/>
              <a:t>error_cleanup</a:t>
            </a:r>
            <a:r>
              <a:rPr lang="en-GB" sz="1800" i="0" dirty="0" smtClean="0"/>
              <a:t> (with statement).</a:t>
            </a:r>
          </a:p>
          <a:p>
            <a:pPr marL="182563" lvl="3" indent="0">
              <a:buClrTx/>
              <a:buNone/>
            </a:pPr>
            <a:r>
              <a:rPr lang="en-GB" sz="1800" dirty="0" smtClean="0"/>
              <a:t>For equipment</a:t>
            </a:r>
          </a:p>
          <a:p>
            <a:pPr lvl="4">
              <a:buClrTx/>
              <a:buFont typeface="Arial" panose="020B0604020202020204" pitchFamily="34" charset="0"/>
              <a:buChar char="•"/>
            </a:pPr>
            <a:r>
              <a:rPr lang="en-GB" sz="1800" i="0" dirty="0" smtClean="0"/>
              <a:t>only methods shared for all the similar equipment.</a:t>
            </a:r>
          </a:p>
          <a:p>
            <a:pPr lvl="4">
              <a:buClrTx/>
              <a:buFont typeface="Arial" panose="020B0604020202020204" pitchFamily="34" charset="0"/>
              <a:buChar char="•"/>
            </a:pPr>
            <a:r>
              <a:rPr lang="en-GB" sz="1800" i="0" dirty="0" smtClean="0"/>
              <a:t>provide </a:t>
            </a:r>
            <a:r>
              <a:rPr lang="en-GB" sz="1800" i="0" dirty="0"/>
              <a:t>a </a:t>
            </a:r>
            <a:r>
              <a:rPr lang="en-GB" sz="1800" i="0" dirty="0" err="1"/>
              <a:t>Mockup</a:t>
            </a:r>
            <a:r>
              <a:rPr lang="en-GB" sz="1800" i="0" dirty="0"/>
              <a:t> </a:t>
            </a:r>
            <a:r>
              <a:rPr lang="en-GB" sz="1800" i="0" dirty="0" smtClean="0"/>
              <a:t>class to </a:t>
            </a:r>
            <a:r>
              <a:rPr lang="en-GB" sz="1800" i="0" dirty="0"/>
              <a:t>simulate missing </a:t>
            </a:r>
            <a:r>
              <a:rPr lang="en-GB" sz="1800" i="0" dirty="0" smtClean="0"/>
              <a:t>equipment.</a:t>
            </a:r>
          </a:p>
          <a:p>
            <a:pPr marL="182563" lvl="3" indent="0">
              <a:buNone/>
            </a:pPr>
            <a:r>
              <a:rPr lang="en-GB" sz="1800" dirty="0" smtClean="0"/>
              <a:t>Use </a:t>
            </a:r>
            <a:r>
              <a:rPr lang="en-GB" sz="1800" dirty="0" err="1" smtClean="0"/>
              <a:t>abc</a:t>
            </a:r>
            <a:r>
              <a:rPr lang="en-GB" sz="1800" dirty="0" smtClean="0"/>
              <a:t> with parsimony (or not?)</a:t>
            </a:r>
          </a:p>
          <a:p>
            <a:pPr lvl="4">
              <a:buClrTx/>
              <a:buFont typeface="Arial" panose="020B0604020202020204" pitchFamily="34" charset="0"/>
              <a:buChar char="•"/>
            </a:pPr>
            <a:r>
              <a:rPr lang="en-GB" sz="1800" i="0" dirty="0" smtClean="0"/>
              <a:t>Methods needed </a:t>
            </a:r>
            <a:r>
              <a:rPr lang="en-GB" sz="1800" i="0" dirty="0"/>
              <a:t>by the </a:t>
            </a:r>
            <a:r>
              <a:rPr lang="en-GB" sz="1800" i="0" dirty="0" smtClean="0"/>
              <a:t>GUI.</a:t>
            </a:r>
          </a:p>
          <a:p>
            <a:pPr marL="182563" lvl="3" indent="0">
              <a:buClrTx/>
              <a:buNone/>
            </a:pPr>
            <a:r>
              <a:rPr lang="en-GB" sz="1800" dirty="0" smtClean="0"/>
              <a:t>Use “standard” log/error report.</a:t>
            </a:r>
            <a:endParaRPr lang="en-GB" sz="1800" i="0" dirty="0" smtClean="0"/>
          </a:p>
          <a:p>
            <a:pPr marL="182563" lvl="3" indent="0">
              <a:buNone/>
            </a:pPr>
            <a:endParaRPr lang="en-GB" sz="1800" dirty="0"/>
          </a:p>
          <a:p>
            <a:endParaRPr lang="en-US" sz="1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10th MxCUBE Workshop, 16-18/01/2017, ESRF, Grenoble                                       Antonia BETEVA</a:t>
            </a:r>
            <a:endParaRPr lang="fr-FR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" y="79200"/>
            <a:ext cx="598545" cy="739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04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IMPROVING ABSTRACTIONS - proposal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GB" dirty="0" smtClean="0"/>
              <a:t>All </a:t>
            </a:r>
            <a:r>
              <a:rPr lang="en-GB" dirty="0"/>
              <a:t>specific methods in specific class(</a:t>
            </a:r>
            <a:r>
              <a:rPr lang="en-GB" dirty="0" err="1"/>
              <a:t>es</a:t>
            </a:r>
            <a:r>
              <a:rPr lang="en-GB" dirty="0" smtClean="0"/>
              <a:t>)</a:t>
            </a:r>
            <a:endParaRPr lang="en-GB" dirty="0"/>
          </a:p>
          <a:p>
            <a:pPr marL="182563" lvl="3" indent="0">
              <a:buNone/>
            </a:pPr>
            <a:r>
              <a:rPr lang="en-GB" sz="1800" dirty="0" smtClean="0"/>
              <a:t>Site specific, Beamline specific, Hardware specific</a:t>
            </a:r>
          </a:p>
          <a:p>
            <a:r>
              <a:rPr lang="en-GB" dirty="0" smtClean="0"/>
              <a:t>…but</a:t>
            </a:r>
          </a:p>
          <a:p>
            <a:pPr marL="182563" lvl="3" indent="0">
              <a:buClrTx/>
              <a:buNone/>
            </a:pPr>
            <a:r>
              <a:rPr lang="en-GB" sz="1800" dirty="0" smtClean="0"/>
              <a:t>Share same equipment HO between different sites</a:t>
            </a:r>
          </a:p>
          <a:p>
            <a:pPr lvl="4">
              <a:buClrTx/>
              <a:buFont typeface="Arial" panose="020B0604020202020204" pitchFamily="34" charset="0"/>
              <a:buChar char="•"/>
            </a:pPr>
            <a:r>
              <a:rPr lang="en-GB" sz="1800" i="0" dirty="0" smtClean="0"/>
              <a:t>Create equipment specific HO (MD2Motor, </a:t>
            </a:r>
            <a:r>
              <a:rPr lang="en-GB" sz="1800" i="0" dirty="0" err="1" smtClean="0"/>
              <a:t>SardanaMotor</a:t>
            </a:r>
            <a:r>
              <a:rPr lang="en-GB" sz="1800" i="0" dirty="0" smtClean="0"/>
              <a:t>...)</a:t>
            </a:r>
          </a:p>
          <a:p>
            <a:pPr lvl="4">
              <a:buClrTx/>
              <a:buFont typeface="Arial" panose="020B0604020202020204" pitchFamily="34" charset="0"/>
              <a:buChar char="•"/>
            </a:pPr>
            <a:r>
              <a:rPr lang="en-GB" sz="1800" i="0" dirty="0" smtClean="0"/>
              <a:t>Improve MD2Motor rather than create ESRFMD2Motor.</a:t>
            </a:r>
            <a:endParaRPr lang="en-GB" sz="1800" dirty="0"/>
          </a:p>
          <a:p>
            <a:endParaRPr lang="en-US" sz="1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10th MxCUBE Workshop, 16-18/01/2017, ESRF, Grenoble                                       Antonia BETEVA</a:t>
            </a:r>
            <a:endParaRPr lang="fr-FR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" y="79200"/>
            <a:ext cx="598545" cy="739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90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7200" y="92134"/>
            <a:ext cx="8236800" cy="496800"/>
          </a:xfrm>
        </p:spPr>
        <p:txBody>
          <a:bodyPr/>
          <a:lstStyle/>
          <a:p>
            <a:r>
              <a:rPr lang="en-GB" dirty="0" smtClean="0"/>
              <a:t>IMPROVING ABSTRACTIONS – procedure example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27688" y="908720"/>
            <a:ext cx="8236800" cy="5400000"/>
          </a:xfrm>
        </p:spPr>
        <p:txBody>
          <a:bodyPr/>
          <a:lstStyle/>
          <a:p>
            <a:pPr algn="ctr"/>
            <a:r>
              <a:rPr lang="en-US" dirty="0" err="1" smtClean="0"/>
              <a:t>AbstractEnergyScan</a:t>
            </a:r>
            <a:endParaRPr lang="en-US" dirty="0"/>
          </a:p>
          <a:p>
            <a:r>
              <a:rPr lang="en-GB" dirty="0" smtClean="0"/>
              <a:t>Methods </a:t>
            </a:r>
            <a:r>
              <a:rPr lang="en-GB" dirty="0"/>
              <a:t>imposed by the GUI</a:t>
            </a:r>
            <a:endParaRPr lang="en-US" dirty="0" smtClean="0"/>
          </a:p>
          <a:p>
            <a:pPr marL="182563" lvl="3" indent="0">
              <a:buNone/>
            </a:pPr>
            <a:r>
              <a:rPr lang="en-GB" sz="1800" dirty="0" smtClean="0"/>
              <a:t>With a known signature – </a:t>
            </a:r>
            <a:r>
              <a:rPr lang="en-GB" sz="1800" dirty="0" err="1" smtClean="0"/>
              <a:t>startEnergyScan</a:t>
            </a:r>
            <a:endParaRPr lang="en-GB" sz="1800" dirty="0"/>
          </a:p>
          <a:p>
            <a:pPr marL="182563" lvl="3" indent="0">
              <a:buNone/>
            </a:pPr>
            <a:r>
              <a:rPr lang="en-GB" sz="1400" dirty="0" smtClean="0"/>
              <a:t>	(</a:t>
            </a:r>
            <a:r>
              <a:rPr lang="en-GB" sz="1400" dirty="0" err="1" smtClean="0"/>
              <a:t>element,edge,directory,prefix,session_id</a:t>
            </a:r>
            <a:r>
              <a:rPr lang="en-GB" sz="1400" dirty="0" smtClean="0"/>
              <a:t>=</a:t>
            </a:r>
            <a:r>
              <a:rPr lang="en-GB" sz="1400" dirty="0" err="1" smtClean="0"/>
              <a:t>None,blsample_id</a:t>
            </a:r>
            <a:r>
              <a:rPr lang="en-GB" sz="1400" dirty="0" smtClean="0"/>
              <a:t>=None)</a:t>
            </a:r>
          </a:p>
          <a:p>
            <a:pPr marL="182563" lvl="3" indent="0">
              <a:buNone/>
            </a:pPr>
            <a:r>
              <a:rPr lang="en-GB" sz="1800" dirty="0" smtClean="0"/>
              <a:t>With free signature – </a:t>
            </a:r>
            <a:r>
              <a:rPr lang="en-GB" sz="1800" dirty="0" err="1" smtClean="0"/>
              <a:t>scanCommandStarted</a:t>
            </a:r>
            <a:endParaRPr lang="en-GB" sz="1800" dirty="0" smtClean="0"/>
          </a:p>
          <a:p>
            <a:pPr marL="182563" lvl="3" indent="0">
              <a:buNone/>
            </a:pPr>
            <a:r>
              <a:rPr lang="en-GB" sz="1400" dirty="0" smtClean="0"/>
              <a:t>	(*</a:t>
            </a:r>
            <a:r>
              <a:rPr lang="en-GB" sz="1400" dirty="0" err="1" smtClean="0"/>
              <a:t>args</a:t>
            </a:r>
            <a:r>
              <a:rPr lang="en-GB" sz="1400" dirty="0"/>
              <a:t>, **</a:t>
            </a:r>
            <a:r>
              <a:rPr lang="en-GB" sz="1400" dirty="0" err="1"/>
              <a:t>kwargs</a:t>
            </a:r>
            <a:r>
              <a:rPr lang="en-GB" sz="1400" dirty="0"/>
              <a:t> </a:t>
            </a:r>
            <a:r>
              <a:rPr lang="en-GB" sz="1400" dirty="0" smtClean="0"/>
              <a:t>)</a:t>
            </a:r>
          </a:p>
          <a:p>
            <a:pPr marL="182563" lvl="3" indent="0">
              <a:buNone/>
            </a:pPr>
            <a:r>
              <a:rPr lang="en-GB" sz="1800" dirty="0"/>
              <a:t>Legacy methods - </a:t>
            </a:r>
            <a:r>
              <a:rPr lang="en-GB" sz="1800" dirty="0" err="1" smtClean="0"/>
              <a:t>isConnected</a:t>
            </a:r>
            <a:endParaRPr lang="en-GB" sz="1800" dirty="0"/>
          </a:p>
          <a:p>
            <a:r>
              <a:rPr lang="en-GB" dirty="0" smtClean="0"/>
              <a:t>Two compulsory (but empty methods)</a:t>
            </a:r>
          </a:p>
          <a:p>
            <a:pPr marL="182563" lvl="3" indent="0">
              <a:buNone/>
            </a:pPr>
            <a:r>
              <a:rPr lang="en-GB" sz="1800" dirty="0" err="1" smtClean="0"/>
              <a:t>escan_cleanup</a:t>
            </a:r>
            <a:r>
              <a:rPr lang="en-GB" sz="1800" dirty="0" smtClean="0"/>
              <a:t>, </a:t>
            </a:r>
            <a:r>
              <a:rPr lang="en-GB" sz="1800" dirty="0" err="1" smtClean="0"/>
              <a:t>escan_error_cleanup</a:t>
            </a:r>
            <a:endParaRPr lang="en-GB" sz="1800" dirty="0" smtClean="0"/>
          </a:p>
          <a:p>
            <a:pPr marL="182563" lvl="3" indent="0">
              <a:buNone/>
            </a:pPr>
            <a:r>
              <a:rPr lang="en-GB" sz="1400" dirty="0" smtClean="0"/>
              <a:t>	</a:t>
            </a:r>
            <a:r>
              <a:rPr lang="en-GB" sz="1400" dirty="0" err="1" smtClean="0"/>
              <a:t>def</a:t>
            </a:r>
            <a:r>
              <a:rPr lang="en-GB" sz="1400" dirty="0" smtClean="0"/>
              <a:t> </a:t>
            </a:r>
            <a:r>
              <a:rPr lang="en-GB" sz="1400" dirty="0" err="1"/>
              <a:t>escan_cleanup</a:t>
            </a:r>
            <a:r>
              <a:rPr lang="en-GB" sz="1400" dirty="0"/>
              <a:t>(self):</a:t>
            </a:r>
          </a:p>
          <a:p>
            <a:pPr marL="182563" lvl="3" indent="0">
              <a:buNone/>
            </a:pPr>
            <a:r>
              <a:rPr lang="en-GB" sz="1400" dirty="0"/>
              <a:t>       	</a:t>
            </a:r>
            <a:r>
              <a:rPr lang="en-GB" sz="1400" dirty="0" smtClean="0"/>
              <a:t>       pass</a:t>
            </a:r>
            <a:endParaRPr lang="en-GB" dirty="0"/>
          </a:p>
          <a:p>
            <a:r>
              <a:rPr lang="en-GB" dirty="0" smtClean="0"/>
              <a:t>ESRF </a:t>
            </a:r>
            <a:r>
              <a:rPr lang="en-GB" dirty="0" err="1" smtClean="0"/>
              <a:t>EnergyScan</a:t>
            </a:r>
            <a:r>
              <a:rPr lang="en-GB" dirty="0" smtClean="0"/>
              <a:t> – inherits from Abstract</a:t>
            </a:r>
          </a:p>
          <a:p>
            <a:pPr marL="182563" lvl="3" indent="0">
              <a:buNone/>
            </a:pPr>
            <a:r>
              <a:rPr lang="en-GB" sz="1800" dirty="0" smtClean="0"/>
              <a:t>Methods Shared by all the </a:t>
            </a:r>
            <a:r>
              <a:rPr lang="en-GB" sz="1800" dirty="0" err="1" smtClean="0"/>
              <a:t>beamlines</a:t>
            </a:r>
            <a:r>
              <a:rPr lang="en-GB" sz="1800" dirty="0" smtClean="0"/>
              <a:t> – </a:t>
            </a:r>
            <a:r>
              <a:rPr lang="en-GB" sz="1800" dirty="0" err="1" smtClean="0"/>
              <a:t>doChooch</a:t>
            </a:r>
            <a:endParaRPr lang="en-GB" sz="1800" dirty="0" smtClean="0"/>
          </a:p>
          <a:p>
            <a:pPr lvl="0"/>
            <a:r>
              <a:rPr lang="en-GB" dirty="0" smtClean="0"/>
              <a:t>ID29 </a:t>
            </a:r>
            <a:r>
              <a:rPr lang="en-GB" dirty="0" err="1"/>
              <a:t>EnergyScan</a:t>
            </a:r>
            <a:r>
              <a:rPr lang="en-GB" dirty="0"/>
              <a:t> – inherits from </a:t>
            </a:r>
            <a:r>
              <a:rPr lang="en-GB" dirty="0" smtClean="0"/>
              <a:t>ESRF</a:t>
            </a:r>
            <a:endParaRPr lang="en-GB" sz="1800" dirty="0" smtClean="0"/>
          </a:p>
          <a:p>
            <a:pPr marL="182563" lvl="3" indent="0">
              <a:buNone/>
            </a:pPr>
            <a:r>
              <a:rPr lang="en-GB" sz="1800" dirty="0" smtClean="0"/>
              <a:t>Beamline specific methods</a:t>
            </a:r>
          </a:p>
          <a:p>
            <a:endParaRPr lang="en-US" sz="1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10th MxCUBE Workshop, 16-18/01/2017, ESRF, Grenoble                                       Antonia BETEVA</a:t>
            </a:r>
            <a:endParaRPr lang="fr-FR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" y="79200"/>
            <a:ext cx="598545" cy="739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04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7200" y="92134"/>
            <a:ext cx="8236800" cy="496800"/>
          </a:xfrm>
        </p:spPr>
        <p:txBody>
          <a:bodyPr/>
          <a:lstStyle/>
          <a:p>
            <a:r>
              <a:rPr lang="en-GB" dirty="0" smtClean="0"/>
              <a:t>IMPROVING ABSTRACTIONS – Equipment example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27688" y="908720"/>
            <a:ext cx="8236800" cy="5400000"/>
          </a:xfrm>
        </p:spPr>
        <p:txBody>
          <a:bodyPr/>
          <a:lstStyle/>
          <a:p>
            <a:pPr algn="ctr"/>
            <a:r>
              <a:rPr lang="en-US" dirty="0" err="1" smtClean="0"/>
              <a:t>GenericMCA</a:t>
            </a:r>
            <a:endParaRPr lang="en-US" dirty="0"/>
          </a:p>
          <a:p>
            <a:r>
              <a:rPr lang="en-GB" dirty="0" smtClean="0"/>
              <a:t>Imposed methods</a:t>
            </a:r>
            <a:endParaRPr lang="en-US" dirty="0" smtClean="0"/>
          </a:p>
          <a:p>
            <a:pPr marL="182563" lvl="3" indent="0">
              <a:buNone/>
            </a:pPr>
            <a:r>
              <a:rPr lang="en-GB" sz="1400" dirty="0" err="1"/>
              <a:t>s</a:t>
            </a:r>
            <a:r>
              <a:rPr lang="en-GB" sz="1400" dirty="0" err="1" smtClean="0"/>
              <a:t>tart_acq</a:t>
            </a:r>
            <a:r>
              <a:rPr lang="en-GB" sz="1400" dirty="0" smtClean="0"/>
              <a:t>	 (</a:t>
            </a:r>
            <a:r>
              <a:rPr lang="en-GB" sz="1400" dirty="0" err="1" smtClean="0"/>
              <a:t>cnt_time</a:t>
            </a:r>
            <a:r>
              <a:rPr lang="en-GB" sz="1400" dirty="0" smtClean="0"/>
              <a:t>=None)</a:t>
            </a:r>
          </a:p>
          <a:p>
            <a:pPr marL="987425" lvl="4" indent="0">
              <a:buNone/>
            </a:pPr>
            <a:r>
              <a:rPr lang="en-GB" sz="1100" dirty="0"/>
              <a:t>Keyword </a:t>
            </a:r>
            <a:r>
              <a:rPr lang="en-GB" sz="1100" dirty="0" err="1"/>
              <a:t>Args</a:t>
            </a:r>
            <a:r>
              <a:rPr lang="en-GB" sz="1100" dirty="0"/>
              <a:t>:</a:t>
            </a:r>
          </a:p>
          <a:p>
            <a:pPr marL="987425" lvl="4" indent="0">
              <a:buNone/>
            </a:pPr>
            <a:r>
              <a:rPr lang="en-GB" sz="1100" dirty="0"/>
              <a:t>            </a:t>
            </a:r>
            <a:r>
              <a:rPr lang="en-GB" sz="1100" dirty="0" err="1"/>
              <a:t>cnt_time</a:t>
            </a:r>
            <a:r>
              <a:rPr lang="en-GB" sz="1100" dirty="0"/>
              <a:t> (float, optional): count time [s]; 0 means to count </a:t>
            </a:r>
            <a:r>
              <a:rPr lang="en-GB" sz="1100" dirty="0" smtClean="0"/>
              <a:t>indefinitely</a:t>
            </a:r>
            <a:endParaRPr lang="en-GB" sz="1100" dirty="0"/>
          </a:p>
          <a:p>
            <a:pPr marL="987425" lvl="4" indent="0">
              <a:buNone/>
            </a:pPr>
            <a:r>
              <a:rPr lang="en-GB" sz="1100" dirty="0"/>
              <a:t> </a:t>
            </a:r>
            <a:r>
              <a:rPr lang="en-GB" sz="1100" dirty="0" smtClean="0"/>
              <a:t>Returns</a:t>
            </a:r>
            <a:r>
              <a:rPr lang="en-GB" sz="1100" dirty="0"/>
              <a:t>:</a:t>
            </a:r>
          </a:p>
          <a:p>
            <a:pPr marL="987425" lvl="4" indent="0">
              <a:buNone/>
            </a:pPr>
            <a:r>
              <a:rPr lang="en-GB" sz="1100" dirty="0"/>
              <a:t>            None</a:t>
            </a:r>
            <a:endParaRPr lang="en-GB" sz="1100" dirty="0" smtClean="0"/>
          </a:p>
          <a:p>
            <a:pPr marL="182563" lvl="3" indent="0">
              <a:buNone/>
            </a:pPr>
            <a:r>
              <a:rPr lang="en-GB" sz="1400" dirty="0" err="1" smtClean="0"/>
              <a:t>read_data</a:t>
            </a:r>
            <a:r>
              <a:rPr lang="en-GB" sz="1400" dirty="0" smtClean="0"/>
              <a:t>(</a:t>
            </a:r>
            <a:r>
              <a:rPr lang="en-GB" sz="1400" dirty="0" err="1" smtClean="0"/>
              <a:t>chmin</a:t>
            </a:r>
            <a:r>
              <a:rPr lang="en-GB" sz="1400" dirty="0" smtClean="0"/>
              <a:t>, </a:t>
            </a:r>
            <a:r>
              <a:rPr lang="en-GB" sz="1400" dirty="0" err="1"/>
              <a:t>chmax</a:t>
            </a:r>
            <a:r>
              <a:rPr lang="en-GB" sz="1400" dirty="0"/>
              <a:t>, </a:t>
            </a:r>
            <a:r>
              <a:rPr lang="en-GB" sz="1400" dirty="0" err="1" smtClean="0"/>
              <a:t>calib</a:t>
            </a:r>
            <a:r>
              <a:rPr lang="en-GB" sz="1400" dirty="0" smtClean="0"/>
              <a:t>=False)</a:t>
            </a:r>
          </a:p>
          <a:p>
            <a:pPr marL="987425" lvl="4" indent="0">
              <a:buNone/>
            </a:pPr>
            <a:r>
              <a:rPr lang="en-GB" sz="1100" dirty="0" smtClean="0"/>
              <a:t>Keyword </a:t>
            </a:r>
            <a:r>
              <a:rPr lang="en-GB" sz="1100" dirty="0" err="1"/>
              <a:t>Args</a:t>
            </a:r>
            <a:r>
              <a:rPr lang="en-GB" sz="1100" dirty="0"/>
              <a:t>:</a:t>
            </a:r>
          </a:p>
          <a:p>
            <a:pPr marL="987425" lvl="4" indent="0">
              <a:buNone/>
            </a:pPr>
            <a:r>
              <a:rPr lang="en-GB" sz="1100" dirty="0"/>
              <a:t>            </a:t>
            </a:r>
            <a:r>
              <a:rPr lang="en-GB" sz="1100" dirty="0" err="1"/>
              <a:t>chmin</a:t>
            </a:r>
            <a:r>
              <a:rPr lang="en-GB" sz="1100" dirty="0"/>
              <a:t> (float): channel number or energy [</a:t>
            </a:r>
            <a:r>
              <a:rPr lang="en-GB" sz="1100" dirty="0" err="1"/>
              <a:t>keV</a:t>
            </a:r>
            <a:r>
              <a:rPr lang="en-GB" sz="1100" dirty="0"/>
              <a:t>]</a:t>
            </a:r>
          </a:p>
          <a:p>
            <a:pPr marL="987425" lvl="4" indent="0">
              <a:buNone/>
            </a:pPr>
            <a:r>
              <a:rPr lang="en-GB" sz="1100" dirty="0"/>
              <a:t>            </a:t>
            </a:r>
            <a:r>
              <a:rPr lang="en-GB" sz="1100" dirty="0" err="1"/>
              <a:t>chmax</a:t>
            </a:r>
            <a:r>
              <a:rPr lang="en-GB" sz="1100" dirty="0"/>
              <a:t> (float): channel number or energy [</a:t>
            </a:r>
            <a:r>
              <a:rPr lang="en-GB" sz="1100" dirty="0" err="1"/>
              <a:t>keV</a:t>
            </a:r>
            <a:r>
              <a:rPr lang="en-GB" sz="1100" dirty="0"/>
              <a:t>]</a:t>
            </a:r>
          </a:p>
          <a:p>
            <a:pPr marL="987425" lvl="4" indent="0">
              <a:buNone/>
            </a:pPr>
            <a:r>
              <a:rPr lang="en-GB" sz="1100" dirty="0"/>
              <a:t>            </a:t>
            </a:r>
            <a:r>
              <a:rPr lang="en-GB" sz="1100" dirty="0" err="1"/>
              <a:t>calib</a:t>
            </a:r>
            <a:r>
              <a:rPr lang="en-GB" sz="1100" dirty="0"/>
              <a:t> (bool): use calibration, defaults to </a:t>
            </a:r>
            <a:r>
              <a:rPr lang="en-GB" sz="1100" dirty="0" err="1" smtClean="0"/>
              <a:t>Fals</a:t>
            </a:r>
            <a:endParaRPr lang="en-GB" sz="1100" dirty="0"/>
          </a:p>
          <a:p>
            <a:pPr marL="987425" lvl="4" indent="0">
              <a:buNone/>
            </a:pPr>
            <a:r>
              <a:rPr lang="en-GB" sz="1100" dirty="0"/>
              <a:t> </a:t>
            </a:r>
            <a:r>
              <a:rPr lang="en-GB" sz="1100" dirty="0" smtClean="0"/>
              <a:t>Returns</a:t>
            </a:r>
            <a:r>
              <a:rPr lang="en-GB" sz="1100" dirty="0"/>
              <a:t>:</a:t>
            </a:r>
          </a:p>
          <a:p>
            <a:pPr marL="987425" lvl="4" indent="0">
              <a:buNone/>
            </a:pPr>
            <a:r>
              <a:rPr lang="en-GB" sz="1100" dirty="0"/>
              <a:t>            </a:t>
            </a:r>
            <a:r>
              <a:rPr lang="en-GB" sz="1100" dirty="0" err="1"/>
              <a:t>numpy.array</a:t>
            </a:r>
            <a:r>
              <a:rPr lang="en-GB" sz="1100" dirty="0"/>
              <a:t>. x - channels or energy (if </a:t>
            </a:r>
            <a:r>
              <a:rPr lang="en-GB" sz="1100" dirty="0" err="1"/>
              <a:t>calib</a:t>
            </a:r>
            <a:r>
              <a:rPr lang="en-GB" sz="1100" dirty="0"/>
              <a:t>=True), y - data.</a:t>
            </a:r>
            <a:endParaRPr lang="en-GB" sz="1100" dirty="0" smtClean="0"/>
          </a:p>
          <a:p>
            <a:r>
              <a:rPr lang="en-GB" dirty="0" smtClean="0"/>
              <a:t>ESRFMCA    – inherits from </a:t>
            </a:r>
            <a:r>
              <a:rPr lang="en-GB" dirty="0" err="1" smtClean="0"/>
              <a:t>GerericMCA</a:t>
            </a:r>
            <a:endParaRPr lang="en-GB" dirty="0" smtClean="0"/>
          </a:p>
          <a:p>
            <a:pPr marL="182563" lvl="3" indent="0">
              <a:buNone/>
            </a:pPr>
            <a:r>
              <a:rPr lang="en-GB" sz="1800" dirty="0" smtClean="0"/>
              <a:t>MCA specific methods - get/set </a:t>
            </a:r>
            <a:r>
              <a:rPr lang="en-GB" sz="1800" dirty="0" err="1" smtClean="0"/>
              <a:t>roi</a:t>
            </a:r>
            <a:r>
              <a:rPr lang="en-GB" sz="1800" dirty="0" smtClean="0"/>
              <a:t>, get/set calibration</a:t>
            </a:r>
          </a:p>
          <a:p>
            <a:pPr marL="182563" lvl="3" indent="0">
              <a:buNone/>
            </a:pPr>
            <a:r>
              <a:rPr lang="en-GB" sz="1800" dirty="0" smtClean="0"/>
              <a:t>Detector specific methods - get/set </a:t>
            </a:r>
            <a:r>
              <a:rPr lang="en-GB" sz="1800" dirty="0" err="1" smtClean="0"/>
              <a:t>presets</a:t>
            </a:r>
            <a:endParaRPr lang="en-GB" sz="1800" dirty="0"/>
          </a:p>
          <a:p>
            <a:pPr marL="182563" lvl="3" indent="0">
              <a:buNone/>
            </a:pPr>
            <a:endParaRPr lang="en-GB" sz="1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10th MxCUBE Workshop, 16-18/01/2017, ESRF, Grenoble                                       Antonia BETEVA</a:t>
            </a:r>
            <a:endParaRPr lang="fr-FR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" y="79200"/>
            <a:ext cx="598545" cy="73986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04000" y="4428000"/>
            <a:ext cx="4968552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accent1"/>
                </a:solidFill>
              </a:rPr>
              <a:t>RontecMCA – inherits </a:t>
            </a:r>
            <a:r>
              <a:rPr lang="en-GB" b="1" dirty="0" err="1" smtClean="0">
                <a:solidFill>
                  <a:schemeClr val="accent1"/>
                </a:solidFill>
              </a:rPr>
              <a:t>forom</a:t>
            </a:r>
            <a:r>
              <a:rPr lang="en-GB" b="1" dirty="0" smtClean="0">
                <a:solidFill>
                  <a:schemeClr val="accent1"/>
                </a:solidFill>
              </a:rPr>
              <a:t> </a:t>
            </a:r>
            <a:r>
              <a:rPr lang="en-GB" b="1" dirty="0" err="1" smtClean="0">
                <a:solidFill>
                  <a:schemeClr val="accent1"/>
                </a:solidFill>
              </a:rPr>
              <a:t>GenericMCA</a:t>
            </a:r>
            <a:endParaRPr lang="en-GB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17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Blank">
  <a:themeElements>
    <a:clrScheme name="ESRF-LightBlue">
      <a:dk1>
        <a:sysClr val="windowText" lastClr="000000"/>
      </a:dk1>
      <a:lt1>
        <a:sysClr val="window" lastClr="FFFFFF"/>
      </a:lt1>
      <a:dk2>
        <a:srgbClr val="132577"/>
      </a:dk2>
      <a:lt2>
        <a:srgbClr val="51A026"/>
      </a:lt2>
      <a:accent1>
        <a:srgbClr val="132577"/>
      </a:accent1>
      <a:accent2>
        <a:srgbClr val="ED7703"/>
      </a:accent2>
      <a:accent3>
        <a:srgbClr val="F4A300"/>
      </a:accent3>
      <a:accent4>
        <a:srgbClr val="FFDD00"/>
      </a:accent4>
      <a:accent5>
        <a:srgbClr val="AF007C"/>
      </a:accent5>
      <a:accent6>
        <a:srgbClr val="0098D4"/>
      </a:accent6>
      <a:hlink>
        <a:srgbClr val="000000"/>
      </a:hlink>
      <a:folHlink>
        <a:srgbClr val="000000"/>
      </a:folHlink>
    </a:clrScheme>
    <a:fontScheme name="Solocal_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Blank.potx" id="{67C11CAC-9023-4D7C-A201-0E73168C1C5C}" vid="{657381B9-D2A2-47F3-8C63-832BC456550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22996</TotalTime>
  <Words>291</Words>
  <Application>Microsoft Office PowerPoint</Application>
  <PresentationFormat>On-screen Show (4:3)</PresentationFormat>
  <Paragraphs>81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ITCOfficinaSans LT Book</vt:lpstr>
      <vt:lpstr>Wingdings</vt:lpstr>
      <vt:lpstr>Blank</vt:lpstr>
      <vt:lpstr>PowerPoint Presentation</vt:lpstr>
      <vt:lpstr>IMPROVING ABSTRACTIONS – Current status</vt:lpstr>
      <vt:lpstr>IMPROVING ABSTRACTIONS - proposal</vt:lpstr>
      <vt:lpstr>IMPROVING ABSTRACTIONS - proposal</vt:lpstr>
      <vt:lpstr>IMPROVING ABSTRACTIONS – procedure example</vt:lpstr>
      <vt:lpstr>IMPROVING ABSTRACTIONS – Equipment example</vt:lpstr>
    </vt:vector>
  </TitlesOfParts>
  <Company>ESRF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Meyer</dc:creator>
  <cp:lastModifiedBy>Generic account for public pc's</cp:lastModifiedBy>
  <cp:revision>852</cp:revision>
  <dcterms:created xsi:type="dcterms:W3CDTF">2015-05-29T07:53:20Z</dcterms:created>
  <dcterms:modified xsi:type="dcterms:W3CDTF">2017-01-17T11:34:50Z</dcterms:modified>
</cp:coreProperties>
</file>