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81" r:id="rId4"/>
    <p:sldId id="292" r:id="rId5"/>
    <p:sldId id="282" r:id="rId6"/>
    <p:sldId id="283" r:id="rId7"/>
    <p:sldId id="284" r:id="rId8"/>
    <p:sldId id="289" r:id="rId9"/>
    <p:sldId id="287" r:id="rId10"/>
    <p:sldId id="288" r:id="rId11"/>
    <p:sldId id="266" r:id="rId12"/>
    <p:sldId id="267" r:id="rId13"/>
    <p:sldId id="290" r:id="rId14"/>
    <p:sldId id="269" r:id="rId15"/>
    <p:sldId id="272" r:id="rId16"/>
    <p:sldId id="291" r:id="rId17"/>
    <p:sldId id="300" r:id="rId18"/>
    <p:sldId id="294" r:id="rId19"/>
    <p:sldId id="296" r:id="rId20"/>
    <p:sldId id="297" r:id="rId21"/>
    <p:sldId id="298" r:id="rId22"/>
    <p:sldId id="299" r:id="rId23"/>
    <p:sldId id="295" r:id="rId24"/>
    <p:sldId id="293" r:id="rId25"/>
    <p:sldId id="301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31-Jan-18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23622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MXCuBE</a:t>
            </a:r>
            <a:r>
              <a:rPr lang="en-GB" sz="3600" dirty="0" smtClean="0"/>
              <a:t>-related developments at </a:t>
            </a:r>
            <a:r>
              <a:rPr lang="en-GB" sz="3600" dirty="0" err="1" smtClean="0"/>
              <a:t>GPhL</a:t>
            </a:r>
            <a:r>
              <a:rPr lang="en-GB" sz="3600" dirty="0" smtClean="0"/>
              <a:t>:</a:t>
            </a:r>
            <a:br>
              <a:rPr lang="en-GB" sz="3600" dirty="0" smtClean="0"/>
            </a:br>
            <a:r>
              <a:rPr lang="en-GB" sz="3600" dirty="0" smtClean="0"/>
              <a:t>their basis in GDA-related </a:t>
            </a:r>
            <a:r>
              <a:rPr lang="en-GB" sz="3600" i="1" dirty="0" smtClean="0"/>
              <a:t>transferable</a:t>
            </a:r>
            <a:r>
              <a:rPr lang="en-GB" sz="3600" dirty="0" smtClean="0"/>
              <a:t> developments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543800" cy="26670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Gerard Bricogne,</a:t>
            </a:r>
            <a:r>
              <a:rPr lang="en-GB" dirty="0">
                <a:solidFill>
                  <a:schemeClr val="tx1"/>
                </a:solidFill>
              </a:rPr>
              <a:t> 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Claus Flensburg, </a:t>
            </a:r>
            <a:r>
              <a:rPr lang="en-GB" dirty="0" err="1">
                <a:solidFill>
                  <a:schemeClr val="tx1"/>
                </a:solidFill>
              </a:rPr>
              <a:t>Wlodek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Paciorek</a:t>
            </a:r>
            <a:r>
              <a:rPr lang="en-GB" dirty="0">
                <a:solidFill>
                  <a:schemeClr val="tx1"/>
                </a:solidFill>
              </a:rPr>
              <a:t>, 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tx1"/>
                </a:solidFill>
              </a:rPr>
              <a:t>Peter Keller, </a:t>
            </a:r>
            <a:r>
              <a:rPr lang="en-GB" dirty="0" err="1" smtClean="0">
                <a:solidFill>
                  <a:schemeClr val="tx1"/>
                </a:solidFill>
              </a:rPr>
              <a:t>Rasmus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Fogh</a:t>
            </a:r>
            <a:r>
              <a:rPr lang="en-GB" dirty="0" smtClean="0">
                <a:solidFill>
                  <a:schemeClr val="tx1"/>
                </a:solidFill>
              </a:rPr>
              <a:t>,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Clemens </a:t>
            </a:r>
            <a:r>
              <a:rPr lang="en-GB" dirty="0" err="1" smtClean="0">
                <a:solidFill>
                  <a:schemeClr val="tx1"/>
                </a:solidFill>
              </a:rPr>
              <a:t>Vonrhein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chemeClr val="tx1"/>
                </a:solidFill>
              </a:rPr>
              <a:t>Global Phasing Ltd., Cambridge, UK</a:t>
            </a:r>
            <a:endParaRPr lang="en-GB" dirty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143000"/>
          </a:xfrm>
        </p:spPr>
        <p:txBody>
          <a:bodyPr>
            <a:noAutofit/>
          </a:bodyPr>
          <a:lstStyle/>
          <a:p>
            <a:r>
              <a:rPr lang="en-GB" sz="2400" dirty="0" smtClean="0"/>
              <a:t>Any change of orientation requires a re-centring translation</a:t>
            </a:r>
            <a:endParaRPr lang="en-GB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44404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2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GB" sz="2800" dirty="0" smtClean="0"/>
              <a:t>Collision maps (calculated by WP from data by Vinay </a:t>
            </a:r>
            <a:r>
              <a:rPr lang="en-GB" sz="2800" dirty="0" err="1" smtClean="0"/>
              <a:t>Grama</a:t>
            </a:r>
            <a:r>
              <a:rPr lang="en-GB" sz="2800" dirty="0" smtClean="0"/>
              <a:t>) underline the current importance of predictive </a:t>
            </a:r>
            <a:r>
              <a:rPr lang="en-GB" sz="2800" dirty="0" err="1" smtClean="0"/>
              <a:t>recentring</a:t>
            </a:r>
            <a:endParaRPr lang="en-GB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err="1" smtClean="0"/>
              <a:t>Recentering</a:t>
            </a:r>
            <a:r>
              <a:rPr lang="en-GB" dirty="0" smtClean="0"/>
              <a:t> mode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Data collection mode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268" y="2174875"/>
            <a:ext cx="3951288" cy="3951288"/>
          </a:xfrm>
        </p:spPr>
      </p:pic>
    </p:spTree>
    <p:extLst>
      <p:ext uri="{BB962C8B-B14F-4D97-AF65-F5344CB8AC3E}">
        <p14:creationId xmlns:p14="http://schemas.microsoft.com/office/powerpoint/2010/main" val="23880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21"/>
          <p:cNvSpPr txBox="1"/>
          <p:nvPr/>
        </p:nvSpPr>
        <p:spPr>
          <a:xfrm>
            <a:off x="672042" y="136859"/>
            <a:ext cx="7808492" cy="590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Translational Calibration (TC) Workflow</a:t>
            </a:r>
          </a:p>
        </p:txBody>
      </p:sp>
      <p:sp>
        <p:nvSpPr>
          <p:cNvPr id="4" name="CustomShape 2"/>
          <p:cNvSpPr/>
          <p:nvPr/>
        </p:nvSpPr>
        <p:spPr>
          <a:xfrm>
            <a:off x="3035583" y="2655333"/>
            <a:ext cx="1863004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Collect all TC measurements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CustomShape 9"/>
          <p:cNvSpPr/>
          <p:nvPr/>
        </p:nvSpPr>
        <p:spPr>
          <a:xfrm>
            <a:off x="1044855" y="2655333"/>
            <a:ext cx="130620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Start TC workflow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6570465" y="4216996"/>
            <a:ext cx="130620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Update beamline </a:t>
            </a:r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config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3575209" y="1861302"/>
            <a:ext cx="522482" cy="783805"/>
          </a:xfrm>
          <a:custGeom>
            <a:avLst/>
            <a:gdLst/>
            <a:ahLst/>
            <a:cxnLst/>
            <a:rect l="0" t="0" r="r" b="b"/>
            <a:pathLst>
              <a:path w="1601" h="2402">
                <a:moveTo>
                  <a:pt x="0" y="477"/>
                </a:moveTo>
                <a:lnTo>
                  <a:pt x="800" y="0"/>
                </a:lnTo>
                <a:lnTo>
                  <a:pt x="1600" y="477"/>
                </a:lnTo>
                <a:lnTo>
                  <a:pt x="1200" y="477"/>
                </a:lnTo>
                <a:lnTo>
                  <a:pt x="1200" y="1923"/>
                </a:lnTo>
                <a:lnTo>
                  <a:pt x="1600" y="1923"/>
                </a:lnTo>
                <a:lnTo>
                  <a:pt x="800" y="2401"/>
                </a:lnTo>
                <a:lnTo>
                  <a:pt x="0" y="1923"/>
                </a:lnTo>
                <a:lnTo>
                  <a:pt x="400" y="1923"/>
                </a:lnTo>
                <a:lnTo>
                  <a:pt x="400" y="477"/>
                </a:lnTo>
                <a:lnTo>
                  <a:pt x="0" y="477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3281252" y="2122571"/>
            <a:ext cx="1110397" cy="261268"/>
          </a:xfrm>
          <a:prstGeom prst="flowChartProcess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Messagebus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" name="CustomShape 12"/>
          <p:cNvSpPr/>
          <p:nvPr/>
        </p:nvSpPr>
        <p:spPr>
          <a:xfrm>
            <a:off x="3542522" y="1525981"/>
            <a:ext cx="587858" cy="326593"/>
          </a:xfrm>
          <a:prstGeom prst="flowChartProcess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GDA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7490" y="912111"/>
            <a:ext cx="1133287" cy="360755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b="1" dirty="0" smtClean="0">
                <a:latin typeface="Trebuchet MS" panose="020B0603020202020204" pitchFamily="34" charset="0"/>
              </a:rPr>
              <a:t>Operator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15" name="CustomShape 16"/>
          <p:cNvSpPr/>
          <p:nvPr/>
        </p:nvSpPr>
        <p:spPr>
          <a:xfrm>
            <a:off x="6681492" y="2838221"/>
            <a:ext cx="1084150" cy="483346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Transcal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" name="CustomShape 16"/>
          <p:cNvSpPr/>
          <p:nvPr/>
        </p:nvSpPr>
        <p:spPr>
          <a:xfrm>
            <a:off x="3294375" y="4774735"/>
            <a:ext cx="1084150" cy="483346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ReCen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16522" y="3838225"/>
            <a:ext cx="1306495" cy="610681"/>
            <a:chOff x="1646251" y="5733578"/>
            <a:chExt cx="1440320" cy="673163"/>
          </a:xfrm>
        </p:grpSpPr>
        <p:sp>
          <p:nvSpPr>
            <p:cNvPr id="3" name="Oval 2"/>
            <p:cNvSpPr/>
            <p:nvPr/>
          </p:nvSpPr>
          <p:spPr>
            <a:xfrm>
              <a:off x="1646251" y="5733578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58959" y="5796061"/>
              <a:ext cx="1372195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orientation in</a:t>
              </a:r>
            </a:p>
            <a:p>
              <a:pPr algn="ctr"/>
              <a:r>
                <a:rPr lang="en-GB" sz="1500" dirty="0"/>
                <a:t>TC design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77676" y="5523506"/>
            <a:ext cx="1306495" cy="605201"/>
            <a:chOff x="4176216" y="5895503"/>
            <a:chExt cx="1440320" cy="667122"/>
          </a:xfrm>
        </p:grpSpPr>
        <p:sp>
          <p:nvSpPr>
            <p:cNvPr id="19" name="Oval 18"/>
            <p:cNvSpPr/>
            <p:nvPr/>
          </p:nvSpPr>
          <p:spPr>
            <a:xfrm>
              <a:off x="4176216" y="5895503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30867" y="5948462"/>
              <a:ext cx="1200848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previous TC</a:t>
              </a:r>
            </a:p>
            <a:p>
              <a:pPr algn="ctr"/>
              <a:r>
                <a:rPr lang="en-GB" sz="1500" dirty="0"/>
                <a:t>parameters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049460" y="3754888"/>
            <a:ext cx="1306495" cy="784830"/>
            <a:chOff x="6658236" y="6100861"/>
            <a:chExt cx="1440320" cy="865130"/>
          </a:xfrm>
        </p:grpSpPr>
        <p:sp>
          <p:nvSpPr>
            <p:cNvPr id="21" name="Oval 20"/>
            <p:cNvSpPr/>
            <p:nvPr/>
          </p:nvSpPr>
          <p:spPr>
            <a:xfrm>
              <a:off x="6658236" y="6100861"/>
              <a:ext cx="1440320" cy="8500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19992" y="6100861"/>
              <a:ext cx="1130301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predicted</a:t>
              </a:r>
            </a:p>
            <a:p>
              <a:pPr algn="ctr"/>
              <a:r>
                <a:rPr lang="en-GB" sz="1500" dirty="0" err="1"/>
                <a:t>recentring</a:t>
              </a:r>
              <a:endParaRPr lang="en-GB" sz="1500" dirty="0"/>
            </a:p>
            <a:p>
              <a:pPr algn="ctr"/>
              <a:r>
                <a:rPr lang="en-GB" sz="1500" dirty="0"/>
                <a:t>translation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55729" y="3472204"/>
            <a:ext cx="1306495" cy="605201"/>
            <a:chOff x="5572783" y="4283893"/>
            <a:chExt cx="1440320" cy="667122"/>
          </a:xfrm>
        </p:grpSpPr>
        <p:sp>
          <p:nvSpPr>
            <p:cNvPr id="27" name="Oval 26"/>
            <p:cNvSpPr/>
            <p:nvPr/>
          </p:nvSpPr>
          <p:spPr>
            <a:xfrm>
              <a:off x="5572783" y="4283893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81659" y="4298751"/>
              <a:ext cx="1188902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updated TC</a:t>
              </a:r>
            </a:p>
            <a:p>
              <a:pPr algn="ctr"/>
              <a:r>
                <a:rPr lang="en-GB" sz="1500" dirty="0"/>
                <a:t>parameters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86387" y="5336151"/>
            <a:ext cx="1041880" cy="784830"/>
            <a:chOff x="6517908" y="6061946"/>
            <a:chExt cx="1148600" cy="865130"/>
          </a:xfrm>
        </p:grpSpPr>
        <p:sp>
          <p:nvSpPr>
            <p:cNvPr id="34" name="Oval 33"/>
            <p:cNvSpPr/>
            <p:nvPr/>
          </p:nvSpPr>
          <p:spPr>
            <a:xfrm>
              <a:off x="6517908" y="6061946"/>
              <a:ext cx="1148600" cy="8500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94944" y="6061946"/>
              <a:ext cx="1007658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previous</a:t>
              </a:r>
            </a:p>
            <a:p>
              <a:pPr algn="ctr"/>
              <a:r>
                <a:rPr lang="en-GB" sz="1500" dirty="0"/>
                <a:t>beamline</a:t>
              </a:r>
            </a:p>
            <a:p>
              <a:pPr algn="ctr"/>
              <a:r>
                <a:rPr lang="en-GB" sz="1500" dirty="0" err="1"/>
                <a:t>config</a:t>
              </a:r>
              <a:endParaRPr lang="en-GB" sz="15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38806" y="2245164"/>
            <a:ext cx="2047474" cy="661884"/>
            <a:chOff x="6173390" y="2066503"/>
            <a:chExt cx="2257198" cy="729605"/>
          </a:xfrm>
        </p:grpSpPr>
        <p:sp>
          <p:nvSpPr>
            <p:cNvPr id="41" name="Oval 40"/>
            <p:cNvSpPr/>
            <p:nvPr/>
          </p:nvSpPr>
          <p:spPr>
            <a:xfrm>
              <a:off x="6173390" y="2066503"/>
              <a:ext cx="2257198" cy="7296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48783" y="2114129"/>
              <a:ext cx="2148702" cy="610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list of orientations &amp;</a:t>
              </a:r>
            </a:p>
            <a:p>
              <a:pPr algn="ctr"/>
              <a:r>
                <a:rPr lang="en-GB" sz="1500" dirty="0" err="1"/>
                <a:t>recentring</a:t>
              </a:r>
              <a:r>
                <a:rPr lang="en-GB" sz="1500" dirty="0"/>
                <a:t> translations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61590" y="946299"/>
            <a:ext cx="2047474" cy="592264"/>
            <a:chOff x="1079872" y="1835621"/>
            <a:chExt cx="2257198" cy="652862"/>
          </a:xfrm>
        </p:grpSpPr>
        <p:sp>
          <p:nvSpPr>
            <p:cNvPr id="45" name="Oval 44"/>
            <p:cNvSpPr/>
            <p:nvPr/>
          </p:nvSpPr>
          <p:spPr>
            <a:xfrm>
              <a:off x="1079872" y="1835621"/>
              <a:ext cx="2257198" cy="6481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39808" y="1877802"/>
              <a:ext cx="1979617" cy="610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collision map *with*</a:t>
              </a:r>
            </a:p>
            <a:p>
              <a:pPr algn="ctr"/>
              <a:r>
                <a:rPr lang="en-GB" sz="1500" dirty="0"/>
                <a:t>OAV &amp; backlight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11893" y="1846670"/>
            <a:ext cx="1981429" cy="539330"/>
            <a:chOff x="784812" y="2035611"/>
            <a:chExt cx="2184388" cy="594511"/>
          </a:xfrm>
        </p:grpSpPr>
        <p:sp>
          <p:nvSpPr>
            <p:cNvPr id="49" name="Oval 48"/>
            <p:cNvSpPr/>
            <p:nvPr/>
          </p:nvSpPr>
          <p:spPr>
            <a:xfrm>
              <a:off x="784812" y="2064186"/>
              <a:ext cx="2184388" cy="5659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44065" y="2035611"/>
              <a:ext cx="1680324" cy="576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TC design</a:t>
              </a:r>
            </a:p>
            <a:p>
              <a:pPr algn="ctr"/>
              <a:r>
                <a:rPr lang="en-GB" sz="1300" dirty="0"/>
                <a:t>(list of orientations)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14487" y="5336150"/>
            <a:ext cx="1041880" cy="794163"/>
            <a:chOff x="8312775" y="6204058"/>
            <a:chExt cx="1148600" cy="875418"/>
          </a:xfrm>
        </p:grpSpPr>
        <p:sp>
          <p:nvSpPr>
            <p:cNvPr id="37" name="TextBox 36"/>
            <p:cNvSpPr txBox="1"/>
            <p:nvPr/>
          </p:nvSpPr>
          <p:spPr>
            <a:xfrm>
              <a:off x="8359578" y="6214346"/>
              <a:ext cx="1007658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updated</a:t>
              </a:r>
            </a:p>
            <a:p>
              <a:pPr algn="ctr"/>
              <a:r>
                <a:rPr lang="en-GB" sz="1500" dirty="0"/>
                <a:t>beamline</a:t>
              </a:r>
            </a:p>
            <a:p>
              <a:pPr algn="ctr"/>
              <a:r>
                <a:rPr lang="en-GB" sz="1500" dirty="0" err="1"/>
                <a:t>config</a:t>
              </a:r>
              <a:endParaRPr lang="en-GB" sz="15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8312775" y="6204058"/>
              <a:ext cx="1148600" cy="8500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3" name="Line 14"/>
          <p:cNvCxnSpPr>
            <a:stCxn id="5" idx="3"/>
          </p:cNvCxnSpPr>
          <p:nvPr/>
        </p:nvCxnSpPr>
        <p:spPr>
          <a:xfrm>
            <a:off x="2351060" y="3079894"/>
            <a:ext cx="684523" cy="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75" name="Line 14"/>
          <p:cNvCxnSpPr>
            <a:stCxn id="4" idx="3"/>
            <a:endCxn id="15" idx="1"/>
          </p:cNvCxnSpPr>
          <p:nvPr/>
        </p:nvCxnSpPr>
        <p:spPr>
          <a:xfrm>
            <a:off x="4898587" y="3079894"/>
            <a:ext cx="1782905" cy="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78" name="Line 13"/>
          <p:cNvCxnSpPr>
            <a:stCxn id="15" idx="2"/>
          </p:cNvCxnSpPr>
          <p:nvPr/>
        </p:nvCxnSpPr>
        <p:spPr>
          <a:xfrm flipH="1">
            <a:off x="7222914" y="3321568"/>
            <a:ext cx="653" cy="895428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80" name="Straight Arrow Connector 79"/>
          <p:cNvCxnSpPr>
            <a:stCxn id="49" idx="4"/>
            <a:endCxn id="5" idx="0"/>
          </p:cNvCxnSpPr>
          <p:nvPr/>
        </p:nvCxnSpPr>
        <p:spPr>
          <a:xfrm flipH="1">
            <a:off x="1697957" y="2385999"/>
            <a:ext cx="4650" cy="2693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9" idx="0"/>
            <a:endCxn id="16" idx="2"/>
          </p:cNvCxnSpPr>
          <p:nvPr/>
        </p:nvCxnSpPr>
        <p:spPr>
          <a:xfrm flipV="1">
            <a:off x="3830924" y="5258081"/>
            <a:ext cx="5527" cy="2654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5" idx="0"/>
          </p:cNvCxnSpPr>
          <p:nvPr/>
        </p:nvCxnSpPr>
        <p:spPr>
          <a:xfrm flipV="1">
            <a:off x="6413282" y="5088031"/>
            <a:ext cx="460357" cy="248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37" idx="0"/>
          </p:cNvCxnSpPr>
          <p:nvPr/>
        </p:nvCxnSpPr>
        <p:spPr>
          <a:xfrm>
            <a:off x="7514487" y="5088031"/>
            <a:ext cx="499471" cy="2574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" idx="3"/>
          </p:cNvCxnSpPr>
          <p:nvPr/>
        </p:nvCxnSpPr>
        <p:spPr>
          <a:xfrm>
            <a:off x="4130380" y="1689278"/>
            <a:ext cx="876814" cy="70801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1" idx="3"/>
          </p:cNvCxnSpPr>
          <p:nvPr/>
        </p:nvCxnSpPr>
        <p:spPr>
          <a:xfrm flipH="1">
            <a:off x="4897256" y="2810118"/>
            <a:ext cx="341396" cy="87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28" idx="0"/>
          </p:cNvCxnSpPr>
          <p:nvPr/>
        </p:nvCxnSpPr>
        <p:spPr>
          <a:xfrm flipH="1">
            <a:off x="6293708" y="3321568"/>
            <a:ext cx="668517" cy="1641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7" idx="4"/>
            <a:endCxn id="10" idx="1"/>
          </p:cNvCxnSpPr>
          <p:nvPr/>
        </p:nvCxnSpPr>
        <p:spPr>
          <a:xfrm>
            <a:off x="6308977" y="4077405"/>
            <a:ext cx="261488" cy="56415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endCxn id="3" idx="0"/>
          </p:cNvCxnSpPr>
          <p:nvPr/>
        </p:nvCxnSpPr>
        <p:spPr>
          <a:xfrm flipH="1">
            <a:off x="3069770" y="3504455"/>
            <a:ext cx="472752" cy="3337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3" idx="4"/>
          </p:cNvCxnSpPr>
          <p:nvPr/>
        </p:nvCxnSpPr>
        <p:spPr>
          <a:xfrm>
            <a:off x="3069770" y="4443429"/>
            <a:ext cx="505440" cy="3313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21" idx="4"/>
          </p:cNvCxnSpPr>
          <p:nvPr/>
        </p:nvCxnSpPr>
        <p:spPr>
          <a:xfrm flipV="1">
            <a:off x="4049460" y="4526035"/>
            <a:ext cx="653247" cy="248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2" idx="0"/>
          </p:cNvCxnSpPr>
          <p:nvPr/>
        </p:nvCxnSpPr>
        <p:spPr>
          <a:xfrm flipH="1" flipV="1">
            <a:off x="4175769" y="3504456"/>
            <a:ext cx="533059" cy="2504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6" idx="2"/>
            <a:endCxn id="49" idx="0"/>
          </p:cNvCxnSpPr>
          <p:nvPr/>
        </p:nvCxnSpPr>
        <p:spPr>
          <a:xfrm flipH="1">
            <a:off x="1702608" y="1538563"/>
            <a:ext cx="1900" cy="334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>
            <a:off x="762000" y="5180418"/>
            <a:ext cx="947157" cy="1122853"/>
            <a:chOff x="1420862" y="5427752"/>
            <a:chExt cx="883147" cy="1237738"/>
          </a:xfrm>
        </p:grpSpPr>
        <p:sp>
          <p:nvSpPr>
            <p:cNvPr id="58" name="CustomShape 9"/>
            <p:cNvSpPr/>
            <p:nvPr/>
          </p:nvSpPr>
          <p:spPr>
            <a:xfrm>
              <a:off x="1511920" y="5790561"/>
              <a:ext cx="720080" cy="216024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activity</a:t>
              </a:r>
              <a:endPara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endParaRPr>
            </a:p>
          </p:txBody>
        </p:sp>
        <p:sp>
          <p:nvSpPr>
            <p:cNvPr id="59" name="CustomShape 16"/>
            <p:cNvSpPr/>
            <p:nvPr/>
          </p:nvSpPr>
          <p:spPr>
            <a:xfrm>
              <a:off x="1502395" y="6074234"/>
              <a:ext cx="729605" cy="215385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program</a:t>
              </a:r>
              <a:endPara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1420862" y="5432727"/>
              <a:ext cx="809775" cy="271413"/>
              <a:chOff x="1420862" y="5347002"/>
              <a:chExt cx="809775" cy="27141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420862" y="5347002"/>
                <a:ext cx="740810" cy="27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workflow</a:t>
                </a:r>
              </a:p>
            </p:txBody>
          </p:sp>
          <p:cxnSp>
            <p:nvCxnSpPr>
              <p:cNvPr id="65" name="Line 14"/>
              <p:cNvCxnSpPr/>
              <p:nvPr/>
            </p:nvCxnSpPr>
            <p:spPr>
              <a:xfrm>
                <a:off x="1521445" y="5580037"/>
                <a:ext cx="709192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round/>
                <a:tailEnd type="triangle" w="med" len="med"/>
              </a:ln>
            </p:spPr>
          </p:cxnSp>
        </p:grpSp>
        <p:grpSp>
          <p:nvGrpSpPr>
            <p:cNvPr id="127" name="Group 126"/>
            <p:cNvGrpSpPr/>
            <p:nvPr/>
          </p:nvGrpSpPr>
          <p:grpSpPr>
            <a:xfrm>
              <a:off x="1502395" y="6262017"/>
              <a:ext cx="769781" cy="338651"/>
              <a:chOff x="1502395" y="6328692"/>
              <a:chExt cx="769781" cy="33865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502395" y="6423534"/>
                <a:ext cx="488991" cy="21245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10297" y="6378966"/>
                <a:ext cx="484567" cy="288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dirty="0"/>
                  <a:t>data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1996926" y="6539285"/>
                <a:ext cx="2350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907779" y="6328692"/>
                <a:ext cx="364397" cy="27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i/o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1420863" y="5427752"/>
              <a:ext cx="883146" cy="1237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914220" y="6277349"/>
            <a:ext cx="39507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z="1300" dirty="0"/>
              <a:t>key</a:t>
            </a:r>
          </a:p>
        </p:txBody>
      </p:sp>
      <p:cxnSp>
        <p:nvCxnSpPr>
          <p:cNvPr id="132" name="Straight Connector 131"/>
          <p:cNvCxnSpPr>
            <a:stCxn id="2" idx="2"/>
            <a:endCxn id="14" idx="0"/>
          </p:cNvCxnSpPr>
          <p:nvPr/>
        </p:nvCxnSpPr>
        <p:spPr>
          <a:xfrm flipH="1">
            <a:off x="3836451" y="1272866"/>
            <a:ext cx="47683" cy="25311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639963" y="984565"/>
            <a:ext cx="29392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/>
              <a:t>Note: use a restricted </a:t>
            </a:r>
            <a:r>
              <a:rPr lang="en-GB" sz="1300" dirty="0"/>
              <a:t>T</a:t>
            </a:r>
            <a:r>
              <a:rPr lang="en-GB" sz="1300" dirty="0" smtClean="0"/>
              <a:t>C </a:t>
            </a:r>
            <a:r>
              <a:rPr lang="en-GB" sz="1300" dirty="0"/>
              <a:t>design </a:t>
            </a:r>
            <a:r>
              <a:rPr lang="en-GB" sz="1300" dirty="0" smtClean="0"/>
              <a:t>to get</a:t>
            </a:r>
            <a:r>
              <a:rPr lang="en-GB" sz="1300" dirty="0" smtClean="0"/>
              <a:t> rough </a:t>
            </a:r>
            <a:r>
              <a:rPr lang="en-GB" sz="1300" dirty="0"/>
              <a:t>TC </a:t>
            </a:r>
            <a:r>
              <a:rPr lang="en-GB" sz="1300" dirty="0" smtClean="0"/>
              <a:t>parameters, then use </a:t>
            </a:r>
            <a:r>
              <a:rPr lang="en-GB" sz="1300" dirty="0" err="1"/>
              <a:t>ReCen</a:t>
            </a:r>
            <a:endParaRPr lang="en-GB" sz="1300" dirty="0"/>
          </a:p>
          <a:p>
            <a:r>
              <a:rPr lang="en-GB" sz="1300" dirty="0"/>
              <a:t>to pre-calculate </a:t>
            </a:r>
            <a:r>
              <a:rPr lang="en-GB" sz="1300" dirty="0" err="1"/>
              <a:t>recentring</a:t>
            </a:r>
            <a:r>
              <a:rPr lang="en-GB" sz="1300" dirty="0"/>
              <a:t> </a:t>
            </a:r>
            <a:r>
              <a:rPr lang="en-GB" sz="1300" dirty="0" smtClean="0"/>
              <a:t>translations for a finer TC design to eliminate the need for zoomin</a:t>
            </a:r>
            <a:r>
              <a:rPr lang="en-GB" sz="1300" dirty="0" smtClean="0"/>
              <a:t>g in/out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413250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Translational Calibration update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458200" cy="3352800"/>
          </a:xfrm>
        </p:spPr>
        <p:txBody>
          <a:bodyPr>
            <a:normAutofit/>
          </a:bodyPr>
          <a:lstStyle/>
          <a:p>
            <a:r>
              <a:rPr lang="en-GB" dirty="0" smtClean="0"/>
              <a:t>Two-stage </a:t>
            </a:r>
            <a:r>
              <a:rPr lang="en-GB" dirty="0" smtClean="0"/>
              <a:t>procedure works very well</a:t>
            </a:r>
          </a:p>
          <a:p>
            <a:r>
              <a:rPr lang="en-GB" dirty="0" smtClean="0"/>
              <a:t>Much better consistency between TC measurements once thermal dilation and contraction effects have subsided</a:t>
            </a:r>
          </a:p>
          <a:p>
            <a:r>
              <a:rPr lang="en-GB" dirty="0" err="1" smtClean="0"/>
              <a:t>SoC</a:t>
            </a:r>
            <a:r>
              <a:rPr lang="en-GB" dirty="0" smtClean="0"/>
              <a:t> reduction by “active compensation” suspect for high Kappa values – needs revisiting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9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Oval 125"/>
          <p:cNvSpPr/>
          <p:nvPr/>
        </p:nvSpPr>
        <p:spPr>
          <a:xfrm>
            <a:off x="4522489" y="2753702"/>
            <a:ext cx="1306495" cy="7711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129" name="Oval 128"/>
          <p:cNvSpPr/>
          <p:nvPr/>
        </p:nvSpPr>
        <p:spPr>
          <a:xfrm>
            <a:off x="4474597" y="2802780"/>
            <a:ext cx="1306495" cy="7711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4534931" y="1166566"/>
            <a:ext cx="1306495" cy="7711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122" name="Oval 121"/>
          <p:cNvSpPr/>
          <p:nvPr/>
        </p:nvSpPr>
        <p:spPr>
          <a:xfrm>
            <a:off x="4487039" y="1215643"/>
            <a:ext cx="1306495" cy="77114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92" name="TextShape 21"/>
          <p:cNvSpPr txBox="1"/>
          <p:nvPr/>
        </p:nvSpPr>
        <p:spPr>
          <a:xfrm>
            <a:off x="672042" y="136859"/>
            <a:ext cx="7808492" cy="590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Calculate geometric strategy: detail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198499" y="5192757"/>
            <a:ext cx="1113879" cy="1122853"/>
            <a:chOff x="791840" y="5724053"/>
            <a:chExt cx="883147" cy="1237738"/>
          </a:xfrm>
        </p:grpSpPr>
        <p:sp>
          <p:nvSpPr>
            <p:cNvPr id="58" name="CustomShape 9"/>
            <p:cNvSpPr/>
            <p:nvPr/>
          </p:nvSpPr>
          <p:spPr>
            <a:xfrm>
              <a:off x="882898" y="6086862"/>
              <a:ext cx="720080" cy="216024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activity</a:t>
              </a:r>
              <a:endPara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endParaRPr>
            </a:p>
          </p:txBody>
        </p:sp>
        <p:sp>
          <p:nvSpPr>
            <p:cNvPr id="59" name="CustomShape 16"/>
            <p:cNvSpPr/>
            <p:nvPr/>
          </p:nvSpPr>
          <p:spPr>
            <a:xfrm>
              <a:off x="873373" y="6370535"/>
              <a:ext cx="729605" cy="215385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program</a:t>
              </a:r>
              <a:endPara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91840" y="5729028"/>
              <a:ext cx="809775" cy="271413"/>
              <a:chOff x="1420862" y="5347002"/>
              <a:chExt cx="809775" cy="27141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420862" y="5347002"/>
                <a:ext cx="740810" cy="27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workflow</a:t>
                </a:r>
              </a:p>
            </p:txBody>
          </p:sp>
          <p:cxnSp>
            <p:nvCxnSpPr>
              <p:cNvPr id="65" name="Line 14"/>
              <p:cNvCxnSpPr/>
              <p:nvPr/>
            </p:nvCxnSpPr>
            <p:spPr>
              <a:xfrm>
                <a:off x="1521445" y="5580037"/>
                <a:ext cx="709192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round/>
                <a:tailEnd type="triangle" w="med" len="med"/>
              </a:ln>
            </p:spPr>
          </p:cxnSp>
        </p:grpSp>
        <p:grpSp>
          <p:nvGrpSpPr>
            <p:cNvPr id="127" name="Group 126"/>
            <p:cNvGrpSpPr/>
            <p:nvPr/>
          </p:nvGrpSpPr>
          <p:grpSpPr>
            <a:xfrm>
              <a:off x="873373" y="6558318"/>
              <a:ext cx="769781" cy="338651"/>
              <a:chOff x="1502395" y="6328692"/>
              <a:chExt cx="769781" cy="33865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502395" y="6423534"/>
                <a:ext cx="488991" cy="21245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10297" y="6378966"/>
                <a:ext cx="484567" cy="288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dirty="0"/>
                  <a:t>data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1996926" y="6539285"/>
                <a:ext cx="2350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907779" y="6328692"/>
                <a:ext cx="364397" cy="27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i/o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791841" y="5724053"/>
              <a:ext cx="883146" cy="1237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7707239" y="6289688"/>
            <a:ext cx="39507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z="1300" dirty="0"/>
              <a:t>key</a:t>
            </a:r>
          </a:p>
        </p:txBody>
      </p:sp>
      <p:sp>
        <p:nvSpPr>
          <p:cNvPr id="67" name="CustomShape 3"/>
          <p:cNvSpPr/>
          <p:nvPr/>
        </p:nvSpPr>
        <p:spPr>
          <a:xfrm>
            <a:off x="718267" y="3044810"/>
            <a:ext cx="137151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Calculate geometric strategy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8" name="CustomShape 16"/>
          <p:cNvSpPr/>
          <p:nvPr/>
        </p:nvSpPr>
        <p:spPr>
          <a:xfrm>
            <a:off x="3402889" y="2183150"/>
            <a:ext cx="1084150" cy="483346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stratcal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69" name="CustomShape 16"/>
          <p:cNvSpPr/>
          <p:nvPr/>
        </p:nvSpPr>
        <p:spPr>
          <a:xfrm>
            <a:off x="5728071" y="2190670"/>
            <a:ext cx="1084150" cy="483346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ReCen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CustomShape 38"/>
          <p:cNvSpPr/>
          <p:nvPr/>
        </p:nvSpPr>
        <p:spPr>
          <a:xfrm>
            <a:off x="2048174" y="5258147"/>
            <a:ext cx="1260488" cy="587854"/>
          </a:xfrm>
          <a:prstGeom prst="rect">
            <a:avLst/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Check centring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cxnSp>
        <p:nvCxnSpPr>
          <p:cNvPr id="82" name="Line 13"/>
          <p:cNvCxnSpPr>
            <a:endCxn id="67" idx="0"/>
          </p:cNvCxnSpPr>
          <p:nvPr/>
        </p:nvCxnSpPr>
        <p:spPr>
          <a:xfrm>
            <a:off x="1393488" y="2273508"/>
            <a:ext cx="10537" cy="771302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grpSp>
        <p:nvGrpSpPr>
          <p:cNvPr id="85" name="Group 84"/>
          <p:cNvGrpSpPr/>
          <p:nvPr/>
        </p:nvGrpSpPr>
        <p:grpSpPr>
          <a:xfrm>
            <a:off x="1984922" y="1794921"/>
            <a:ext cx="1306495" cy="605201"/>
            <a:chOff x="5572783" y="4283893"/>
            <a:chExt cx="1440320" cy="667122"/>
          </a:xfrm>
        </p:grpSpPr>
        <p:sp>
          <p:nvSpPr>
            <p:cNvPr id="86" name="Oval 85"/>
            <p:cNvSpPr/>
            <p:nvPr/>
          </p:nvSpPr>
          <p:spPr>
            <a:xfrm>
              <a:off x="5572783" y="4283893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681659" y="4298751"/>
              <a:ext cx="1188902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current RC</a:t>
              </a:r>
            </a:p>
            <a:p>
              <a:pPr algn="ctr"/>
              <a:r>
                <a:rPr lang="en-GB" sz="1500" dirty="0"/>
                <a:t>parameters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099739" y="2130184"/>
            <a:ext cx="1306495" cy="605201"/>
            <a:chOff x="5572783" y="4283893"/>
            <a:chExt cx="1440320" cy="667122"/>
          </a:xfrm>
        </p:grpSpPr>
        <p:sp>
          <p:nvSpPr>
            <p:cNvPr id="95" name="Oval 94"/>
            <p:cNvSpPr/>
            <p:nvPr/>
          </p:nvSpPr>
          <p:spPr>
            <a:xfrm>
              <a:off x="5572783" y="4283893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681659" y="4298751"/>
              <a:ext cx="1188902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current TC</a:t>
              </a:r>
            </a:p>
            <a:p>
              <a:pPr algn="ctr"/>
              <a:r>
                <a:rPr lang="en-GB" sz="1500" dirty="0"/>
                <a:t>parameters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35199" y="2851007"/>
            <a:ext cx="1306495" cy="784830"/>
            <a:chOff x="5040312" y="2855744"/>
            <a:chExt cx="1440320" cy="865130"/>
          </a:xfrm>
        </p:grpSpPr>
        <p:sp>
          <p:nvSpPr>
            <p:cNvPr id="108" name="Oval 107"/>
            <p:cNvSpPr/>
            <p:nvPr/>
          </p:nvSpPr>
          <p:spPr>
            <a:xfrm>
              <a:off x="5040312" y="2855744"/>
              <a:ext cx="1440320" cy="8500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202068" y="2855744"/>
              <a:ext cx="1130301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predicted</a:t>
              </a:r>
            </a:p>
            <a:p>
              <a:pPr algn="ctr"/>
              <a:r>
                <a:rPr lang="en-GB" sz="1500" dirty="0" err="1"/>
                <a:t>recentring</a:t>
              </a:r>
              <a:endParaRPr lang="en-GB" sz="1500" dirty="0"/>
            </a:p>
            <a:p>
              <a:pPr algn="ctr"/>
              <a:r>
                <a:rPr lang="en-GB" sz="1500" dirty="0"/>
                <a:t>translation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435199" y="1272327"/>
            <a:ext cx="1306495" cy="784830"/>
            <a:chOff x="5040312" y="1115541"/>
            <a:chExt cx="1440320" cy="865130"/>
          </a:xfrm>
        </p:grpSpPr>
        <p:sp>
          <p:nvSpPr>
            <p:cNvPr id="111" name="Oval 110"/>
            <p:cNvSpPr/>
            <p:nvPr/>
          </p:nvSpPr>
          <p:spPr>
            <a:xfrm>
              <a:off x="5040312" y="1115541"/>
              <a:ext cx="1440320" cy="8500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85386" y="1115541"/>
              <a:ext cx="1163665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proposed</a:t>
              </a:r>
            </a:p>
            <a:p>
              <a:pPr algn="ctr"/>
              <a:r>
                <a:rPr lang="en-GB" sz="1500" dirty="0"/>
                <a:t>orientation</a:t>
              </a:r>
            </a:p>
            <a:p>
              <a:pPr algn="ctr"/>
              <a:r>
                <a:rPr lang="en-GB" sz="1500" dirty="0"/>
                <a:t>in strategy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32075" y="2527053"/>
            <a:ext cx="1212191" cy="374664"/>
            <a:chOff x="2694674" y="4278560"/>
            <a:chExt cx="1336356" cy="412998"/>
          </a:xfrm>
        </p:grpSpPr>
        <p:sp>
          <p:nvSpPr>
            <p:cNvPr id="115" name="Oval 114"/>
            <p:cNvSpPr/>
            <p:nvPr/>
          </p:nvSpPr>
          <p:spPr>
            <a:xfrm>
              <a:off x="2736056" y="4278560"/>
              <a:ext cx="1253594" cy="412998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694674" y="4293418"/>
              <a:ext cx="1336356" cy="356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collision map</a:t>
              </a:r>
            </a:p>
          </p:txBody>
        </p:sp>
      </p:grpSp>
      <p:sp>
        <p:nvSpPr>
          <p:cNvPr id="8" name="Left-Up Arrow 7"/>
          <p:cNvSpPr/>
          <p:nvPr/>
        </p:nvSpPr>
        <p:spPr>
          <a:xfrm>
            <a:off x="2089783" y="2666497"/>
            <a:ext cx="1744082" cy="769738"/>
          </a:xfrm>
          <a:prstGeom prst="leftUpArrow">
            <a:avLst/>
          </a:prstGeom>
          <a:solidFill>
            <a:srgbClr val="00FF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3115372" y="2306959"/>
            <a:ext cx="28751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2961823" y="2540532"/>
            <a:ext cx="441066" cy="2254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68" idx="0"/>
            <a:endCxn id="111" idx="2"/>
          </p:cNvCxnSpPr>
          <p:nvPr/>
        </p:nvCxnSpPr>
        <p:spPr>
          <a:xfrm flipV="1">
            <a:off x="3944964" y="1657900"/>
            <a:ext cx="490235" cy="52524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11" idx="6"/>
            <a:endCxn id="69" idx="0"/>
          </p:cNvCxnSpPr>
          <p:nvPr/>
        </p:nvCxnSpPr>
        <p:spPr>
          <a:xfrm>
            <a:off x="5741694" y="1657900"/>
            <a:ext cx="528452" cy="5327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69" idx="2"/>
            <a:endCxn id="108" idx="6"/>
          </p:cNvCxnSpPr>
          <p:nvPr/>
        </p:nvCxnSpPr>
        <p:spPr>
          <a:xfrm flipH="1">
            <a:off x="5741694" y="2674017"/>
            <a:ext cx="528452" cy="5625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>
            <a:stCxn id="108" idx="2"/>
            <a:endCxn id="68" idx="2"/>
          </p:cNvCxnSpPr>
          <p:nvPr/>
        </p:nvCxnSpPr>
        <p:spPr>
          <a:xfrm flipH="1" flipV="1">
            <a:off x="3944964" y="2666496"/>
            <a:ext cx="490235" cy="5700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95" idx="2"/>
            <a:endCxn id="69" idx="3"/>
          </p:cNvCxnSpPr>
          <p:nvPr/>
        </p:nvCxnSpPr>
        <p:spPr>
          <a:xfrm flipH="1" flipV="1">
            <a:off x="6812222" y="2432343"/>
            <a:ext cx="287517" cy="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69" idx="1"/>
            <a:endCxn id="68" idx="3"/>
          </p:cNvCxnSpPr>
          <p:nvPr/>
        </p:nvCxnSpPr>
        <p:spPr>
          <a:xfrm flipH="1" flipV="1">
            <a:off x="4487039" y="2424822"/>
            <a:ext cx="1241032" cy="752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/>
          <p:cNvSpPr txBox="1"/>
          <p:nvPr/>
        </p:nvSpPr>
        <p:spPr>
          <a:xfrm>
            <a:off x="4613425" y="2184636"/>
            <a:ext cx="107641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z="1300" dirty="0">
                <a:latin typeface="Trebuchet MS" panose="020B0603020202020204" pitchFamily="34" charset="0"/>
              </a:rPr>
              <a:t>internal call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016560" y="2627787"/>
            <a:ext cx="622052" cy="48386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GB" sz="1300" dirty="0">
                <a:latin typeface="Trebuchet MS" panose="020B0603020202020204" pitchFamily="34" charset="0"/>
              </a:rPr>
              <a:t>check</a:t>
            </a:r>
          </a:p>
          <a:p>
            <a:pPr algn="ctr"/>
            <a:r>
              <a:rPr lang="en-GB" sz="1300" dirty="0">
                <a:latin typeface="Trebuchet MS" panose="020B0603020202020204" pitchFamily="34" charset="0"/>
              </a:rPr>
              <a:t>range</a:t>
            </a:r>
          </a:p>
        </p:txBody>
      </p:sp>
      <p:sp>
        <p:nvSpPr>
          <p:cNvPr id="142" name="Left-Up Arrow 141"/>
          <p:cNvSpPr/>
          <p:nvPr/>
        </p:nvSpPr>
        <p:spPr>
          <a:xfrm rot="16200000">
            <a:off x="1605107" y="3993102"/>
            <a:ext cx="1744265" cy="769658"/>
          </a:xfrm>
          <a:prstGeom prst="leftUpArrow">
            <a:avLst/>
          </a:prstGeom>
          <a:solidFill>
            <a:srgbClr val="FFFF00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79" name="CustomShape 36"/>
          <p:cNvSpPr/>
          <p:nvPr/>
        </p:nvSpPr>
        <p:spPr>
          <a:xfrm>
            <a:off x="2144249" y="4299366"/>
            <a:ext cx="1051495" cy="238407"/>
          </a:xfrm>
          <a:prstGeom prst="rect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Messagebus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cxnSp>
        <p:nvCxnSpPr>
          <p:cNvPr id="143" name="Line 13"/>
          <p:cNvCxnSpPr>
            <a:stCxn id="67" idx="2"/>
          </p:cNvCxnSpPr>
          <p:nvPr/>
        </p:nvCxnSpPr>
        <p:spPr>
          <a:xfrm>
            <a:off x="1404025" y="3893932"/>
            <a:ext cx="0" cy="827995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1895597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21"/>
          <p:cNvSpPr txBox="1"/>
          <p:nvPr/>
        </p:nvSpPr>
        <p:spPr>
          <a:xfrm>
            <a:off x="672042" y="136859"/>
            <a:ext cx="7808492" cy="590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Rotational Calibration (RC) Workflow</a:t>
            </a:r>
          </a:p>
        </p:txBody>
      </p:sp>
      <p:sp>
        <p:nvSpPr>
          <p:cNvPr id="4" name="CustomShape 2"/>
          <p:cNvSpPr/>
          <p:nvPr/>
        </p:nvSpPr>
        <p:spPr>
          <a:xfrm>
            <a:off x="3128000" y="2305906"/>
            <a:ext cx="1601734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Collect all RC sweeps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5" name="CustomShape 9"/>
          <p:cNvSpPr/>
          <p:nvPr/>
        </p:nvSpPr>
        <p:spPr>
          <a:xfrm>
            <a:off x="1250626" y="2305906"/>
            <a:ext cx="130620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Start RC workflow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" name="CustomShape 9"/>
          <p:cNvSpPr/>
          <p:nvPr/>
        </p:nvSpPr>
        <p:spPr>
          <a:xfrm>
            <a:off x="6032940" y="4446509"/>
            <a:ext cx="130620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Update beamline </a:t>
            </a:r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config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" name="CustomShape 11"/>
          <p:cNvSpPr/>
          <p:nvPr/>
        </p:nvSpPr>
        <p:spPr>
          <a:xfrm>
            <a:off x="3667626" y="1511875"/>
            <a:ext cx="522482" cy="783805"/>
          </a:xfrm>
          <a:custGeom>
            <a:avLst/>
            <a:gdLst/>
            <a:ahLst/>
            <a:cxnLst/>
            <a:rect l="0" t="0" r="r" b="b"/>
            <a:pathLst>
              <a:path w="1601" h="2402">
                <a:moveTo>
                  <a:pt x="0" y="477"/>
                </a:moveTo>
                <a:lnTo>
                  <a:pt x="800" y="0"/>
                </a:lnTo>
                <a:lnTo>
                  <a:pt x="1600" y="477"/>
                </a:lnTo>
                <a:lnTo>
                  <a:pt x="1200" y="477"/>
                </a:lnTo>
                <a:lnTo>
                  <a:pt x="1200" y="1923"/>
                </a:lnTo>
                <a:lnTo>
                  <a:pt x="1600" y="1923"/>
                </a:lnTo>
                <a:lnTo>
                  <a:pt x="800" y="2401"/>
                </a:lnTo>
                <a:lnTo>
                  <a:pt x="0" y="1923"/>
                </a:lnTo>
                <a:lnTo>
                  <a:pt x="400" y="1923"/>
                </a:lnTo>
                <a:lnTo>
                  <a:pt x="400" y="477"/>
                </a:lnTo>
                <a:lnTo>
                  <a:pt x="0" y="477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12"/>
          <p:cNvSpPr/>
          <p:nvPr/>
        </p:nvSpPr>
        <p:spPr>
          <a:xfrm>
            <a:off x="3373668" y="1773143"/>
            <a:ext cx="1110397" cy="261268"/>
          </a:xfrm>
          <a:prstGeom prst="flowChartProcess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Messagebus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4" name="CustomShape 12"/>
          <p:cNvSpPr/>
          <p:nvPr/>
        </p:nvSpPr>
        <p:spPr>
          <a:xfrm>
            <a:off x="3634939" y="1176554"/>
            <a:ext cx="587858" cy="326593"/>
          </a:xfrm>
          <a:prstGeom prst="flowChartProcess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GDA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5" name="CustomShape 16"/>
          <p:cNvSpPr/>
          <p:nvPr/>
        </p:nvSpPr>
        <p:spPr>
          <a:xfrm>
            <a:off x="5945360" y="2488794"/>
            <a:ext cx="1484206" cy="483346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XDS COLSPOT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6" name="CustomShape 16"/>
          <p:cNvSpPr/>
          <p:nvPr/>
        </p:nvSpPr>
        <p:spPr>
          <a:xfrm>
            <a:off x="6141458" y="3528734"/>
            <a:ext cx="1084150" cy="483346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XCalibra</a:t>
            </a: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7211975" y="2949607"/>
            <a:ext cx="1261794" cy="610681"/>
            <a:chOff x="2257035" y="4936153"/>
            <a:chExt cx="1391040" cy="673163"/>
          </a:xfrm>
        </p:grpSpPr>
        <p:sp>
          <p:nvSpPr>
            <p:cNvPr id="3" name="Oval 2"/>
            <p:cNvSpPr/>
            <p:nvPr/>
          </p:nvSpPr>
          <p:spPr>
            <a:xfrm>
              <a:off x="2257035" y="4936153"/>
              <a:ext cx="139104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9281" y="4998636"/>
              <a:ext cx="1303839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consolidated</a:t>
              </a:r>
            </a:p>
            <a:p>
              <a:pPr algn="ctr"/>
              <a:r>
                <a:rPr lang="en-GB" sz="1500" dirty="0"/>
                <a:t>spot list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377026" y="3467606"/>
            <a:ext cx="1306495" cy="605201"/>
            <a:chOff x="3033244" y="5927868"/>
            <a:chExt cx="1440320" cy="667122"/>
          </a:xfrm>
        </p:grpSpPr>
        <p:sp>
          <p:nvSpPr>
            <p:cNvPr id="19" name="Oval 18"/>
            <p:cNvSpPr/>
            <p:nvPr/>
          </p:nvSpPr>
          <p:spPr>
            <a:xfrm>
              <a:off x="3033244" y="5927868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3868" y="5942726"/>
              <a:ext cx="1188902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rough RC</a:t>
              </a:r>
            </a:p>
            <a:p>
              <a:pPr algn="ctr"/>
              <a:r>
                <a:rPr lang="en-GB" sz="1500" dirty="0"/>
                <a:t>parameters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377026" y="4297099"/>
            <a:ext cx="1306495" cy="605201"/>
            <a:chOff x="5572783" y="4283893"/>
            <a:chExt cx="1440320" cy="667122"/>
          </a:xfrm>
        </p:grpSpPr>
        <p:sp>
          <p:nvSpPr>
            <p:cNvPr id="27" name="Oval 26"/>
            <p:cNvSpPr/>
            <p:nvPr/>
          </p:nvSpPr>
          <p:spPr>
            <a:xfrm>
              <a:off x="5572783" y="4283893"/>
              <a:ext cx="1440320" cy="66712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81659" y="4298751"/>
              <a:ext cx="1188902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refined RC</a:t>
              </a:r>
            </a:p>
            <a:p>
              <a:pPr algn="ctr"/>
              <a:r>
                <a:rPr lang="en-GB" sz="1500" dirty="0"/>
                <a:t>parameters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58538" y="5565665"/>
            <a:ext cx="1041880" cy="784830"/>
            <a:chOff x="6517908" y="6061946"/>
            <a:chExt cx="1148600" cy="865130"/>
          </a:xfrm>
        </p:grpSpPr>
        <p:sp>
          <p:nvSpPr>
            <p:cNvPr id="34" name="Oval 33"/>
            <p:cNvSpPr/>
            <p:nvPr/>
          </p:nvSpPr>
          <p:spPr>
            <a:xfrm>
              <a:off x="6517908" y="6061946"/>
              <a:ext cx="1148600" cy="8500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594944" y="6061946"/>
              <a:ext cx="1007658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previous</a:t>
              </a:r>
            </a:p>
            <a:p>
              <a:pPr algn="ctr"/>
              <a:r>
                <a:rPr lang="en-GB" sz="1500" dirty="0"/>
                <a:t>beamline</a:t>
              </a:r>
            </a:p>
            <a:p>
              <a:pPr algn="ctr"/>
              <a:r>
                <a:rPr lang="en-GB" sz="1500" dirty="0" err="1"/>
                <a:t>config</a:t>
              </a:r>
              <a:endParaRPr lang="en-GB" sz="15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95051" y="1987763"/>
            <a:ext cx="1409446" cy="553998"/>
            <a:chOff x="5509817" y="2294347"/>
            <a:chExt cx="1553816" cy="610681"/>
          </a:xfrm>
        </p:grpSpPr>
        <p:sp>
          <p:nvSpPr>
            <p:cNvPr id="41" name="Oval 40"/>
            <p:cNvSpPr/>
            <p:nvPr/>
          </p:nvSpPr>
          <p:spPr>
            <a:xfrm>
              <a:off x="5509817" y="2320174"/>
              <a:ext cx="1553816" cy="52555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55906" y="2294347"/>
              <a:ext cx="1103934" cy="610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images for</a:t>
              </a:r>
            </a:p>
            <a:p>
              <a:pPr algn="ctr"/>
              <a:r>
                <a:rPr lang="en-GB" sz="1500" dirty="0"/>
                <a:t>all sweeps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19961" y="862303"/>
            <a:ext cx="2376835" cy="592264"/>
            <a:chOff x="547808" y="1043119"/>
            <a:chExt cx="2620296" cy="652861"/>
          </a:xfrm>
        </p:grpSpPr>
        <p:sp>
          <p:nvSpPr>
            <p:cNvPr id="45" name="Oval 44"/>
            <p:cNvSpPr/>
            <p:nvPr/>
          </p:nvSpPr>
          <p:spPr>
            <a:xfrm>
              <a:off x="547808" y="1043119"/>
              <a:ext cx="2620296" cy="64812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2615" y="1085300"/>
              <a:ext cx="2272973" cy="6106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collision map *without*</a:t>
              </a:r>
            </a:p>
            <a:p>
              <a:pPr algn="ctr"/>
              <a:r>
                <a:rPr lang="en-GB" sz="1500" dirty="0"/>
                <a:t>OAV &amp; backlight</a:t>
              </a: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17664" y="1594941"/>
            <a:ext cx="1981429" cy="539330"/>
            <a:chOff x="784812" y="2035611"/>
            <a:chExt cx="2184388" cy="594511"/>
          </a:xfrm>
        </p:grpSpPr>
        <p:sp>
          <p:nvSpPr>
            <p:cNvPr id="49" name="Oval 48"/>
            <p:cNvSpPr/>
            <p:nvPr/>
          </p:nvSpPr>
          <p:spPr>
            <a:xfrm>
              <a:off x="784812" y="2064186"/>
              <a:ext cx="2184388" cy="56593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21456" y="2035611"/>
              <a:ext cx="1325541" cy="576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RC design </a:t>
              </a:r>
              <a:r>
                <a:rPr lang="en-GB" sz="1500" baseline="30000" dirty="0"/>
                <a:t>1</a:t>
              </a:r>
            </a:p>
            <a:p>
              <a:pPr algn="ctr"/>
              <a:r>
                <a:rPr lang="en-GB" sz="1300" dirty="0"/>
                <a:t>(list of sweeps)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977998" y="5565664"/>
            <a:ext cx="1041880" cy="794163"/>
            <a:chOff x="8312775" y="6204058"/>
            <a:chExt cx="1148600" cy="875418"/>
          </a:xfrm>
        </p:grpSpPr>
        <p:sp>
          <p:nvSpPr>
            <p:cNvPr id="37" name="TextBox 36"/>
            <p:cNvSpPr txBox="1"/>
            <p:nvPr/>
          </p:nvSpPr>
          <p:spPr>
            <a:xfrm>
              <a:off x="8359578" y="6214346"/>
              <a:ext cx="1007658" cy="865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500" dirty="0"/>
                <a:t>updated</a:t>
              </a:r>
            </a:p>
            <a:p>
              <a:pPr algn="ctr"/>
              <a:r>
                <a:rPr lang="en-GB" sz="1500" dirty="0"/>
                <a:t>beamline</a:t>
              </a:r>
            </a:p>
            <a:p>
              <a:pPr algn="ctr"/>
              <a:r>
                <a:rPr lang="en-GB" sz="1500" dirty="0" err="1"/>
                <a:t>config</a:t>
              </a:r>
              <a:endParaRPr lang="en-GB" sz="1500" dirty="0"/>
            </a:p>
          </p:txBody>
        </p:sp>
        <p:sp>
          <p:nvSpPr>
            <p:cNvPr id="54" name="Oval 53"/>
            <p:cNvSpPr/>
            <p:nvPr/>
          </p:nvSpPr>
          <p:spPr>
            <a:xfrm>
              <a:off x="8312775" y="6204058"/>
              <a:ext cx="1148600" cy="850047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73" name="Line 14"/>
          <p:cNvCxnSpPr>
            <a:stCxn id="5" idx="3"/>
            <a:endCxn id="4" idx="1"/>
          </p:cNvCxnSpPr>
          <p:nvPr/>
        </p:nvCxnSpPr>
        <p:spPr>
          <a:xfrm>
            <a:off x="2556831" y="2730467"/>
            <a:ext cx="571169" cy="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75" name="Line 14"/>
          <p:cNvCxnSpPr>
            <a:stCxn id="4" idx="3"/>
            <a:endCxn id="15" idx="1"/>
          </p:cNvCxnSpPr>
          <p:nvPr/>
        </p:nvCxnSpPr>
        <p:spPr>
          <a:xfrm>
            <a:off x="4729734" y="2730467"/>
            <a:ext cx="1215627" cy="0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78" name="Line 13"/>
          <p:cNvCxnSpPr>
            <a:stCxn id="16" idx="2"/>
            <a:endCxn id="10" idx="0"/>
          </p:cNvCxnSpPr>
          <p:nvPr/>
        </p:nvCxnSpPr>
        <p:spPr>
          <a:xfrm>
            <a:off x="6683533" y="4012081"/>
            <a:ext cx="2510" cy="434429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80" name="Straight Arrow Connector 79"/>
          <p:cNvCxnSpPr>
            <a:stCxn id="49" idx="4"/>
            <a:endCxn id="5" idx="0"/>
          </p:cNvCxnSpPr>
          <p:nvPr/>
        </p:nvCxnSpPr>
        <p:spPr>
          <a:xfrm flipH="1">
            <a:off x="1903729" y="2134271"/>
            <a:ext cx="4650" cy="1716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19" idx="6"/>
            <a:endCxn id="16" idx="1"/>
          </p:cNvCxnSpPr>
          <p:nvPr/>
        </p:nvCxnSpPr>
        <p:spPr>
          <a:xfrm>
            <a:off x="5683521" y="3770208"/>
            <a:ext cx="457937" cy="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35" idx="0"/>
          </p:cNvCxnSpPr>
          <p:nvPr/>
        </p:nvCxnSpPr>
        <p:spPr>
          <a:xfrm flipV="1">
            <a:off x="5885433" y="5317544"/>
            <a:ext cx="514985" cy="2481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37" idx="0"/>
          </p:cNvCxnSpPr>
          <p:nvPr/>
        </p:nvCxnSpPr>
        <p:spPr>
          <a:xfrm>
            <a:off x="6977998" y="5317544"/>
            <a:ext cx="499471" cy="25745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4" idx="3"/>
          </p:cNvCxnSpPr>
          <p:nvPr/>
        </p:nvCxnSpPr>
        <p:spPr>
          <a:xfrm>
            <a:off x="4222797" y="1339851"/>
            <a:ext cx="938754" cy="6945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41" idx="3"/>
          </p:cNvCxnSpPr>
          <p:nvPr/>
        </p:nvCxnSpPr>
        <p:spPr>
          <a:xfrm flipH="1">
            <a:off x="4729734" y="2418145"/>
            <a:ext cx="271726" cy="1001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27" idx="6"/>
            <a:endCxn id="10" idx="1"/>
          </p:cNvCxnSpPr>
          <p:nvPr/>
        </p:nvCxnSpPr>
        <p:spPr>
          <a:xfrm>
            <a:off x="5683521" y="4599699"/>
            <a:ext cx="349420" cy="2713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5" idx="3"/>
            <a:endCxn id="3" idx="0"/>
          </p:cNvCxnSpPr>
          <p:nvPr/>
        </p:nvCxnSpPr>
        <p:spPr>
          <a:xfrm>
            <a:off x="7429567" y="2730467"/>
            <a:ext cx="413306" cy="21914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45" idx="4"/>
            <a:endCxn id="49" idx="0"/>
          </p:cNvCxnSpPr>
          <p:nvPr/>
        </p:nvCxnSpPr>
        <p:spPr>
          <a:xfrm>
            <a:off x="1908379" y="1450266"/>
            <a:ext cx="0" cy="1705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718268" y="5192757"/>
            <a:ext cx="1034332" cy="1122853"/>
            <a:chOff x="791840" y="5724053"/>
            <a:chExt cx="883147" cy="1237738"/>
          </a:xfrm>
        </p:grpSpPr>
        <p:sp>
          <p:nvSpPr>
            <p:cNvPr id="58" name="CustomShape 9"/>
            <p:cNvSpPr/>
            <p:nvPr/>
          </p:nvSpPr>
          <p:spPr>
            <a:xfrm>
              <a:off x="882898" y="6086862"/>
              <a:ext cx="720080" cy="216024"/>
            </a:xfrm>
            <a:prstGeom prst="rect">
              <a:avLst/>
            </a:prstGeom>
            <a:solidFill>
              <a:srgbClr val="729FCF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/>
            <a:lstStyle/>
            <a:p>
              <a:pPr algn="ctr"/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activity</a:t>
              </a:r>
              <a:endPara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endParaRPr>
            </a:p>
          </p:txBody>
        </p:sp>
        <p:sp>
          <p:nvSpPr>
            <p:cNvPr id="59" name="CustomShape 16"/>
            <p:cNvSpPr/>
            <p:nvPr/>
          </p:nvSpPr>
          <p:spPr>
            <a:xfrm>
              <a:off x="873373" y="6370535"/>
              <a:ext cx="729605" cy="215385"/>
            </a:xfrm>
            <a:prstGeom prst="flowChartProcess">
              <a:avLst/>
            </a:prstGeom>
            <a:solidFill>
              <a:srgbClr val="00FF00"/>
            </a:solidFill>
            <a:ln>
              <a:solidFill>
                <a:srgbClr val="3465A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ctr"/>
            <a:lstStyle/>
            <a:p>
              <a:pPr algn="ctr"/>
              <a:r>
                <a:rPr lang="en-GB" sz="1100" b="1" spc="-1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Trebuchet MS"/>
                </a:rPr>
                <a:t>program</a:t>
              </a:r>
              <a:endParaRPr lang="en-GB" sz="11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791840" y="5729028"/>
              <a:ext cx="809775" cy="271413"/>
              <a:chOff x="1420862" y="5347002"/>
              <a:chExt cx="809775" cy="271413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420862" y="5347002"/>
                <a:ext cx="740810" cy="27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workflow</a:t>
                </a:r>
              </a:p>
            </p:txBody>
          </p:sp>
          <p:cxnSp>
            <p:nvCxnSpPr>
              <p:cNvPr id="65" name="Line 14"/>
              <p:cNvCxnSpPr/>
              <p:nvPr/>
            </p:nvCxnSpPr>
            <p:spPr>
              <a:xfrm>
                <a:off x="1521445" y="5580037"/>
                <a:ext cx="709192" cy="0"/>
              </a:xfrm>
              <a:prstGeom prst="straightConnector1">
                <a:avLst/>
              </a:prstGeom>
              <a:ln w="57150">
                <a:solidFill>
                  <a:srgbClr val="000000"/>
                </a:solidFill>
                <a:round/>
                <a:tailEnd type="triangle" w="med" len="med"/>
              </a:ln>
            </p:spPr>
          </p:cxnSp>
        </p:grpSp>
        <p:grpSp>
          <p:nvGrpSpPr>
            <p:cNvPr id="127" name="Group 126"/>
            <p:cNvGrpSpPr/>
            <p:nvPr/>
          </p:nvGrpSpPr>
          <p:grpSpPr>
            <a:xfrm>
              <a:off x="873373" y="6558318"/>
              <a:ext cx="769781" cy="338651"/>
              <a:chOff x="1502395" y="6328692"/>
              <a:chExt cx="769781" cy="338651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502395" y="6423534"/>
                <a:ext cx="488991" cy="212453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510297" y="6378966"/>
                <a:ext cx="484567" cy="288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100" dirty="0"/>
                  <a:t>data</a:t>
                </a:r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1996926" y="6539285"/>
                <a:ext cx="2350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907779" y="6328692"/>
                <a:ext cx="364397" cy="2714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dirty="0"/>
                  <a:t>i/o</a:t>
                </a:r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791841" y="5724053"/>
              <a:ext cx="883146" cy="123773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914220" y="6289688"/>
            <a:ext cx="395073" cy="28381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GB" sz="1300" dirty="0"/>
              <a:t>key</a:t>
            </a:r>
          </a:p>
        </p:txBody>
      </p:sp>
      <p:cxnSp>
        <p:nvCxnSpPr>
          <p:cNvPr id="94" name="Line 13"/>
          <p:cNvCxnSpPr>
            <a:stCxn id="15" idx="2"/>
            <a:endCxn id="16" idx="0"/>
          </p:cNvCxnSpPr>
          <p:nvPr/>
        </p:nvCxnSpPr>
        <p:spPr>
          <a:xfrm flipH="1">
            <a:off x="6683534" y="2972140"/>
            <a:ext cx="3930" cy="556594"/>
          </a:xfrm>
          <a:prstGeom prst="straightConnector1">
            <a:avLst/>
          </a:prstGeom>
          <a:ln w="5715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106" name="Straight Arrow Connector 105"/>
          <p:cNvCxnSpPr/>
          <p:nvPr/>
        </p:nvCxnSpPr>
        <p:spPr>
          <a:xfrm flipH="1">
            <a:off x="5499774" y="4018127"/>
            <a:ext cx="900644" cy="37434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3" idx="4"/>
            <a:endCxn id="16" idx="3"/>
          </p:cNvCxnSpPr>
          <p:nvPr/>
        </p:nvCxnSpPr>
        <p:spPr>
          <a:xfrm flipH="1">
            <a:off x="7225609" y="3554810"/>
            <a:ext cx="617264" cy="2155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Group 100"/>
          <p:cNvGrpSpPr/>
          <p:nvPr/>
        </p:nvGrpSpPr>
        <p:grpSpPr>
          <a:xfrm>
            <a:off x="718268" y="4278217"/>
            <a:ext cx="2939286" cy="692497"/>
            <a:chOff x="719833" y="4337317"/>
            <a:chExt cx="3240359" cy="763349"/>
          </a:xfrm>
        </p:grpSpPr>
        <p:sp>
          <p:nvSpPr>
            <p:cNvPr id="98" name="TextBox 97"/>
            <p:cNvSpPr txBox="1"/>
            <p:nvPr/>
          </p:nvSpPr>
          <p:spPr>
            <a:xfrm>
              <a:off x="719833" y="4337317"/>
              <a:ext cx="3240359" cy="763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00" dirty="0" smtClean="0"/>
                <a:t>Note </a:t>
              </a:r>
              <a:r>
                <a:rPr lang="en-GB" sz="1300" baseline="30000" dirty="0"/>
                <a:t>1</a:t>
              </a:r>
              <a:r>
                <a:rPr lang="en-GB" sz="1300" dirty="0"/>
                <a:t>: for orientations in RC </a:t>
              </a:r>
              <a:r>
                <a:rPr lang="en-GB" sz="1300" dirty="0" smtClean="0"/>
                <a:t>design, </a:t>
              </a:r>
              <a:r>
                <a:rPr lang="en-GB" sz="1300" dirty="0"/>
                <a:t>use current TC parameters &amp; </a:t>
              </a:r>
              <a:r>
                <a:rPr lang="en-GB" sz="1300" dirty="0" err="1"/>
                <a:t>ReCen</a:t>
              </a:r>
              <a:endParaRPr lang="en-GB" sz="1300" dirty="0"/>
            </a:p>
            <a:p>
              <a:r>
                <a:rPr lang="en-GB" sz="1300" dirty="0"/>
                <a:t>to pre-calculate </a:t>
              </a:r>
              <a:r>
                <a:rPr lang="en-GB" sz="1300" dirty="0" err="1"/>
                <a:t>recentring</a:t>
              </a:r>
              <a:r>
                <a:rPr lang="en-GB" sz="1300" dirty="0"/>
                <a:t> translations</a:t>
              </a: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719833" y="4337317"/>
              <a:ext cx="3168350" cy="73866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49638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Rotational Calibration update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Old results (3 October 2016) xc-23-33.png</a:t>
            </a:r>
          </a:p>
          <a:p>
            <a:r>
              <a:rPr lang="en-GB" dirty="0" smtClean="0"/>
              <a:t>New data collection (27 November 2017)</a:t>
            </a:r>
          </a:p>
          <a:p>
            <a:pPr lvl="1"/>
            <a:r>
              <a:rPr lang="en-GB" dirty="0" smtClean="0"/>
              <a:t>Prior TC and </a:t>
            </a:r>
            <a:r>
              <a:rPr lang="en-GB" dirty="0" err="1" smtClean="0"/>
              <a:t>Recen</a:t>
            </a:r>
            <a:r>
              <a:rPr lang="en-GB" dirty="0" smtClean="0"/>
              <a:t> enabled</a:t>
            </a:r>
          </a:p>
          <a:p>
            <a:pPr lvl="1"/>
            <a:r>
              <a:rPr lang="en-GB" dirty="0" smtClean="0"/>
              <a:t>Unattended collection of 22 sweeps, with automated </a:t>
            </a:r>
            <a:r>
              <a:rPr lang="en-GB" dirty="0" err="1" smtClean="0"/>
              <a:t>recentring</a:t>
            </a:r>
            <a:r>
              <a:rPr lang="en-GB" dirty="0" smtClean="0"/>
              <a:t> after each change of orientation</a:t>
            </a:r>
          </a:p>
          <a:p>
            <a:pPr lvl="1"/>
            <a:r>
              <a:rPr lang="en-GB" dirty="0" smtClean="0"/>
              <a:t>Diffuse components of the </a:t>
            </a:r>
            <a:r>
              <a:rPr lang="en-GB" dirty="0" smtClean="0"/>
              <a:t>shadows (plus </a:t>
            </a:r>
            <a:r>
              <a:rPr lang="en-GB" dirty="0" smtClean="0"/>
              <a:t>powder </a:t>
            </a:r>
            <a:r>
              <a:rPr lang="en-GB" dirty="0" smtClean="0"/>
              <a:t>rings) </a:t>
            </a:r>
            <a:r>
              <a:rPr lang="en-GB" dirty="0" smtClean="0"/>
              <a:t>from the sample holder, have complicated the analysis</a:t>
            </a:r>
          </a:p>
          <a:p>
            <a:pPr lvl="1"/>
            <a:r>
              <a:rPr lang="en-GB" dirty="0" smtClean="0"/>
              <a:t>Minor problems with post-processing because of access to DLS cluster, permissions,  ACLs,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4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3984062" y="1800123"/>
            <a:ext cx="522482" cy="783805"/>
          </a:xfrm>
          <a:custGeom>
            <a:avLst/>
            <a:gdLst/>
            <a:ahLst/>
            <a:cxnLst/>
            <a:rect l="0" t="0" r="r" b="b"/>
            <a:pathLst>
              <a:path w="1601" h="2402">
                <a:moveTo>
                  <a:pt x="0" y="477"/>
                </a:moveTo>
                <a:lnTo>
                  <a:pt x="800" y="0"/>
                </a:lnTo>
                <a:lnTo>
                  <a:pt x="1600" y="477"/>
                </a:lnTo>
                <a:lnTo>
                  <a:pt x="1200" y="477"/>
                </a:lnTo>
                <a:lnTo>
                  <a:pt x="1200" y="1923"/>
                </a:lnTo>
                <a:lnTo>
                  <a:pt x="1600" y="1923"/>
                </a:lnTo>
                <a:lnTo>
                  <a:pt x="800" y="2401"/>
                </a:lnTo>
                <a:lnTo>
                  <a:pt x="0" y="1923"/>
                </a:lnTo>
                <a:lnTo>
                  <a:pt x="400" y="1923"/>
                </a:lnTo>
                <a:lnTo>
                  <a:pt x="400" y="477"/>
                </a:lnTo>
                <a:lnTo>
                  <a:pt x="0" y="477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2"/>
          <p:cNvSpPr/>
          <p:nvPr/>
        </p:nvSpPr>
        <p:spPr>
          <a:xfrm>
            <a:off x="2057084" y="2583601"/>
            <a:ext cx="130620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Collect reference images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6321842" y="3755716"/>
            <a:ext cx="137151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Calculate geometric strategy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6" name="CustomShape 5"/>
          <p:cNvSpPr/>
          <p:nvPr/>
        </p:nvSpPr>
        <p:spPr>
          <a:xfrm>
            <a:off x="6393683" y="1950026"/>
            <a:ext cx="1567446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Generate predictions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7" name="CustomShape 6"/>
          <p:cNvSpPr/>
          <p:nvPr/>
        </p:nvSpPr>
        <p:spPr>
          <a:xfrm>
            <a:off x="2579566" y="5888646"/>
            <a:ext cx="137151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Main data collection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8" name="CustomShape 7"/>
          <p:cNvSpPr/>
          <p:nvPr/>
        </p:nvSpPr>
        <p:spPr>
          <a:xfrm>
            <a:off x="378611" y="5895178"/>
            <a:ext cx="1476011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Data processing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79" name="CustomShape 8"/>
          <p:cNvSpPr/>
          <p:nvPr/>
        </p:nvSpPr>
        <p:spPr>
          <a:xfrm>
            <a:off x="2768965" y="3811563"/>
            <a:ext cx="1567446" cy="979756"/>
          </a:xfrm>
          <a:prstGeom prst="flowChartMagneticDisk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Persistence layer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0" name="CustomShape 9"/>
          <p:cNvSpPr/>
          <p:nvPr/>
        </p:nvSpPr>
        <p:spPr>
          <a:xfrm>
            <a:off x="326362" y="2583601"/>
            <a:ext cx="130620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Start workflow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1" name="CustomShape 10"/>
          <p:cNvSpPr/>
          <p:nvPr/>
        </p:nvSpPr>
        <p:spPr>
          <a:xfrm>
            <a:off x="685569" y="1799796"/>
            <a:ext cx="587792" cy="783805"/>
          </a:xfrm>
          <a:custGeom>
            <a:avLst/>
            <a:gdLst/>
            <a:ahLst/>
            <a:cxnLst/>
            <a:rect l="0" t="0" r="r" b="b"/>
            <a:pathLst>
              <a:path w="1801" h="2402">
                <a:moveTo>
                  <a:pt x="450" y="0"/>
                </a:moveTo>
                <a:lnTo>
                  <a:pt x="450" y="1800"/>
                </a:lnTo>
                <a:lnTo>
                  <a:pt x="0" y="1800"/>
                </a:lnTo>
                <a:lnTo>
                  <a:pt x="900" y="2401"/>
                </a:lnTo>
                <a:lnTo>
                  <a:pt x="1800" y="1800"/>
                </a:lnTo>
                <a:lnTo>
                  <a:pt x="1350" y="1800"/>
                </a:lnTo>
                <a:lnTo>
                  <a:pt x="1350" y="0"/>
                </a:lnTo>
                <a:lnTo>
                  <a:pt x="450" y="0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CustomShape 11"/>
          <p:cNvSpPr/>
          <p:nvPr/>
        </p:nvSpPr>
        <p:spPr>
          <a:xfrm>
            <a:off x="2448945" y="1799796"/>
            <a:ext cx="522482" cy="783805"/>
          </a:xfrm>
          <a:custGeom>
            <a:avLst/>
            <a:gdLst/>
            <a:ahLst/>
            <a:cxnLst/>
            <a:rect l="0" t="0" r="r" b="b"/>
            <a:pathLst>
              <a:path w="1601" h="2402">
                <a:moveTo>
                  <a:pt x="0" y="477"/>
                </a:moveTo>
                <a:lnTo>
                  <a:pt x="800" y="0"/>
                </a:lnTo>
                <a:lnTo>
                  <a:pt x="1600" y="477"/>
                </a:lnTo>
                <a:lnTo>
                  <a:pt x="1200" y="477"/>
                </a:lnTo>
                <a:lnTo>
                  <a:pt x="1200" y="1923"/>
                </a:lnTo>
                <a:lnTo>
                  <a:pt x="1600" y="1923"/>
                </a:lnTo>
                <a:lnTo>
                  <a:pt x="800" y="2401"/>
                </a:lnTo>
                <a:lnTo>
                  <a:pt x="0" y="1923"/>
                </a:lnTo>
                <a:lnTo>
                  <a:pt x="400" y="1923"/>
                </a:lnTo>
                <a:lnTo>
                  <a:pt x="400" y="477"/>
                </a:lnTo>
                <a:lnTo>
                  <a:pt x="0" y="477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12"/>
          <p:cNvSpPr/>
          <p:nvPr/>
        </p:nvSpPr>
        <p:spPr>
          <a:xfrm>
            <a:off x="470045" y="2061065"/>
            <a:ext cx="4467220" cy="261268"/>
          </a:xfrm>
          <a:prstGeom prst="flowChartProcess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sz="15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Messagebus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cxnSp>
        <p:nvCxnSpPr>
          <p:cNvPr id="84" name="Line 13"/>
          <p:cNvCxnSpPr>
            <a:stCxn id="80" idx="3"/>
            <a:endCxn id="73" idx="1"/>
          </p:cNvCxnSpPr>
          <p:nvPr/>
        </p:nvCxnSpPr>
        <p:spPr>
          <a:xfrm>
            <a:off x="1632567" y="3008162"/>
            <a:ext cx="424843" cy="327"/>
          </a:xfrm>
          <a:prstGeom prst="straightConnector1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85" name="Line 14"/>
          <p:cNvCxnSpPr>
            <a:stCxn id="73" idx="3"/>
          </p:cNvCxnSpPr>
          <p:nvPr/>
        </p:nvCxnSpPr>
        <p:spPr>
          <a:xfrm flipV="1">
            <a:off x="3363288" y="3004243"/>
            <a:ext cx="591058" cy="4246"/>
          </a:xfrm>
          <a:prstGeom prst="straightConnector1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86" name="Line 15"/>
          <p:cNvCxnSpPr>
            <a:stCxn id="74" idx="2"/>
            <a:endCxn id="71" idx="3"/>
          </p:cNvCxnSpPr>
          <p:nvPr/>
        </p:nvCxnSpPr>
        <p:spPr>
          <a:xfrm rot="5400000">
            <a:off x="6369420" y="4893231"/>
            <a:ext cx="926575" cy="349787"/>
          </a:xfrm>
          <a:prstGeom prst="bentConnector2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87" name="CustomShape 16"/>
          <p:cNvSpPr/>
          <p:nvPr/>
        </p:nvSpPr>
        <p:spPr>
          <a:xfrm>
            <a:off x="7706419" y="2929412"/>
            <a:ext cx="1084150" cy="302288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stratcal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88" name="CustomShape 17"/>
          <p:cNvSpPr/>
          <p:nvPr/>
        </p:nvSpPr>
        <p:spPr>
          <a:xfrm>
            <a:off x="5231161" y="859230"/>
            <a:ext cx="1802563" cy="653171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simcal_predict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cxnSp>
        <p:nvCxnSpPr>
          <p:cNvPr id="89" name="Line 18"/>
          <p:cNvCxnSpPr>
            <a:stCxn id="71" idx="1"/>
            <a:endCxn id="77" idx="0"/>
          </p:cNvCxnSpPr>
          <p:nvPr/>
        </p:nvCxnSpPr>
        <p:spPr>
          <a:xfrm rot="10800000" flipV="1">
            <a:off x="3265323" y="5531412"/>
            <a:ext cx="1873863" cy="357234"/>
          </a:xfrm>
          <a:prstGeom prst="bentConnector2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90" name="CustomShape 19"/>
          <p:cNvSpPr/>
          <p:nvPr/>
        </p:nvSpPr>
        <p:spPr>
          <a:xfrm>
            <a:off x="6361028" y="1512401"/>
            <a:ext cx="522482" cy="437625"/>
          </a:xfrm>
          <a:custGeom>
            <a:avLst/>
            <a:gdLst/>
            <a:ahLst/>
            <a:cxnLst/>
            <a:rect l="0" t="0" r="r" b="b"/>
            <a:pathLst>
              <a:path w="1601" h="1342">
                <a:moveTo>
                  <a:pt x="400" y="1341"/>
                </a:moveTo>
                <a:lnTo>
                  <a:pt x="400" y="335"/>
                </a:lnTo>
                <a:lnTo>
                  <a:pt x="0" y="335"/>
                </a:lnTo>
                <a:lnTo>
                  <a:pt x="800" y="0"/>
                </a:lnTo>
                <a:lnTo>
                  <a:pt x="1600" y="335"/>
                </a:lnTo>
                <a:lnTo>
                  <a:pt x="1200" y="335"/>
                </a:lnTo>
                <a:lnTo>
                  <a:pt x="1200" y="1341"/>
                </a:lnTo>
                <a:lnTo>
                  <a:pt x="400" y="1341"/>
                </a:lnTo>
              </a:path>
            </a:pathLst>
          </a:cu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1" name="Line 20"/>
          <p:cNvCxnSpPr>
            <a:stCxn id="77" idx="1"/>
            <a:endCxn id="78" idx="3"/>
          </p:cNvCxnSpPr>
          <p:nvPr/>
        </p:nvCxnSpPr>
        <p:spPr>
          <a:xfrm flipH="1">
            <a:off x="1854622" y="6313208"/>
            <a:ext cx="725270" cy="6858"/>
          </a:xfrm>
          <a:prstGeom prst="straightConnector1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92" name="TextShape 21"/>
          <p:cNvSpPr txBox="1"/>
          <p:nvPr/>
        </p:nvSpPr>
        <p:spPr>
          <a:xfrm>
            <a:off x="672042" y="228106"/>
            <a:ext cx="7808492" cy="59079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GB" sz="29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Workflow with beamline (v2)</a:t>
            </a:r>
          </a:p>
        </p:txBody>
      </p:sp>
      <p:sp>
        <p:nvSpPr>
          <p:cNvPr id="93" name="CustomShape 22"/>
          <p:cNvSpPr/>
          <p:nvPr/>
        </p:nvSpPr>
        <p:spPr>
          <a:xfrm>
            <a:off x="3954020" y="2579682"/>
            <a:ext cx="1371515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Index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cxnSp>
        <p:nvCxnSpPr>
          <p:cNvPr id="94" name="Line 23"/>
          <p:cNvCxnSpPr>
            <a:stCxn id="93" idx="3"/>
            <a:endCxn id="76" idx="1"/>
          </p:cNvCxnSpPr>
          <p:nvPr/>
        </p:nvCxnSpPr>
        <p:spPr>
          <a:xfrm flipV="1">
            <a:off x="5325535" y="2374587"/>
            <a:ext cx="1068475" cy="629983"/>
          </a:xfrm>
          <a:prstGeom prst="bentConnector3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cxnSp>
        <p:nvCxnSpPr>
          <p:cNvPr id="95" name="Line 24"/>
          <p:cNvCxnSpPr>
            <a:stCxn id="93" idx="3"/>
            <a:endCxn id="74" idx="0"/>
          </p:cNvCxnSpPr>
          <p:nvPr/>
        </p:nvCxnSpPr>
        <p:spPr>
          <a:xfrm>
            <a:off x="5325535" y="3004244"/>
            <a:ext cx="1682065" cy="751472"/>
          </a:xfrm>
          <a:prstGeom prst="bentConnector2">
            <a:avLst/>
          </a:prstGeom>
          <a:ln w="36000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96" name="CustomShape 25"/>
          <p:cNvSpPr/>
          <p:nvPr/>
        </p:nvSpPr>
        <p:spPr>
          <a:xfrm rot="16200000" flipH="1">
            <a:off x="7678984" y="3558885"/>
            <a:ext cx="665466" cy="640040"/>
          </a:xfrm>
          <a:custGeom>
            <a:avLst/>
            <a:gdLst/>
            <a:ahLst/>
            <a:cxnLst/>
            <a:rect l="0" t="0" r="r" b="b"/>
            <a:pathLst>
              <a:path w="2322" h="1962">
                <a:moveTo>
                  <a:pt x="0" y="1437"/>
                </a:moveTo>
                <a:lnTo>
                  <a:pt x="655" y="913"/>
                </a:lnTo>
                <a:lnTo>
                  <a:pt x="655" y="1206"/>
                </a:lnTo>
                <a:lnTo>
                  <a:pt x="1427" y="1206"/>
                </a:lnTo>
                <a:lnTo>
                  <a:pt x="1427" y="553"/>
                </a:lnTo>
                <a:lnTo>
                  <a:pt x="1081" y="553"/>
                </a:lnTo>
                <a:lnTo>
                  <a:pt x="1701" y="0"/>
                </a:lnTo>
                <a:lnTo>
                  <a:pt x="2321" y="553"/>
                </a:lnTo>
                <a:lnTo>
                  <a:pt x="1974" y="553"/>
                </a:lnTo>
                <a:lnTo>
                  <a:pt x="1974" y="1668"/>
                </a:lnTo>
                <a:lnTo>
                  <a:pt x="655" y="1668"/>
                </a:lnTo>
                <a:lnTo>
                  <a:pt x="655" y="1961"/>
                </a:lnTo>
                <a:lnTo>
                  <a:pt x="0" y="1437"/>
                </a:lnTo>
              </a:path>
            </a:pathLst>
          </a:cu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97" name="Line 26"/>
          <p:cNvCxnSpPr>
            <a:stCxn id="80" idx="2"/>
            <a:endCxn id="79" idx="5"/>
          </p:cNvCxnSpPr>
          <p:nvPr/>
        </p:nvCxnSpPr>
        <p:spPr>
          <a:xfrm>
            <a:off x="979465" y="3432723"/>
            <a:ext cx="1789827" cy="640761"/>
          </a:xfrm>
          <a:prstGeom prst="curvedConnector3">
            <a:avLst/>
          </a:prstGeom>
          <a:ln w="7200">
            <a:solidFill>
              <a:srgbClr val="008000"/>
            </a:solidFill>
            <a:round/>
            <a:tailEnd type="triangle" w="med" len="med"/>
          </a:ln>
        </p:spPr>
      </p:cxnSp>
      <p:cxnSp>
        <p:nvCxnSpPr>
          <p:cNvPr id="98" name="Line 27"/>
          <p:cNvCxnSpPr>
            <a:stCxn id="73" idx="2"/>
            <a:endCxn id="79" idx="6"/>
          </p:cNvCxnSpPr>
          <p:nvPr/>
        </p:nvCxnSpPr>
        <p:spPr>
          <a:xfrm>
            <a:off x="2710186" y="3432723"/>
            <a:ext cx="505828" cy="399741"/>
          </a:xfrm>
          <a:prstGeom prst="curvedConnector3">
            <a:avLst/>
          </a:prstGeom>
          <a:ln w="7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99" name="Line 28"/>
          <p:cNvCxnSpPr>
            <a:stCxn id="78" idx="0"/>
            <a:endCxn id="79" idx="2"/>
          </p:cNvCxnSpPr>
          <p:nvPr/>
        </p:nvCxnSpPr>
        <p:spPr>
          <a:xfrm flipV="1">
            <a:off x="1116616" y="4301441"/>
            <a:ext cx="1652676" cy="1594064"/>
          </a:xfrm>
          <a:prstGeom prst="curvedConnector3">
            <a:avLst/>
          </a:prstGeom>
          <a:ln w="7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0" name="Line 29"/>
          <p:cNvCxnSpPr>
            <a:stCxn id="77" idx="0"/>
            <a:endCxn id="79" idx="9"/>
          </p:cNvCxnSpPr>
          <p:nvPr/>
        </p:nvCxnSpPr>
        <p:spPr>
          <a:xfrm flipV="1">
            <a:off x="2873788" y="4773030"/>
            <a:ext cx="320347" cy="1115943"/>
          </a:xfrm>
          <a:prstGeom prst="curvedConnector3">
            <a:avLst/>
          </a:prstGeom>
          <a:ln w="7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2" name="Line 31"/>
          <p:cNvCxnSpPr>
            <a:stCxn id="74" idx="1"/>
            <a:endCxn id="79" idx="4"/>
          </p:cNvCxnSpPr>
          <p:nvPr/>
        </p:nvCxnSpPr>
        <p:spPr>
          <a:xfrm rot="10800000" flipV="1">
            <a:off x="4336411" y="4180276"/>
            <a:ext cx="1985431" cy="121164"/>
          </a:xfrm>
          <a:prstGeom prst="curvedConnector3">
            <a:avLst/>
          </a:prstGeom>
          <a:ln w="7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03" name="Line 32"/>
          <p:cNvCxnSpPr>
            <a:stCxn id="93" idx="2"/>
            <a:endCxn id="79" idx="7"/>
          </p:cNvCxnSpPr>
          <p:nvPr/>
        </p:nvCxnSpPr>
        <p:spPr>
          <a:xfrm flipH="1">
            <a:off x="3873035" y="3428805"/>
            <a:ext cx="767069" cy="398434"/>
          </a:xfrm>
          <a:prstGeom prst="curvedConnector3">
            <a:avLst/>
          </a:prstGeom>
          <a:ln w="7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04" name="CustomShape 33"/>
          <p:cNvSpPr/>
          <p:nvPr/>
        </p:nvSpPr>
        <p:spPr>
          <a:xfrm>
            <a:off x="3951081" y="6234827"/>
            <a:ext cx="940467" cy="444156"/>
          </a:xfrm>
          <a:custGeom>
            <a:avLst/>
            <a:gdLst/>
            <a:ahLst/>
            <a:cxnLst/>
            <a:rect l="0" t="0" r="r" b="b"/>
            <a:pathLst>
              <a:path w="2882" h="1362">
                <a:moveTo>
                  <a:pt x="0" y="680"/>
                </a:moveTo>
                <a:lnTo>
                  <a:pt x="573" y="0"/>
                </a:lnTo>
                <a:lnTo>
                  <a:pt x="573" y="340"/>
                </a:lnTo>
                <a:lnTo>
                  <a:pt x="2307" y="340"/>
                </a:lnTo>
                <a:lnTo>
                  <a:pt x="2307" y="0"/>
                </a:lnTo>
                <a:lnTo>
                  <a:pt x="2881" y="680"/>
                </a:lnTo>
                <a:lnTo>
                  <a:pt x="2307" y="1361"/>
                </a:lnTo>
                <a:lnTo>
                  <a:pt x="2307" y="1020"/>
                </a:lnTo>
                <a:lnTo>
                  <a:pt x="573" y="1020"/>
                </a:lnTo>
                <a:lnTo>
                  <a:pt x="573" y="1361"/>
                </a:lnTo>
                <a:lnTo>
                  <a:pt x="0" y="680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CustomShape 34"/>
          <p:cNvSpPr/>
          <p:nvPr/>
        </p:nvSpPr>
        <p:spPr>
          <a:xfrm rot="16200000">
            <a:off x="3895512" y="6068284"/>
            <a:ext cx="1051605" cy="300427"/>
          </a:xfrm>
          <a:prstGeom prst="rect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Messagebus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6" name="CustomShape 35"/>
          <p:cNvSpPr/>
          <p:nvPr/>
        </p:nvSpPr>
        <p:spPr>
          <a:xfrm rot="10800000" flipH="1" flipV="1">
            <a:off x="7700215" y="4156328"/>
            <a:ext cx="874831" cy="952323"/>
          </a:xfrm>
          <a:custGeom>
            <a:avLst/>
            <a:gdLst/>
            <a:ahLst/>
            <a:cxnLst/>
            <a:rect l="0" t="0" r="r" b="b"/>
            <a:pathLst>
              <a:path w="2681" h="2861">
                <a:moveTo>
                  <a:pt x="0" y="764"/>
                </a:moveTo>
                <a:lnTo>
                  <a:pt x="747" y="1528"/>
                </a:lnTo>
                <a:lnTo>
                  <a:pt x="747" y="981"/>
                </a:lnTo>
                <a:lnTo>
                  <a:pt x="1761" y="981"/>
                </a:lnTo>
                <a:lnTo>
                  <a:pt x="1761" y="2062"/>
                </a:lnTo>
                <a:lnTo>
                  <a:pt x="1248" y="2062"/>
                </a:lnTo>
                <a:lnTo>
                  <a:pt x="1964" y="2860"/>
                </a:lnTo>
                <a:lnTo>
                  <a:pt x="2680" y="2062"/>
                </a:lnTo>
                <a:lnTo>
                  <a:pt x="2167" y="2062"/>
                </a:lnTo>
                <a:lnTo>
                  <a:pt x="2167" y="548"/>
                </a:lnTo>
                <a:lnTo>
                  <a:pt x="747" y="548"/>
                </a:lnTo>
                <a:lnTo>
                  <a:pt x="747" y="0"/>
                </a:lnTo>
                <a:lnTo>
                  <a:pt x="0" y="764"/>
                </a:lnTo>
              </a:path>
            </a:pathLst>
          </a:cu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36"/>
          <p:cNvSpPr/>
          <p:nvPr/>
        </p:nvSpPr>
        <p:spPr>
          <a:xfrm>
            <a:off x="7838196" y="4574628"/>
            <a:ext cx="1051495" cy="238407"/>
          </a:xfrm>
          <a:prstGeom prst="rect">
            <a:avLst/>
          </a:prstGeom>
          <a:solidFill>
            <a:srgbClr val="FFFF00"/>
          </a:solidFill>
          <a:ln w="36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3272" tIns="42452" rIns="83272" bIns="42452" anchor="ctr"/>
          <a:lstStyle/>
          <a:p>
            <a:pPr algn="ctr"/>
            <a:r>
              <a:rPr lang="en-GB" sz="15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Messagebus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8" name="CustomShape 37"/>
          <p:cNvSpPr/>
          <p:nvPr/>
        </p:nvSpPr>
        <p:spPr>
          <a:xfrm>
            <a:off x="4891548" y="6097661"/>
            <a:ext cx="1410701" cy="600917"/>
          </a:xfrm>
          <a:prstGeom prst="rect">
            <a:avLst/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Collect images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09" name="CustomShape 38"/>
          <p:cNvSpPr/>
          <p:nvPr/>
        </p:nvSpPr>
        <p:spPr>
          <a:xfrm>
            <a:off x="7628047" y="5108651"/>
            <a:ext cx="1260488" cy="587854"/>
          </a:xfrm>
          <a:prstGeom prst="rect">
            <a:avLst/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Check centring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0" name="CustomShape 39"/>
          <p:cNvSpPr/>
          <p:nvPr/>
        </p:nvSpPr>
        <p:spPr>
          <a:xfrm>
            <a:off x="326362" y="950674"/>
            <a:ext cx="4630496" cy="849122"/>
          </a:xfrm>
          <a:prstGeom prst="rect">
            <a:avLst/>
          </a:prstGeom>
          <a:solidFill>
            <a:srgbClr val="FF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40"/>
          <p:cNvSpPr/>
          <p:nvPr/>
        </p:nvSpPr>
        <p:spPr>
          <a:xfrm>
            <a:off x="326362" y="950674"/>
            <a:ext cx="1072068" cy="849122"/>
          </a:xfrm>
          <a:prstGeom prst="rect">
            <a:avLst/>
          </a:prstGeom>
          <a:solidFill>
            <a:srgbClr val="DCDC42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User input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2" name="CustomShape 41"/>
          <p:cNvSpPr/>
          <p:nvPr/>
        </p:nvSpPr>
        <p:spPr>
          <a:xfrm>
            <a:off x="2227217" y="950674"/>
            <a:ext cx="1072068" cy="849122"/>
          </a:xfrm>
          <a:prstGeom prst="rect">
            <a:avLst/>
          </a:prstGeom>
          <a:solidFill>
            <a:srgbClr val="DCDC42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Collect images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3" name="CustomShape 42"/>
          <p:cNvSpPr/>
          <p:nvPr/>
        </p:nvSpPr>
        <p:spPr>
          <a:xfrm>
            <a:off x="3637591" y="950674"/>
            <a:ext cx="1319267" cy="849122"/>
          </a:xfrm>
          <a:prstGeom prst="rect">
            <a:avLst/>
          </a:prstGeom>
          <a:solidFill>
            <a:srgbClr val="DCDC42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Select lattice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114" name="CustomShape 43"/>
          <p:cNvSpPr/>
          <p:nvPr/>
        </p:nvSpPr>
        <p:spPr>
          <a:xfrm rot="16200000" flipH="1">
            <a:off x="7961743" y="1774363"/>
            <a:ext cx="757678" cy="777192"/>
          </a:xfrm>
          <a:custGeom>
            <a:avLst/>
            <a:gdLst/>
            <a:ahLst/>
            <a:cxnLst/>
            <a:rect l="0" t="0" r="r" b="b"/>
            <a:pathLst>
              <a:path w="2322" h="2382">
                <a:moveTo>
                  <a:pt x="0" y="1745"/>
                </a:moveTo>
                <a:lnTo>
                  <a:pt x="655" y="1109"/>
                </a:lnTo>
                <a:lnTo>
                  <a:pt x="655" y="1464"/>
                </a:lnTo>
                <a:lnTo>
                  <a:pt x="1427" y="1464"/>
                </a:lnTo>
                <a:lnTo>
                  <a:pt x="1427" y="672"/>
                </a:lnTo>
                <a:lnTo>
                  <a:pt x="1081" y="672"/>
                </a:lnTo>
                <a:lnTo>
                  <a:pt x="1701" y="0"/>
                </a:lnTo>
                <a:lnTo>
                  <a:pt x="2321" y="672"/>
                </a:lnTo>
                <a:lnTo>
                  <a:pt x="1974" y="672"/>
                </a:lnTo>
                <a:lnTo>
                  <a:pt x="1974" y="2025"/>
                </a:lnTo>
                <a:lnTo>
                  <a:pt x="655" y="2025"/>
                </a:lnTo>
                <a:lnTo>
                  <a:pt x="655" y="2381"/>
                </a:lnTo>
                <a:lnTo>
                  <a:pt x="0" y="1745"/>
                </a:lnTo>
              </a:path>
            </a:pathLst>
          </a:custGeom>
          <a:gradFill>
            <a:gsLst>
              <a:gs pos="0">
                <a:srgbClr val="FFFF00"/>
              </a:gs>
              <a:gs pos="100000">
                <a:srgbClr val="00FF00"/>
              </a:gs>
            </a:gsLst>
            <a:lin ang="45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44"/>
          <p:cNvSpPr/>
          <p:nvPr/>
        </p:nvSpPr>
        <p:spPr>
          <a:xfrm>
            <a:off x="7144751" y="931406"/>
            <a:ext cx="1711128" cy="849122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00FF00"/>
              </a:gs>
            </a:gsLst>
            <a:lin ang="4500000"/>
          </a:gra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Visualisation</a:t>
            </a:r>
            <a:endParaRPr lang="en-GB" sz="1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6" name="CustomShape 16"/>
          <p:cNvSpPr/>
          <p:nvPr/>
        </p:nvSpPr>
        <p:spPr>
          <a:xfrm>
            <a:off x="7706419" y="3243882"/>
            <a:ext cx="1084150" cy="302288"/>
          </a:xfrm>
          <a:prstGeom prst="flowChartProcess">
            <a:avLst/>
          </a:prstGeom>
          <a:solidFill>
            <a:srgbClr val="00FF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39" tIns="40820" rIns="81639" bIns="40820" anchor="ctr"/>
          <a:lstStyle/>
          <a:p>
            <a:pPr algn="ctr"/>
            <a:r>
              <a:rPr lang="en-GB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ReCen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264000" y="2877422"/>
            <a:ext cx="2712960" cy="2886063"/>
          </a:xfrm>
          <a:custGeom>
            <a:avLst/>
            <a:gdLst>
              <a:gd name="connsiteX0" fmla="*/ 9525 w 2990850"/>
              <a:gd name="connsiteY0" fmla="*/ 1952625 h 3181350"/>
              <a:gd name="connsiteX1" fmla="*/ 1485900 w 2990850"/>
              <a:gd name="connsiteY1" fmla="*/ 3181350 h 3181350"/>
              <a:gd name="connsiteX2" fmla="*/ 2990850 w 2990850"/>
              <a:gd name="connsiteY2" fmla="*/ 3181350 h 3181350"/>
              <a:gd name="connsiteX3" fmla="*/ 2990850 w 2990850"/>
              <a:gd name="connsiteY3" fmla="*/ 0 h 3181350"/>
              <a:gd name="connsiteX4" fmla="*/ 1466850 w 2990850"/>
              <a:gd name="connsiteY4" fmla="*/ 0 h 3181350"/>
              <a:gd name="connsiteX5" fmla="*/ 0 w 2990850"/>
              <a:gd name="connsiteY5" fmla="*/ 942975 h 3181350"/>
              <a:gd name="connsiteX6" fmla="*/ 9525 w 2990850"/>
              <a:gd name="connsiteY6" fmla="*/ 1952625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0850" h="3181350">
                <a:moveTo>
                  <a:pt x="9525" y="1952625"/>
                </a:moveTo>
                <a:lnTo>
                  <a:pt x="1485900" y="3181350"/>
                </a:lnTo>
                <a:lnTo>
                  <a:pt x="2990850" y="3181350"/>
                </a:lnTo>
                <a:lnTo>
                  <a:pt x="2990850" y="0"/>
                </a:lnTo>
                <a:lnTo>
                  <a:pt x="1466850" y="0"/>
                </a:lnTo>
                <a:lnTo>
                  <a:pt x="0" y="942975"/>
                </a:lnTo>
                <a:lnTo>
                  <a:pt x="9525" y="1952625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en-GB"/>
          </a:p>
        </p:txBody>
      </p:sp>
      <p:sp>
        <p:nvSpPr>
          <p:cNvPr id="71" name="CustomShape 22"/>
          <p:cNvSpPr/>
          <p:nvPr/>
        </p:nvSpPr>
        <p:spPr>
          <a:xfrm>
            <a:off x="5139186" y="5106852"/>
            <a:ext cx="1518626" cy="849122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39" tIns="40820" rIns="81639" bIns="40820" anchor="ctr"/>
          <a:lstStyle/>
          <a:p>
            <a:pPr algn="ctr"/>
            <a:r>
              <a:rPr lang="en-GB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Apply interleaving</a:t>
            </a:r>
            <a:endParaRPr lang="en-GB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</a:endParaRPr>
          </a:p>
        </p:txBody>
      </p:sp>
      <p:cxnSp>
        <p:nvCxnSpPr>
          <p:cNvPr id="101" name="Line 30"/>
          <p:cNvCxnSpPr/>
          <p:nvPr/>
        </p:nvCxnSpPr>
        <p:spPr>
          <a:xfrm rot="10800000">
            <a:off x="3951081" y="4791322"/>
            <a:ext cx="1535364" cy="317331"/>
          </a:xfrm>
          <a:prstGeom prst="curvedConnector3">
            <a:avLst/>
          </a:prstGeom>
          <a:ln w="7200">
            <a:solidFill>
              <a:srgbClr val="008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7" name="TextBox 116"/>
          <p:cNvSpPr txBox="1"/>
          <p:nvPr/>
        </p:nvSpPr>
        <p:spPr>
          <a:xfrm>
            <a:off x="7549165" y="5711549"/>
            <a:ext cx="1516264" cy="48386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GB" sz="1300" dirty="0"/>
              <a:t>note: see separate diagram detail</a:t>
            </a:r>
          </a:p>
        </p:txBody>
      </p:sp>
    </p:spTree>
    <p:extLst>
      <p:ext uri="{BB962C8B-B14F-4D97-AF65-F5344CB8AC3E}">
        <p14:creationId xmlns:p14="http://schemas.microsoft.com/office/powerpoint/2010/main" val="38140598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30 Sep 2016: I04, Diamond,</a:t>
            </a:r>
            <a:br>
              <a:rPr lang="en-GB" dirty="0" smtClean="0"/>
            </a:br>
            <a:r>
              <a:rPr lang="en-GB" dirty="0" smtClean="0"/>
              <a:t>viewed from Sheraton House (</a:t>
            </a:r>
            <a:r>
              <a:rPr lang="en-GB" dirty="0" err="1" smtClean="0"/>
              <a:t>GPhL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1721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Workflow initialisation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67" y="1600200"/>
            <a:ext cx="6637066" cy="4525963"/>
          </a:xfrm>
        </p:spPr>
      </p:pic>
    </p:spTree>
    <p:extLst>
      <p:ext uri="{BB962C8B-B14F-4D97-AF65-F5344CB8AC3E}">
        <p14:creationId xmlns:p14="http://schemas.microsoft.com/office/powerpoint/2010/main" val="42285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Introducing Transferable Expertise into Automated Data Collection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The ever-increasing speed of MX beamline instrumentation is leading to ever-stronger emphasis being placed on </a:t>
            </a:r>
            <a:r>
              <a:rPr lang="en-GB" sz="2000" b="1" dirty="0"/>
              <a:t>brevity of execution</a:t>
            </a:r>
            <a:r>
              <a:rPr lang="en-GB" sz="2000" dirty="0"/>
              <a:t> as the main design goal for data collection protocols, </a:t>
            </a:r>
            <a:r>
              <a:rPr lang="en-GB" sz="2000" b="1" dirty="0"/>
              <a:t>often to the exclusion of</a:t>
            </a:r>
            <a:r>
              <a:rPr lang="en-GB" sz="2000" dirty="0"/>
              <a:t> other criteria that would aim at </a:t>
            </a:r>
            <a:r>
              <a:rPr lang="en-GB" sz="2000" b="1" dirty="0" smtClean="0"/>
              <a:t>achieving higher data quality</a:t>
            </a:r>
            <a:r>
              <a:rPr lang="en-GB" sz="2000" dirty="0" smtClean="0"/>
              <a:t>. </a:t>
            </a:r>
            <a:r>
              <a:rPr lang="en-GB" sz="2000" dirty="0"/>
              <a:t>This can be counter-productive, especially, but not only, for phasing experiments</a:t>
            </a:r>
            <a:r>
              <a:rPr lang="en-GB" sz="2000" dirty="0" smtClean="0"/>
              <a:t>.</a:t>
            </a:r>
          </a:p>
          <a:p>
            <a:r>
              <a:rPr lang="en-GB" sz="2000" dirty="0" smtClean="0"/>
              <a:t>Global Phasing, </a:t>
            </a:r>
            <a:r>
              <a:rPr lang="en-GB" sz="2000" dirty="0"/>
              <a:t>among others, has been interested in bucking that trend by creating combined capabilities for the </a:t>
            </a:r>
            <a:r>
              <a:rPr lang="en-GB" sz="2000" b="1" dirty="0"/>
              <a:t>fast design of optimal strategies and the direct supervision of their execution </a:t>
            </a:r>
            <a:r>
              <a:rPr lang="en-GB" sz="2000" dirty="0"/>
              <a:t>on an actual beamline. </a:t>
            </a:r>
            <a:endParaRPr lang="en-GB" sz="2000" dirty="0" smtClean="0"/>
          </a:p>
          <a:p>
            <a:r>
              <a:rPr lang="en-GB" sz="2000" dirty="0" smtClean="0"/>
              <a:t>Our </a:t>
            </a:r>
            <a:r>
              <a:rPr lang="en-GB" sz="2000" dirty="0"/>
              <a:t>approach has been to aim for a full </a:t>
            </a:r>
            <a:r>
              <a:rPr lang="en-GB" sz="2000" dirty="0" smtClean="0"/>
              <a:t>"</a:t>
            </a:r>
            <a:r>
              <a:rPr lang="en-GB" sz="2000" b="1" dirty="0" smtClean="0"/>
              <a:t>third-party design and control</a:t>
            </a:r>
            <a:r>
              <a:rPr lang="en-GB" sz="2000" dirty="0" smtClean="0"/>
              <a:t>" </a:t>
            </a:r>
            <a:r>
              <a:rPr lang="en-GB" sz="2000" dirty="0"/>
              <a:t>capability rather than for separate add-on programs that would need to be invoked by local software on each specific beamline or group of beamlines running under the BCS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To </a:t>
            </a:r>
            <a:r>
              <a:rPr lang="en-GB" sz="2000" b="1" dirty="0"/>
              <a:t>make this capability as transferable as possible</a:t>
            </a:r>
            <a:r>
              <a:rPr lang="en-GB" sz="2000" dirty="0"/>
              <a:t> across the </a:t>
            </a:r>
            <a:r>
              <a:rPr lang="en-GB" sz="2000" dirty="0" smtClean="0"/>
              <a:t>broad </a:t>
            </a:r>
            <a:r>
              <a:rPr lang="en-GB" sz="2000" dirty="0"/>
              <a:t>diversity of beamline instruments and BCSs, </a:t>
            </a:r>
            <a:r>
              <a:rPr lang="en-GB" sz="2000" b="1" dirty="0"/>
              <a:t>finding the correct level of abstraction</a:t>
            </a:r>
            <a:r>
              <a:rPr lang="en-GB" sz="2000" dirty="0"/>
              <a:t> for all the components and processes involved is of paramount importance. </a:t>
            </a:r>
          </a:p>
        </p:txBody>
      </p:sp>
    </p:spTree>
    <p:extLst>
      <p:ext uri="{BB962C8B-B14F-4D97-AF65-F5344CB8AC3E}">
        <p14:creationId xmlns:p14="http://schemas.microsoft.com/office/powerpoint/2010/main" val="17537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 choice of indexing solution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42" y="1600200"/>
            <a:ext cx="6657316" cy="4525963"/>
          </a:xfrm>
        </p:spPr>
      </p:pic>
    </p:spTree>
    <p:extLst>
      <p:ext uri="{BB962C8B-B14F-4D97-AF65-F5344CB8AC3E}">
        <p14:creationId xmlns:p14="http://schemas.microsoft.com/office/powerpoint/2010/main" val="27082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View of </a:t>
            </a:r>
            <a:r>
              <a:rPr lang="en-GB" dirty="0" err="1" smtClean="0"/>
              <a:t>StratCal</a:t>
            </a:r>
            <a:r>
              <a:rPr lang="en-GB" dirty="0" smtClean="0"/>
              <a:t> output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51" y="1600200"/>
            <a:ext cx="6644498" cy="4525963"/>
          </a:xfrm>
        </p:spPr>
      </p:pic>
    </p:spTree>
    <p:extLst>
      <p:ext uri="{BB962C8B-B14F-4D97-AF65-F5344CB8AC3E}">
        <p14:creationId xmlns:p14="http://schemas.microsoft.com/office/powerpoint/2010/main" val="353249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Recentring</a:t>
            </a:r>
            <a:r>
              <a:rPr lang="en-GB" dirty="0" smtClean="0"/>
              <a:t> for new orientation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82" y="1600200"/>
            <a:ext cx="6654635" cy="4525963"/>
          </a:xfrm>
        </p:spPr>
      </p:pic>
    </p:spTree>
    <p:extLst>
      <p:ext uri="{BB962C8B-B14F-4D97-AF65-F5344CB8AC3E}">
        <p14:creationId xmlns:p14="http://schemas.microsoft.com/office/powerpoint/2010/main" val="23847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6670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 smtClean="0"/>
              <a:t>Our </a:t>
            </a:r>
            <a:r>
              <a:rPr lang="en-GB" dirty="0" smtClean="0"/>
              <a:t>MX Experimental Workflow went on to execute an interleaved 3-wavelength MAD experiment on a </a:t>
            </a:r>
            <a:r>
              <a:rPr lang="en-GB" dirty="0" err="1" smtClean="0"/>
              <a:t>thaumatin</a:t>
            </a:r>
            <a:r>
              <a:rPr lang="en-GB" dirty="0" smtClean="0"/>
              <a:t> crystal with a 4-fold symmetry axis aligned along the Omega axis using the mini-kappa of the I04 beamline via our strategy program </a:t>
            </a:r>
            <a:r>
              <a:rPr lang="en-GB" dirty="0" err="1" smtClean="0"/>
              <a:t>StratCal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Experimental Workflow </a:t>
            </a:r>
            <a:r>
              <a:rPr lang="en-GB" dirty="0" smtClean="0"/>
              <a:t>update on I23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Various initial confusions</a:t>
            </a:r>
          </a:p>
          <a:p>
            <a:pPr lvl="1"/>
            <a:r>
              <a:rPr lang="en-GB" dirty="0" smtClean="0"/>
              <a:t>Removal of </a:t>
            </a:r>
            <a:r>
              <a:rPr lang="en-GB" dirty="0" err="1" smtClean="0"/>
              <a:t>beamstop</a:t>
            </a:r>
            <a:r>
              <a:rPr lang="en-GB" dirty="0" smtClean="0"/>
              <a:t> from BL but not from the collision model given to </a:t>
            </a:r>
            <a:r>
              <a:rPr lang="en-GB" dirty="0" err="1" smtClean="0"/>
              <a:t>StratCal</a:t>
            </a:r>
            <a:endParaRPr lang="en-GB" dirty="0" smtClean="0"/>
          </a:p>
          <a:p>
            <a:pPr lvl="1"/>
            <a:r>
              <a:rPr lang="en-GB" dirty="0" smtClean="0"/>
              <a:t>Interleaving order on DLS side</a:t>
            </a:r>
          </a:p>
          <a:p>
            <a:r>
              <a:rPr lang="en-GB" dirty="0" smtClean="0"/>
              <a:t>Once these were understood, the WF worked</a:t>
            </a:r>
          </a:p>
          <a:p>
            <a:r>
              <a:rPr lang="en-GB" dirty="0" smtClean="0"/>
              <a:t>Post-processing: again, access to cluster, permissions, ACLs etc. had to be learned</a:t>
            </a:r>
          </a:p>
          <a:p>
            <a:r>
              <a:rPr lang="en-GB" dirty="0" smtClean="0"/>
              <a:t>Issue of making the data and the results (</a:t>
            </a:r>
            <a:r>
              <a:rPr lang="en-GB" dirty="0" err="1" smtClean="0"/>
              <a:t>e.g</a:t>
            </a:r>
            <a:r>
              <a:rPr lang="en-GB" dirty="0" smtClean="0"/>
              <a:t> the </a:t>
            </a:r>
            <a:r>
              <a:rPr lang="en-GB" dirty="0" err="1" smtClean="0"/>
              <a:t>autoPROC</a:t>
            </a:r>
            <a:r>
              <a:rPr lang="en-GB" dirty="0" smtClean="0"/>
              <a:t> summary.html) visible </a:t>
            </a:r>
            <a:r>
              <a:rPr lang="en-GB" i="1" dirty="0" smtClean="0"/>
              <a:t>via</a:t>
            </a:r>
            <a:r>
              <a:rPr lang="en-GB" dirty="0" smtClean="0"/>
              <a:t> </a:t>
            </a:r>
            <a:r>
              <a:rPr lang="en-GB" dirty="0" err="1" smtClean="0"/>
              <a:t>ISPyB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76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Transfer to </a:t>
            </a:r>
            <a:r>
              <a:rPr lang="en-GB" dirty="0" err="1" smtClean="0"/>
              <a:t>MXCuBE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</a:t>
            </a:r>
            <a:r>
              <a:rPr lang="en-GB" dirty="0" err="1" smtClean="0"/>
              <a:t>Rasmus’s</a:t>
            </a:r>
            <a:r>
              <a:rPr lang="en-GB" dirty="0" smtClean="0"/>
              <a:t> talk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875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 smtClean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00600"/>
          </a:xfrm>
        </p:spPr>
        <p:txBody>
          <a:bodyPr rtlCol="0">
            <a:normAutofit fontScale="85000" lnSpcReduction="20000"/>
          </a:bodyPr>
          <a:lstStyle/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b="1" dirty="0" err="1" smtClean="0"/>
              <a:t>Wlodek</a:t>
            </a:r>
            <a:r>
              <a:rPr lang="en-GB" sz="2500" b="1" dirty="0" smtClean="0"/>
              <a:t> </a:t>
            </a:r>
            <a:r>
              <a:rPr lang="en-GB" sz="2500" b="1" dirty="0" err="1" smtClean="0"/>
              <a:t>Paciorek</a:t>
            </a:r>
            <a:r>
              <a:rPr lang="en-GB" sz="2500" b="1" dirty="0" smtClean="0"/>
              <a:t> </a:t>
            </a:r>
            <a:r>
              <a:rPr lang="en-GB" sz="2500" dirty="0" smtClean="0"/>
              <a:t>and </a:t>
            </a:r>
            <a:r>
              <a:rPr lang="en-GB" sz="2500" b="1" dirty="0" smtClean="0"/>
              <a:t>Claus Flensburg</a:t>
            </a:r>
            <a:r>
              <a:rPr lang="en-GB" sz="2500" dirty="0" smtClean="0"/>
              <a:t> (simulation, prediction of spot shape, prediction of shadowing, </a:t>
            </a:r>
            <a:r>
              <a:rPr lang="en-GB" sz="2500" dirty="0" smtClean="0"/>
              <a:t>collision prevention, strategy </a:t>
            </a:r>
            <a:r>
              <a:rPr lang="en-GB" sz="2500" dirty="0" smtClean="0"/>
              <a:t>design, </a:t>
            </a:r>
            <a:r>
              <a:rPr lang="en-GB" sz="2500" dirty="0" smtClean="0"/>
              <a:t>translational and rotational calibration</a:t>
            </a:r>
            <a:r>
              <a:rPr lang="en-GB" sz="2500" dirty="0" smtClean="0"/>
              <a:t>)</a:t>
            </a:r>
            <a:endParaRPr lang="en-GB" sz="2500" dirty="0"/>
          </a:p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b="1" dirty="0" smtClean="0"/>
              <a:t>Peter Keller</a:t>
            </a:r>
            <a:r>
              <a:rPr lang="en-GB" sz="2500" dirty="0" smtClean="0"/>
              <a:t> (persistence layer, workflow, message bus</a:t>
            </a:r>
            <a:r>
              <a:rPr lang="en-GB" sz="2500" dirty="0" smtClean="0"/>
              <a:t>)</a:t>
            </a:r>
          </a:p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b="1" dirty="0" err="1" smtClean="0"/>
              <a:t>Rasmus</a:t>
            </a:r>
            <a:r>
              <a:rPr lang="en-GB" sz="2500" b="1" dirty="0" smtClean="0"/>
              <a:t> </a:t>
            </a:r>
            <a:r>
              <a:rPr lang="en-GB" sz="2500" b="1" dirty="0" err="1" smtClean="0"/>
              <a:t>Fogh</a:t>
            </a:r>
            <a:r>
              <a:rPr lang="en-GB" sz="2500" dirty="0" smtClean="0"/>
              <a:t> (connection of workflow to </a:t>
            </a:r>
            <a:r>
              <a:rPr lang="en-GB" sz="2500" dirty="0" err="1" smtClean="0"/>
              <a:t>MXCuBE</a:t>
            </a:r>
            <a:r>
              <a:rPr lang="en-GB" sz="2500" dirty="0" smtClean="0"/>
              <a:t>)</a:t>
            </a:r>
            <a:endParaRPr lang="en-GB" sz="2500" dirty="0"/>
          </a:p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b="1" dirty="0" smtClean="0"/>
              <a:t>Clemens </a:t>
            </a:r>
            <a:r>
              <a:rPr lang="en-GB" sz="2500" b="1" dirty="0" err="1" smtClean="0"/>
              <a:t>Vonrhein</a:t>
            </a:r>
            <a:r>
              <a:rPr lang="en-GB" sz="2500" dirty="0" smtClean="0"/>
              <a:t> and </a:t>
            </a:r>
            <a:r>
              <a:rPr lang="en-GB" sz="2500" b="1" dirty="0"/>
              <a:t>Claus Flensburg</a:t>
            </a:r>
            <a:r>
              <a:rPr lang="en-GB" sz="2500" dirty="0"/>
              <a:t> </a:t>
            </a:r>
            <a:r>
              <a:rPr lang="en-GB" sz="2500" dirty="0" smtClean="0"/>
              <a:t> (</a:t>
            </a:r>
            <a:r>
              <a:rPr lang="en-GB" sz="2500" dirty="0" err="1" smtClean="0"/>
              <a:t>autoPROC</a:t>
            </a:r>
            <a:r>
              <a:rPr lang="en-GB" sz="2500" dirty="0" smtClean="0"/>
              <a:t>, feature integration, testing, processing, rotation calibration analysis)</a:t>
            </a:r>
          </a:p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b="1" dirty="0" smtClean="0"/>
              <a:t>The </a:t>
            </a:r>
            <a:r>
              <a:rPr lang="en-GB" sz="2500" b="1" dirty="0" smtClean="0"/>
              <a:t>Global Phasing Consortium for funding</a:t>
            </a:r>
          </a:p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dirty="0" smtClean="0"/>
              <a:t>The </a:t>
            </a:r>
            <a:r>
              <a:rPr lang="en-GB" sz="2500" b="1" dirty="0" smtClean="0"/>
              <a:t>Diamond Light Source</a:t>
            </a:r>
            <a:r>
              <a:rPr lang="en-GB" sz="2500" dirty="0" smtClean="0"/>
              <a:t> for supplementary funding and for the opportunity to build a complete experimental workflow for I23</a:t>
            </a:r>
          </a:p>
          <a:p>
            <a:pPr marL="414726" indent="-414726">
              <a:spcBef>
                <a:spcPts val="1089"/>
              </a:spcBef>
              <a:spcAft>
                <a:spcPts val="1089"/>
              </a:spcAft>
              <a:defRPr/>
            </a:pPr>
            <a:r>
              <a:rPr lang="en-GB" sz="2500" dirty="0" smtClean="0"/>
              <a:t>Armin Wagner &amp; colleagues on </a:t>
            </a:r>
            <a:r>
              <a:rPr lang="en-GB" sz="2500" b="1" dirty="0" smtClean="0"/>
              <a:t>I23</a:t>
            </a:r>
            <a:r>
              <a:rPr lang="en-GB" sz="2500" dirty="0" smtClean="0"/>
              <a:t>, Dave Hall &amp; colleagues on </a:t>
            </a:r>
            <a:r>
              <a:rPr lang="en-GB" sz="2500" b="1" dirty="0" smtClean="0"/>
              <a:t>I04</a:t>
            </a:r>
          </a:p>
          <a:p>
            <a:pPr>
              <a:buNone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743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An unlikely opportunity to “push the frontiers”: the Diamond I23 long-wavelength beamline (Armin Wagner)</a:t>
            </a:r>
            <a:endParaRPr lang="en-GB" sz="28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1543711"/>
            <a:ext cx="4724402" cy="531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2490569"/>
            <a:ext cx="41764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i="1" dirty="0" smtClean="0"/>
              <a:t>In </a:t>
            </a:r>
            <a:r>
              <a:rPr lang="en-GB" sz="2800" i="1" dirty="0" err="1" smtClean="0"/>
              <a:t>vacuo</a:t>
            </a:r>
            <a:r>
              <a:rPr lang="en-GB" sz="2800" i="1" dirty="0" smtClean="0"/>
              <a:t> </a:t>
            </a:r>
            <a:r>
              <a:rPr lang="en-GB" sz="2800" dirty="0" smtClean="0"/>
              <a:t>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Wavelengths 1.5-4.5A and perhaps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Half-cylindrical Pilatus 12M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Full kappa goniometer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4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ATC Kappa goniometer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14899"/>
            <a:ext cx="6097905" cy="489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67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S-SAD in C2: sweep 1 (</a:t>
            </a:r>
            <a:r>
              <a:rPr lang="en-GB" dirty="0" smtClean="0">
                <a:latin typeface="Symbol" panose="05050102010706020507" pitchFamily="18" charset="2"/>
              </a:rPr>
              <a:t>k</a:t>
            </a:r>
            <a:r>
              <a:rPr lang="en-GB" dirty="0" smtClean="0"/>
              <a:t>=0,</a:t>
            </a:r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dirty="0" smtClean="0"/>
              <a:t>=0)</a:t>
            </a:r>
            <a:endParaRPr lang="en-GB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1" y="2526506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41" y="2526506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 descr="http://confluence.globalphasing.com/download/attachments/8854108/S-SAD_Results_aP.01.old_data_A_1_staraniso_alldata.ismean-0qr.png?version=1&amp;modificationDate=1479735807614&amp;api=v2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821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1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S-SAD in C2: sweep 2 (</a:t>
            </a:r>
            <a:r>
              <a:rPr lang="en-GB" dirty="0" smtClean="0">
                <a:latin typeface="Symbol" panose="05050102010706020507" pitchFamily="18" charset="2"/>
              </a:rPr>
              <a:t>k</a:t>
            </a:r>
            <a:r>
              <a:rPr lang="en-GB" dirty="0" smtClean="0"/>
              <a:t>=-10,</a:t>
            </a:r>
            <a:r>
              <a:rPr lang="en-GB" dirty="0" smtClean="0">
                <a:latin typeface="Symbol" panose="05050102010706020507" pitchFamily="18" charset="2"/>
              </a:rPr>
              <a:t>f</a:t>
            </a:r>
            <a:r>
              <a:rPr lang="en-GB" dirty="0" smtClean="0"/>
              <a:t>=70)</a:t>
            </a:r>
            <a:endParaRPr lang="en-GB" dirty="0"/>
          </a:p>
        </p:txBody>
      </p:sp>
      <p:sp>
        <p:nvSpPr>
          <p:cNvPr id="11" name="AutoShape 8" descr="http://confluence.globalphasing.com/download/attachments/8854108/S-SAD_Results_aP.01.old_data_A_1_staraniso_alldata.ismean-0qr.png?version=1&amp;modificationDate=1479735807614&amp;api=v2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8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84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4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S-SAD in C2: sweeps 1 and 2 merged</a:t>
            </a:r>
            <a:endParaRPr lang="en-GB" dirty="0"/>
          </a:p>
        </p:txBody>
      </p:sp>
      <p:sp>
        <p:nvSpPr>
          <p:cNvPr id="11" name="AutoShape 8" descr="http://confluence.globalphasing.com/download/attachments/8854108/S-SAD_Results_aP.01.old_data_A_1_staraniso_alldata.ismean-0qr.png?version=1&amp;modificationDate=1479735807614&amp;api=v2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6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88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84" y="2523744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5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Design of </a:t>
            </a:r>
            <a:r>
              <a:rPr lang="en-GB" dirty="0" smtClean="0"/>
              <a:t>multi-orientation</a:t>
            </a:r>
            <a:r>
              <a:rPr lang="en-GB" dirty="0" smtClean="0"/>
              <a:t> </a:t>
            </a:r>
            <a:r>
              <a:rPr lang="en-GB" dirty="0"/>
              <a:t>strategies </a:t>
            </a:r>
            <a:r>
              <a:rPr lang="en-GB" dirty="0" smtClean="0"/>
              <a:t>to achieve completeness, under </a:t>
            </a:r>
            <a:r>
              <a:rPr lang="en-GB" dirty="0"/>
              <a:t>constraints / restraints from</a:t>
            </a:r>
          </a:p>
          <a:p>
            <a:pPr lvl="1"/>
            <a:r>
              <a:rPr lang="en-GB" dirty="0"/>
              <a:t>collision avoidance</a:t>
            </a:r>
          </a:p>
          <a:p>
            <a:pPr lvl="1"/>
            <a:r>
              <a:rPr lang="en-GB" dirty="0"/>
              <a:t>shadowing anticipation and mitigation</a:t>
            </a:r>
          </a:p>
          <a:p>
            <a:r>
              <a:rPr lang="en-GB" dirty="0" smtClean="0"/>
              <a:t>Expert use </a:t>
            </a:r>
            <a:r>
              <a:rPr lang="en-GB" dirty="0"/>
              <a:t>of an "inverse-kappa" </a:t>
            </a:r>
            <a:r>
              <a:rPr lang="en-GB" dirty="0" err="1"/>
              <a:t>goniostat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need to anticipate </a:t>
            </a:r>
            <a:r>
              <a:rPr lang="en-GB" dirty="0" err="1" smtClean="0"/>
              <a:t>recentring</a:t>
            </a:r>
            <a:r>
              <a:rPr lang="en-GB" dirty="0" smtClean="0"/>
              <a:t> translations required when changing orientation</a:t>
            </a:r>
            <a:endParaRPr lang="en-GB" dirty="0"/>
          </a:p>
          <a:p>
            <a:r>
              <a:rPr lang="en-GB" dirty="0" smtClean="0"/>
              <a:t>Interleaving </a:t>
            </a:r>
            <a:r>
              <a:rPr lang="en-GB" dirty="0"/>
              <a:t>capabilities to improve the signal/noise ratio of the phasing signal(s)</a:t>
            </a:r>
          </a:p>
          <a:p>
            <a:pPr lvl="1"/>
            <a:r>
              <a:rPr lang="en-GB" dirty="0" smtClean="0"/>
              <a:t>alignment </a:t>
            </a:r>
            <a:r>
              <a:rPr lang="en-GB" dirty="0"/>
              <a:t>of 2-fold axes or inverse-beam </a:t>
            </a:r>
            <a:r>
              <a:rPr lang="en-GB" dirty="0" smtClean="0"/>
              <a:t>technique for </a:t>
            </a:r>
            <a:r>
              <a:rPr lang="en-GB" dirty="0"/>
              <a:t>anomalous signal</a:t>
            </a:r>
          </a:p>
          <a:p>
            <a:pPr lvl="1"/>
            <a:r>
              <a:rPr lang="en-GB" dirty="0" smtClean="0"/>
              <a:t>wavelength </a:t>
            </a:r>
            <a:r>
              <a:rPr lang="en-GB" dirty="0"/>
              <a:t>interleaving for dispersive signal</a:t>
            </a:r>
          </a:p>
        </p:txBody>
      </p:sp>
    </p:spTree>
    <p:extLst>
      <p:ext uri="{BB962C8B-B14F-4D97-AF65-F5344CB8AC3E}">
        <p14:creationId xmlns:p14="http://schemas.microsoft.com/office/powerpoint/2010/main" val="29115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8229600" cy="1447800"/>
          </a:xfrm>
        </p:spPr>
        <p:txBody>
          <a:bodyPr>
            <a:normAutofit fontScale="90000"/>
          </a:bodyPr>
          <a:lstStyle/>
          <a:p>
            <a:pPr algn="l"/>
            <a:r>
              <a:rPr lang="en-GB" sz="2400" dirty="0" smtClean="0"/>
              <a:t>(a) Traditional </a:t>
            </a:r>
            <a:r>
              <a:rPr lang="en-GB" sz="2400" dirty="0" smtClean="0">
                <a:latin typeface="Symbol" panose="05050102010706020507" pitchFamily="18" charset="2"/>
              </a:rPr>
              <a:t>k</a:t>
            </a:r>
            <a:r>
              <a:rPr lang="en-GB" sz="2400" dirty="0" smtClean="0"/>
              <a:t> system: a 3D centring stage is located after the </a:t>
            </a:r>
            <a:r>
              <a:rPr lang="en-GB" sz="2400" dirty="0" smtClean="0">
                <a:latin typeface="Symbol" panose="05050102010706020507" pitchFamily="18" charset="2"/>
              </a:rPr>
              <a:t>f</a:t>
            </a:r>
            <a:r>
              <a:rPr lang="en-GB" sz="2400" dirty="0" smtClean="0"/>
              <a:t> motor and places the sample at the centre of the goniometer;</a:t>
            </a:r>
            <a:br>
              <a:rPr lang="en-GB" sz="2400" dirty="0" smtClean="0"/>
            </a:br>
            <a:r>
              <a:rPr lang="en-GB" sz="2400" dirty="0" smtClean="0"/>
              <a:t>(b) Inverse </a:t>
            </a:r>
            <a:r>
              <a:rPr lang="en-GB" sz="2400" dirty="0" smtClean="0">
                <a:latin typeface="Symbol" panose="05050102010706020507" pitchFamily="18" charset="2"/>
              </a:rPr>
              <a:t>k</a:t>
            </a:r>
            <a:r>
              <a:rPr lang="en-GB" sz="2400" dirty="0" smtClean="0"/>
              <a:t> system: a 2D centring stage is located between the </a:t>
            </a:r>
            <a:r>
              <a:rPr lang="en-GB" sz="2400" dirty="0" smtClean="0">
                <a:latin typeface="Symbol" panose="05050102010706020507" pitchFamily="18" charset="2"/>
                <a:sym typeface="Symbol"/>
              </a:rPr>
              <a:t> </a:t>
            </a:r>
            <a:r>
              <a:rPr lang="en-GB" sz="2400" dirty="0" smtClean="0"/>
              <a:t>and </a:t>
            </a:r>
            <a:r>
              <a:rPr lang="en-GB" sz="2400" dirty="0" smtClean="0">
                <a:latin typeface="Symbol" panose="05050102010706020507" pitchFamily="18" charset="2"/>
              </a:rPr>
              <a:t>k</a:t>
            </a:r>
            <a:r>
              <a:rPr lang="en-GB" sz="2400" dirty="0" smtClean="0"/>
              <a:t> motors and places the sample on the </a:t>
            </a:r>
            <a:r>
              <a:rPr lang="en-GB" sz="2400" dirty="0">
                <a:latin typeface="Symbol" panose="05050102010706020507" pitchFamily="18" charset="2"/>
                <a:sym typeface="Symbol"/>
              </a:rPr>
              <a:t></a:t>
            </a:r>
            <a:r>
              <a:rPr lang="en-GB" sz="2400" dirty="0" smtClean="0"/>
              <a:t> axis.</a:t>
            </a:r>
            <a:endParaRPr lang="en-GB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0" y="177141"/>
            <a:ext cx="8650370" cy="469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9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1017</Words>
  <Application>Microsoft Office PowerPoint</Application>
  <PresentationFormat>On-screen Show (4:3)</PresentationFormat>
  <Paragraphs>189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MXCuBE-related developments at GPhL: their basis in GDA-related transferable developments</vt:lpstr>
      <vt:lpstr>Introducing Transferable Expertise into Automated Data Collection</vt:lpstr>
      <vt:lpstr>An unlikely opportunity to “push the frontiers”: the Diamond I23 long-wavelength beamline (Armin Wagner)</vt:lpstr>
      <vt:lpstr>The ATC Kappa goniometer</vt:lpstr>
      <vt:lpstr>S-SAD in C2: sweep 1 (k=0,f=0)</vt:lpstr>
      <vt:lpstr>S-SAD in C2: sweep 2 (k=-10,f=70)</vt:lpstr>
      <vt:lpstr>S-SAD in C2: sweeps 1 and 2 merged</vt:lpstr>
      <vt:lpstr>Software requirements</vt:lpstr>
      <vt:lpstr>(a) Traditional k system: a 3D centring stage is located after the f motor and places the sample at the centre of the goniometer; (b) Inverse k system: a 2D centring stage is located between the  and k motors and places the sample on the  axis.</vt:lpstr>
      <vt:lpstr>Any change of orientation requires a re-centring translation</vt:lpstr>
      <vt:lpstr>Collision maps (calculated by WP from data by Vinay Grama) underline the current importance of predictive recentring</vt:lpstr>
      <vt:lpstr>PowerPoint Presentation</vt:lpstr>
      <vt:lpstr>Translational Calibration update</vt:lpstr>
      <vt:lpstr>PowerPoint Presentation</vt:lpstr>
      <vt:lpstr>PowerPoint Presentation</vt:lpstr>
      <vt:lpstr>Rotational Calibration update</vt:lpstr>
      <vt:lpstr>PowerPoint Presentation</vt:lpstr>
      <vt:lpstr>30 Sep 2016: I04, Diamond, viewed from Sheraton House (GPhL)</vt:lpstr>
      <vt:lpstr>Workflow initialisation</vt:lpstr>
      <vt:lpstr>User choice of indexing solution</vt:lpstr>
      <vt:lpstr>View of StratCal output</vt:lpstr>
      <vt:lpstr>Recentring for new orientation</vt:lpstr>
      <vt:lpstr>…</vt:lpstr>
      <vt:lpstr>Experimental Workflow update on I23</vt:lpstr>
      <vt:lpstr>Transfer to MXCuBE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Workflow: beamline mode</dc:title>
  <dc:creator>gb10</dc:creator>
  <cp:lastModifiedBy>Gerard Bricogne</cp:lastModifiedBy>
  <cp:revision>20</cp:revision>
  <dcterms:created xsi:type="dcterms:W3CDTF">2006-08-16T00:00:00Z</dcterms:created>
  <dcterms:modified xsi:type="dcterms:W3CDTF">2018-02-01T01:05:09Z</dcterms:modified>
</cp:coreProperties>
</file>