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2" d="100"/>
          <a:sy n="122" d="100"/>
        </p:scale>
        <p:origin x="114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23F4EC-6EBA-465A-B347-B4BC908A5976}" type="datetimeFigureOut">
              <a:rPr lang="es-ES" smtClean="0"/>
              <a:t>17/05/2022</a:t>
            </a:fld>
            <a:endParaRPr lang="es-E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3AEE00-AB2A-4350-B01F-ED509151BA81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755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B22ECC-DF2D-43C2-8AB7-44220769D3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C40D1E-5CF6-4575-9A52-C2EBAC858C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BB5C2A-7C80-4744-AB96-D6216235B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78EB1-D304-43FF-BACD-A4B66AE5EB42}" type="datetimeFigureOut">
              <a:rPr lang="es-ES" smtClean="0"/>
              <a:t>17/05/2022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F30712-094D-4EDA-9323-FFA99D7C0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7A95BB-B11E-4F4C-A129-75BA9B8E3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ED29C-670F-4977-8E8D-3F0E1A5D67C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925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80FED-6DB6-4148-889D-5C2B27E51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271BFE-EC98-4755-92DD-B5452ED63F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1C06F9-7ACB-4447-91D3-DAF353CF8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78EB1-D304-43FF-BACD-A4B66AE5EB42}" type="datetimeFigureOut">
              <a:rPr lang="es-ES" smtClean="0"/>
              <a:t>17/05/2022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8A456F-F736-4E0A-B970-9F6EE4E8F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D3E26A-7E75-48C5-BA45-0BB8D06E3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ED29C-670F-4977-8E8D-3F0E1A5D67C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68164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256A964-CB8D-4BC4-8256-8567E7EA2D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F4B49C-63D2-4B29-9CEF-DB915D7124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6E2AC4-666A-4455-AECF-D1E59DE3E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78EB1-D304-43FF-BACD-A4B66AE5EB42}" type="datetimeFigureOut">
              <a:rPr lang="es-ES" smtClean="0"/>
              <a:t>17/05/2022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7C228E-7DCB-420D-92DE-30B7F8C93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4D4851-590C-4031-89CA-86093C8A4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ED29C-670F-4977-8E8D-3F0E1A5D67C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772197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>
  <p:cSld name="Diapositiva de título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6"/>
          <p:cNvSpPr txBox="1">
            <a:spLocks noGrp="1"/>
          </p:cNvSpPr>
          <p:nvPr>
            <p:ph type="title"/>
          </p:nvPr>
        </p:nvSpPr>
        <p:spPr>
          <a:xfrm>
            <a:off x="3953788" y="2871971"/>
            <a:ext cx="7380515" cy="16596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23E4F"/>
              </a:buClr>
              <a:buSzPts val="3800"/>
              <a:buFont typeface="Arial Black"/>
              <a:buNone/>
              <a:defRPr sz="5067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6"/>
          <p:cNvSpPr txBox="1">
            <a:spLocks noGrp="1"/>
          </p:cNvSpPr>
          <p:nvPr>
            <p:ph type="body" idx="1"/>
          </p:nvPr>
        </p:nvSpPr>
        <p:spPr>
          <a:xfrm>
            <a:off x="3964674" y="2301900"/>
            <a:ext cx="7380515" cy="4706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609585" lvl="0" indent="-304792" algn="l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rgbClr val="122D4F"/>
              </a:buClr>
              <a:buSzPts val="2800"/>
              <a:buNone/>
              <a:defRPr sz="3733">
                <a:solidFill>
                  <a:srgbClr val="122D4F"/>
                </a:solidFill>
              </a:defRPr>
            </a:lvl1pPr>
            <a:lvl2pPr marL="1219170" lvl="1" indent="-457189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828754" lvl="2" indent="-457189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2438339" lvl="3" indent="-457189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3047924" lvl="4" indent="-457189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3657509" lvl="5" indent="-457189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4267093" lvl="6" indent="-457189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4876678" lvl="7" indent="-457189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5486263" lvl="8" indent="-457189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6"/>
          <p:cNvSpPr txBox="1">
            <a:spLocks noGrp="1"/>
          </p:cNvSpPr>
          <p:nvPr>
            <p:ph type="body" idx="2"/>
          </p:nvPr>
        </p:nvSpPr>
        <p:spPr>
          <a:xfrm>
            <a:off x="3964674" y="4630988"/>
            <a:ext cx="7380515" cy="4706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609585" lvl="0" indent="-304792" algn="l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rgbClr val="122D4F"/>
              </a:buClr>
              <a:buSzPts val="2000"/>
              <a:buNone/>
              <a:defRPr sz="2667">
                <a:solidFill>
                  <a:srgbClr val="122D4F"/>
                </a:solidFill>
              </a:defRPr>
            </a:lvl1pPr>
            <a:lvl2pPr marL="1219170" lvl="1" indent="-457189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828754" lvl="2" indent="-457189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2438339" lvl="3" indent="-457189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3047924" lvl="4" indent="-457189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3657509" lvl="5" indent="-457189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4267093" lvl="6" indent="-457189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4876678" lvl="7" indent="-457189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5486263" lvl="8" indent="-457189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21" name="Google Shape;21;p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059" y="-419100"/>
            <a:ext cx="12187941" cy="914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77349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94D7A7-0E64-4517-9AD1-A71887961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6FF912-935C-4C06-AF4C-52E480CC34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4AF9B7-7D26-4F27-90B7-6841AAADBA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78EB1-D304-43FF-BACD-A4B66AE5EB42}" type="datetimeFigureOut">
              <a:rPr lang="es-ES" smtClean="0"/>
              <a:t>17/05/2022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F0B503-06A4-4C0A-873F-2E9F6A411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B7D4AB-23D3-44AF-95C2-59F376FEC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ED29C-670F-4977-8E8D-3F0E1A5D67C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2135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F2046-A5CE-4E9C-9389-A06A6A1D2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1B8939-B0E8-4F5D-B068-28CA8DE062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21CEC8-63FC-4B16-80A4-967BAD829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78EB1-D304-43FF-BACD-A4B66AE5EB42}" type="datetimeFigureOut">
              <a:rPr lang="es-ES" smtClean="0"/>
              <a:t>17/05/2022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E594E8-C1D5-476B-A029-FBE4495D2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2C2EBD-6196-4DD6-93BC-73B8A68E2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ED29C-670F-4977-8E8D-3F0E1A5D67C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46300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CBE95-E4CB-48D4-BAFD-E528B025D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22BA05-F126-42CF-AA99-2EBF8BE614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823C9C-AF84-4C0A-B81A-691DFA9052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203EA9-AEAE-48F6-BAC0-DCE5FC971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78EB1-D304-43FF-BACD-A4B66AE5EB42}" type="datetimeFigureOut">
              <a:rPr lang="es-ES" smtClean="0"/>
              <a:t>17/05/2022</a:t>
            </a:fld>
            <a:endParaRPr lang="es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42623C-8CBB-45E2-B251-A5707FBC3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7E30E4-D9A7-472E-9BBB-FDA0A8321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ED29C-670F-4977-8E8D-3F0E1A5D67C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06713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E46B5-332F-4E00-B7A1-53BFB569A8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222392-FE29-40A4-B730-6C370FDFE8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065CE6-B9DF-4740-B406-DE5FB89757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A8A2438-FD15-4637-A4C9-58DD2AB98E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778FCA-C230-4E5E-A257-F4E8E4F500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C574C05-A8CE-4C03-98BD-CCD7B2BA4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78EB1-D304-43FF-BACD-A4B66AE5EB42}" type="datetimeFigureOut">
              <a:rPr lang="es-ES" smtClean="0"/>
              <a:t>17/05/2022</a:t>
            </a:fld>
            <a:endParaRPr lang="es-E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5496AE8-E068-48A1-A5BC-339341BE4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CD30E20-4D4A-4CF2-A75D-18B761E8F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ED29C-670F-4977-8E8D-3F0E1A5D67C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087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305BA3-09B7-4C05-84D5-6AF4844DB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4B6AB9-9659-472B-B383-10F5242C3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78EB1-D304-43FF-BACD-A4B66AE5EB42}" type="datetimeFigureOut">
              <a:rPr lang="es-ES" smtClean="0"/>
              <a:t>17/05/2022</a:t>
            </a:fld>
            <a:endParaRPr lang="es-E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86CAAE-6823-4C29-B9F0-1640D4827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C2CB0A-CA66-4601-92EE-0704002E6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ED29C-670F-4977-8E8D-3F0E1A5D67C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01397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4FEBB96-4804-4498-9617-E43BCEAD7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78EB1-D304-43FF-BACD-A4B66AE5EB42}" type="datetimeFigureOut">
              <a:rPr lang="es-ES" smtClean="0"/>
              <a:t>17/05/2022</a:t>
            </a:fld>
            <a:endParaRPr lang="es-E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2BCAF3D-37EA-418A-B251-1A5EAD68F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E9C308-3C08-47C9-B1A3-187B3EB5C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ED29C-670F-4977-8E8D-3F0E1A5D67C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81195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433065-B5B7-4A4D-8D61-806B78DA2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D1F22C-E360-46E6-8806-73658DFAAB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4F6D21-AA58-45CB-BFF9-DE8DBDCAD5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A632C7-1615-46B5-8DB9-6DDCE5856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78EB1-D304-43FF-BACD-A4B66AE5EB42}" type="datetimeFigureOut">
              <a:rPr lang="es-ES" smtClean="0"/>
              <a:t>17/05/2022</a:t>
            </a:fld>
            <a:endParaRPr lang="es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1555E6-FBF9-48C1-B131-C82E462BB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8ED5B4-FC7E-44E0-9844-0E391B1F2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ED29C-670F-4977-8E8D-3F0E1A5D67C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556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3381DD-6D78-4AEA-A04D-07AC1ED9B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2F937A6-1240-42CA-8347-420C67EE71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597895-3070-41B6-8DD0-3C2CA0347C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056318-301F-40CE-86A3-5C2F1C655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78EB1-D304-43FF-BACD-A4B66AE5EB42}" type="datetimeFigureOut">
              <a:rPr lang="es-ES" smtClean="0"/>
              <a:t>17/05/2022</a:t>
            </a:fld>
            <a:endParaRPr lang="es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5B4AAC-B006-417F-BAEC-5F8C08800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5C0D99-DC60-45E7-92BB-CB7364E65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ED29C-670F-4977-8E8D-3F0E1A5D67C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37944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0987886-ECCE-4E37-AEF0-E8C493B19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689BA6-5659-46A9-972B-02D04A1D94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A8C584-E75F-4178-9C93-4B3BCEE928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878EB1-D304-43FF-BACD-A4B66AE5EB42}" type="datetimeFigureOut">
              <a:rPr lang="es-ES" smtClean="0"/>
              <a:t>17/05/2022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50207A-2367-4CF1-AA6D-F269B29545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6DA6B5-7C59-4170-8187-C52FC4C907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ED29C-670F-4977-8E8D-3F0E1A5D67C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9125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"/>
          <p:cNvSpPr txBox="1">
            <a:spLocks noGrp="1"/>
          </p:cNvSpPr>
          <p:nvPr>
            <p:ph type="title"/>
          </p:nvPr>
        </p:nvSpPr>
        <p:spPr>
          <a:xfrm>
            <a:off x="2084805" y="2649037"/>
            <a:ext cx="8022400" cy="27760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60933" rIns="121900" bIns="60933" rtlCol="0" anchor="t" anchorCtr="0">
            <a:noAutofit/>
          </a:bodyPr>
          <a:lstStyle/>
          <a:p>
            <a:endParaRPr dirty="0"/>
          </a:p>
          <a:p>
            <a:r>
              <a:rPr lang="es-ES" dirty="0" err="1"/>
              <a:t>MXCuBE</a:t>
            </a:r>
            <a:r>
              <a:rPr lang="es-ES" dirty="0"/>
              <a:t> Status </a:t>
            </a:r>
            <a:r>
              <a:rPr lang="es-ES" dirty="0" err="1"/>
              <a:t>Report</a:t>
            </a:r>
            <a:br>
              <a:rPr lang="es-ES" dirty="0"/>
            </a:br>
            <a:endParaRPr sz="3600" dirty="0"/>
          </a:p>
        </p:txBody>
      </p:sp>
      <p:sp>
        <p:nvSpPr>
          <p:cNvPr id="91" name="Google Shape;91;p1"/>
          <p:cNvSpPr txBox="1">
            <a:spLocks noGrp="1"/>
          </p:cNvSpPr>
          <p:nvPr>
            <p:ph type="body" idx="1"/>
          </p:nvPr>
        </p:nvSpPr>
        <p:spPr>
          <a:xfrm>
            <a:off x="6890000" y="5834867"/>
            <a:ext cx="4151600" cy="836148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60933" rIns="121900" bIns="60933" rtlCol="0" anchor="t" anchorCtr="0">
            <a:normAutofit lnSpcReduction="10000"/>
          </a:bodyPr>
          <a:lstStyle/>
          <a:p>
            <a:pPr marL="0" indent="0">
              <a:lnSpc>
                <a:spcPct val="70000"/>
              </a:lnSpc>
              <a:spcBef>
                <a:spcPts val="0"/>
              </a:spcBef>
              <a:buSzPct val="126595"/>
            </a:pPr>
            <a:r>
              <a:rPr lang="en-US" sz="2505" dirty="0"/>
              <a:t>Isidro Crespo</a:t>
            </a:r>
          </a:p>
          <a:p>
            <a:pPr marL="0" indent="0">
              <a:lnSpc>
                <a:spcPct val="70000"/>
              </a:lnSpc>
              <a:spcBef>
                <a:spcPts val="0"/>
              </a:spcBef>
              <a:buSzPct val="126595"/>
            </a:pPr>
            <a:r>
              <a:rPr lang="en-US" sz="2505" dirty="0"/>
              <a:t>Jordi Andreu</a:t>
            </a:r>
          </a:p>
          <a:p>
            <a:pPr marL="0" indent="0">
              <a:lnSpc>
                <a:spcPct val="70000"/>
              </a:lnSpc>
              <a:spcBef>
                <a:spcPts val="0"/>
              </a:spcBef>
              <a:buSzPct val="126595"/>
            </a:pPr>
            <a:r>
              <a:rPr lang="en-US" sz="2505" dirty="0"/>
              <a:t>Roeland Boer</a:t>
            </a:r>
          </a:p>
          <a:p>
            <a:pPr marL="0" indent="0">
              <a:lnSpc>
                <a:spcPct val="70000"/>
              </a:lnSpc>
              <a:spcBef>
                <a:spcPts val="0"/>
              </a:spcBef>
              <a:buSzPct val="126595"/>
            </a:pPr>
            <a:endParaRPr sz="2505" dirty="0"/>
          </a:p>
        </p:txBody>
      </p:sp>
      <p:sp>
        <p:nvSpPr>
          <p:cNvPr id="92" name="Google Shape;92;p1"/>
          <p:cNvSpPr txBox="1">
            <a:spLocks noGrp="1"/>
          </p:cNvSpPr>
          <p:nvPr>
            <p:ph type="dt" idx="4294967295"/>
          </p:nvPr>
        </p:nvSpPr>
        <p:spPr>
          <a:xfrm>
            <a:off x="1466267" y="6438615"/>
            <a:ext cx="8534400" cy="2324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60933" rIns="121900" bIns="60933" rtlCol="0" anchor="ctr" anchorCtr="0">
            <a:noAutofit/>
          </a:bodyPr>
          <a:lstStyle/>
          <a:p>
            <a:r>
              <a:rPr lang="es-ES"/>
              <a:t>18/05/2022</a:t>
            </a:r>
            <a:endParaRPr/>
          </a:p>
        </p:txBody>
      </p:sp>
      <p:sp>
        <p:nvSpPr>
          <p:cNvPr id="93" name="Google Shape;93;p1"/>
          <p:cNvSpPr txBox="1">
            <a:spLocks noGrp="1"/>
          </p:cNvSpPr>
          <p:nvPr>
            <p:ph type="ftr" idx="4294967295"/>
          </p:nvPr>
        </p:nvSpPr>
        <p:spPr>
          <a:xfrm>
            <a:off x="1405500" y="6126333"/>
            <a:ext cx="4297600" cy="3004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60933" rIns="121900" bIns="60933" rtlCol="0" anchor="ctr" anchorCtr="0">
            <a:noAutofit/>
          </a:bodyPr>
          <a:lstStyle/>
          <a:p>
            <a:pPr algn="l"/>
            <a:r>
              <a:rPr lang="es-ES" dirty="0" err="1"/>
              <a:t>MXCuBE</a:t>
            </a:r>
            <a:r>
              <a:rPr lang="es-ES" dirty="0"/>
              <a:t> Status </a:t>
            </a:r>
            <a:r>
              <a:rPr lang="es-ES" dirty="0" err="1"/>
              <a:t>Report</a:t>
            </a:r>
            <a:r>
              <a:rPr lang="es-ES" dirty="0"/>
              <a:t> – Spring 2022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3C2D74A-B95D-4243-9B62-2F57A5F44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es-ES" dirty="0" err="1"/>
              <a:t>taff</a:t>
            </a:r>
            <a:r>
              <a:rPr lang="es-ES" dirty="0"/>
              <a:t> </a:t>
            </a:r>
            <a:r>
              <a:rPr lang="es-ES" dirty="0" err="1"/>
              <a:t>changes</a:t>
            </a:r>
            <a:endParaRPr lang="es-E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11D764-FE56-417F-88C8-1048F93E39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Changes in MX support groups</a:t>
            </a:r>
          </a:p>
          <a:p>
            <a:pPr lvl="1"/>
            <a:r>
              <a:rPr lang="en-US" dirty="0"/>
              <a:t>Jordi Andreu left the controls support group to work elsewhere</a:t>
            </a:r>
          </a:p>
          <a:p>
            <a:pPr lvl="2"/>
            <a:r>
              <a:rPr lang="en-US" dirty="0"/>
              <a:t>Currently no informatics support from ALBA, beamline team is now involved</a:t>
            </a:r>
          </a:p>
          <a:p>
            <a:pPr lvl="1"/>
            <a:r>
              <a:rPr lang="en-US" dirty="0"/>
              <a:t>Dani Sanchez and Dani </a:t>
            </a:r>
            <a:r>
              <a:rPr lang="en-US" dirty="0" err="1"/>
              <a:t>Salvat</a:t>
            </a:r>
            <a:r>
              <a:rPr lang="en-US" dirty="0"/>
              <a:t>, supporting </a:t>
            </a:r>
            <a:r>
              <a:rPr lang="en-US" dirty="0" err="1"/>
              <a:t>ISpyB</a:t>
            </a:r>
            <a:r>
              <a:rPr lang="en-US" dirty="0"/>
              <a:t> have also left ALBA</a:t>
            </a:r>
          </a:p>
          <a:p>
            <a:pPr lvl="2"/>
            <a:r>
              <a:rPr lang="en-US" dirty="0"/>
              <a:t>New head is Beatriz Lorenzo, support of </a:t>
            </a:r>
            <a:r>
              <a:rPr lang="en-US" dirty="0" err="1"/>
              <a:t>ISpyB</a:t>
            </a:r>
            <a:r>
              <a:rPr lang="en-US" dirty="0"/>
              <a:t> by Marc </a:t>
            </a:r>
            <a:r>
              <a:rPr lang="en-US" dirty="0" err="1"/>
              <a:t>Armenter</a:t>
            </a:r>
            <a:endParaRPr lang="en-US" dirty="0"/>
          </a:p>
          <a:p>
            <a:pPr lvl="1"/>
            <a:r>
              <a:rPr lang="en-US" dirty="0"/>
              <a:t>A new section, Scientific Data Management, was formed</a:t>
            </a:r>
          </a:p>
          <a:p>
            <a:pPr lvl="2"/>
            <a:r>
              <a:rPr lang="en-US" dirty="0"/>
              <a:t>Headed by Nicolas Soler, beamline support from Emilio Centeno </a:t>
            </a:r>
          </a:p>
          <a:p>
            <a:pPr lvl="1"/>
            <a:endParaRPr lang="en-US" dirty="0"/>
          </a:p>
          <a:p>
            <a:pPr lvl="1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418701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39208-AF12-4189-BBC8-45F6AAA97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projects</a:t>
            </a:r>
            <a:endParaRPr lang="es-E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F21E62-8DFB-4AA7-80E0-51466E3FE6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4701466" cy="435323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Refactoring of </a:t>
            </a:r>
            <a:r>
              <a:rPr lang="en-US" dirty="0" err="1"/>
              <a:t>MXCuBE</a:t>
            </a:r>
            <a:endParaRPr lang="en-US" dirty="0"/>
          </a:p>
          <a:p>
            <a:pPr lvl="1"/>
            <a:r>
              <a:rPr lang="en-US" dirty="0"/>
              <a:t>Currently running </a:t>
            </a:r>
            <a:r>
              <a:rPr lang="es-ES" dirty="0" err="1"/>
              <a:t>MXCuBE</a:t>
            </a:r>
            <a:r>
              <a:rPr lang="es-ES" dirty="0"/>
              <a:t> Qt4</a:t>
            </a:r>
            <a:endParaRPr lang="en-US" dirty="0"/>
          </a:p>
          <a:p>
            <a:pPr lvl="1"/>
            <a:r>
              <a:rPr lang="en-US" dirty="0"/>
              <a:t>User version expected in June, pending minor bug fixes before presentation to users</a:t>
            </a:r>
          </a:p>
          <a:p>
            <a:r>
              <a:rPr lang="en-US" dirty="0"/>
              <a:t>A</a:t>
            </a:r>
            <a:r>
              <a:rPr lang="es-ES" dirty="0" err="1"/>
              <a:t>ddition</a:t>
            </a:r>
            <a:r>
              <a:rPr lang="es-ES" dirty="0"/>
              <a:t> </a:t>
            </a:r>
            <a:r>
              <a:rPr lang="es-ES" dirty="0" err="1"/>
              <a:t>of</a:t>
            </a:r>
            <a:r>
              <a:rPr lang="es-ES" dirty="0"/>
              <a:t> new </a:t>
            </a:r>
            <a:r>
              <a:rPr lang="es-ES" dirty="0" err="1"/>
              <a:t>features</a:t>
            </a:r>
            <a:r>
              <a:rPr lang="es-ES" dirty="0"/>
              <a:t>:</a:t>
            </a:r>
          </a:p>
          <a:p>
            <a:pPr lvl="1"/>
            <a:r>
              <a:rPr lang="en-US" dirty="0"/>
              <a:t>Pick function mounting using CATS double gripper</a:t>
            </a:r>
          </a:p>
          <a:p>
            <a:pPr lvl="1"/>
            <a:r>
              <a:rPr lang="en-US" dirty="0"/>
              <a:t>Implementation of XIA2 processing and Dimple</a:t>
            </a:r>
          </a:p>
          <a:p>
            <a:pPr lvl="1"/>
            <a:r>
              <a:rPr lang="en-US" dirty="0"/>
              <a:t>Pump control for jet extrusion for SSX</a:t>
            </a:r>
          </a:p>
          <a:p>
            <a:pPr lvl="1"/>
            <a:r>
              <a:rPr lang="en-US" dirty="0"/>
              <a:t>Small molecule processing</a:t>
            </a:r>
          </a:p>
          <a:p>
            <a:r>
              <a:rPr lang="en-US" dirty="0"/>
              <a:t>Change to MXCuBE3?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3564206-637D-46EC-B937-FF16F51EAC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9666" y="365125"/>
            <a:ext cx="6095999" cy="3127438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7143907-9A38-49AA-893A-C1A946EAEDA3}"/>
              </a:ext>
            </a:extLst>
          </p:cNvPr>
          <p:cNvSpPr/>
          <p:nvPr/>
        </p:nvSpPr>
        <p:spPr>
          <a:xfrm>
            <a:off x="7554897" y="4500979"/>
            <a:ext cx="351555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Beamline upgrades</a:t>
            </a:r>
          </a:p>
          <a:p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New detector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Sample changer?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11140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154</Words>
  <Application>Microsoft Office PowerPoint</Application>
  <PresentationFormat>Widescreen</PresentationFormat>
  <Paragraphs>29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Arial Black</vt:lpstr>
      <vt:lpstr>Calibri</vt:lpstr>
      <vt:lpstr>Calibri Light</vt:lpstr>
      <vt:lpstr>Office Theme</vt:lpstr>
      <vt:lpstr> MXCuBE Status Report </vt:lpstr>
      <vt:lpstr>Staff changes</vt:lpstr>
      <vt:lpstr>Current projects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MXCuBE Status Report</dc:title>
  <dc:creator>Roeland Boer</dc:creator>
  <cp:lastModifiedBy>Roeland Boer</cp:lastModifiedBy>
  <cp:revision>11</cp:revision>
  <dcterms:created xsi:type="dcterms:W3CDTF">2022-05-16T19:21:50Z</dcterms:created>
  <dcterms:modified xsi:type="dcterms:W3CDTF">2022-05-17T10:14:36Z</dcterms:modified>
</cp:coreProperties>
</file>