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62" r:id="rId2"/>
    <p:sldId id="267" r:id="rId3"/>
    <p:sldId id="257" r:id="rId4"/>
    <p:sldId id="280" r:id="rId5"/>
    <p:sldId id="258" r:id="rId6"/>
    <p:sldId id="278" r:id="rId7"/>
    <p:sldId id="260" r:id="rId8"/>
    <p:sldId id="261" r:id="rId9"/>
    <p:sldId id="263" r:id="rId10"/>
    <p:sldId id="279" r:id="rId11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CC"/>
    <a:srgbClr val="666666"/>
    <a:srgbClr val="FECC99"/>
    <a:srgbClr val="FEE6CC"/>
    <a:srgbClr val="CCDFDB"/>
    <a:srgbClr val="E5F0EC"/>
    <a:srgbClr val="D7E59A"/>
    <a:srgbClr val="EBF1CB"/>
    <a:srgbClr val="CDD5E0"/>
    <a:srgbClr val="E6EB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375" autoAdjust="0"/>
    <p:restoredTop sz="94681" autoAdjust="0"/>
  </p:normalViewPr>
  <p:slideViewPr>
    <p:cSldViewPr snapToGrid="0" snapToObjects="1">
      <p:cViewPr varScale="1">
        <p:scale>
          <a:sx n="110" d="100"/>
          <a:sy n="110" d="100"/>
        </p:scale>
        <p:origin x="208" y="6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216F17-FF12-814E-936A-620B3383A43B}" type="datetimeFigureOut">
              <a:rPr lang="sv-SE" smtClean="0"/>
              <a:t>2024-11-22</a:t>
            </a:fld>
            <a:endParaRPr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E5A434-646A-2746-9BDC-885B2382B33E}" type="slidenum">
              <a:rPr lang="sv-SE" smtClean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31822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ir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5105BBA5-0B01-43EB-96EC-725AF28E5A8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BB3141B3-566C-47FF-8C29-67289995D2FA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B965145F-CDA4-4965-A7C5-ACBA593934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03069" y="1048935"/>
            <a:ext cx="8872165" cy="4760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485438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A591D-7BEE-2A48-BD08-DCDF3D90DE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2024-11-22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/>
              <a:t>PRESENTATION TITLE / 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5E954D6-E4D2-47AD-A504-7408EC606D35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6DD4ACE8-21C9-474B-A84B-6E399CB9FB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7" name="Platshållare för diagram 6">
            <a:extLst>
              <a:ext uri="{FF2B5EF4-FFF2-40B4-BE49-F238E27FC236}">
                <a16:creationId xmlns:a16="http://schemas.microsoft.com/office/drawing/2014/main" id="{FA784AEE-BB11-4271-AB33-DE0774105604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1103313" y="1657350"/>
            <a:ext cx="7767637" cy="4445000"/>
          </a:xfrm>
        </p:spPr>
        <p:txBody>
          <a:bodyPr/>
          <a:lstStyle>
            <a:lvl1pPr algn="ctr">
              <a:defRPr sz="800" cap="all" baseline="0"/>
            </a:lvl1pPr>
          </a:lstStyle>
          <a:p>
            <a:r>
              <a:rPr lang="en-US"/>
              <a:t>Click icon to add chart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1755252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 dirty="0"/>
              <a:t>PRESENTATION TITLE/FOOTER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5E954D6-E4D2-47AD-A504-7408EC606D35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6DD4ACE8-21C9-474B-A84B-6E399CB9FB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8" name="Platshållare för tabell 7">
            <a:extLst>
              <a:ext uri="{FF2B5EF4-FFF2-40B4-BE49-F238E27FC236}">
                <a16:creationId xmlns:a16="http://schemas.microsoft.com/office/drawing/2014/main" id="{489D1BD7-202A-4115-BE6C-1B053CFFDE1E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1103313" y="1614488"/>
            <a:ext cx="9359900" cy="4406900"/>
          </a:xfrm>
        </p:spPr>
        <p:txBody>
          <a:bodyPr/>
          <a:lstStyle>
            <a:lvl1pPr algn="ctr">
              <a:defRPr sz="800" cap="all" baseline="0"/>
            </a:lvl1pPr>
          </a:lstStyle>
          <a:p>
            <a:r>
              <a:rPr lang="en-US"/>
              <a:t>Click icon to add table</a:t>
            </a:r>
            <a:endParaRPr lang="sv-SE"/>
          </a:p>
        </p:txBody>
      </p:sp>
      <p:sp>
        <p:nvSpPr>
          <p:cNvPr id="12" name="Platshållare för datum 3">
            <a:extLst>
              <a:ext uri="{FF2B5EF4-FFF2-40B4-BE49-F238E27FC236}">
                <a16:creationId xmlns:a16="http://schemas.microsoft.com/office/drawing/2014/main" id="{EF177138-95E5-674B-B010-143A8CD145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2024-11-22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2518907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BE7B1DDB-F4AA-4E8D-BD07-905FE45A5555}"/>
              </a:ext>
            </a:extLst>
          </p:cNvPr>
          <p:cNvSpPr/>
          <p:nvPr userDrawn="1"/>
        </p:nvSpPr>
        <p:spPr>
          <a:xfrm>
            <a:off x="0" y="388593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4780BC8-191C-6D4B-93F3-54A06FD4FE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30395" y="1153621"/>
            <a:ext cx="8640000" cy="238760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2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EC66F586-F662-4573-A59B-7D4EDD05A153}"/>
              </a:ext>
            </a:extLst>
          </p:cNvPr>
          <p:cNvSpPr/>
          <p:nvPr userDrawn="1"/>
        </p:nvSpPr>
        <p:spPr>
          <a:xfrm>
            <a:off x="-2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3193CED5-E020-4279-918D-055F43A918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24611" y="417443"/>
            <a:ext cx="826395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79671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5B4A61-35AE-DC9F-3E9A-C784B89C0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9FED67-519E-8748-B55D-B1D90BD28A49}" type="datetimeFigureOut">
              <a:rPr lang="en-US"/>
              <a:pPr>
                <a:defRPr/>
              </a:pPr>
              <a:t>11/21/24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690CF0-B3AC-44E4-FA6E-DDA75C8756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606C7C-F898-70D4-319A-0EF31A6B0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3B7D1C-2CC6-5843-BA10-24B9E35E15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3617456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BE7B1DDB-F4AA-4E8D-BD07-905FE45A5555}"/>
              </a:ext>
            </a:extLst>
          </p:cNvPr>
          <p:cNvSpPr/>
          <p:nvPr userDrawn="1"/>
        </p:nvSpPr>
        <p:spPr>
          <a:xfrm>
            <a:off x="-2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4780BC8-191C-6D4B-93F3-54A06FD4FE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30395" y="1153621"/>
            <a:ext cx="8640000" cy="238760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2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81DF3056-F3A8-2949-876C-528413E342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30395" y="3883393"/>
            <a:ext cx="8640000" cy="921363"/>
          </a:xfrm>
          <a:prstGeom prst="rect">
            <a:avLst/>
          </a:prstGeom>
        </p:spPr>
        <p:txBody>
          <a:bodyPr lIns="9000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v-SE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EC66F586-F662-4573-A59B-7D4EDD05A153}"/>
              </a:ext>
            </a:extLst>
          </p:cNvPr>
          <p:cNvSpPr/>
          <p:nvPr userDrawn="1"/>
        </p:nvSpPr>
        <p:spPr>
          <a:xfrm>
            <a:off x="-2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3193CED5-E020-4279-918D-055F43A918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24611" y="417443"/>
            <a:ext cx="826395" cy="800100"/>
          </a:xfrm>
          <a:prstGeom prst="rect">
            <a:avLst/>
          </a:prstGeom>
        </p:spPr>
      </p:pic>
      <p:sp>
        <p:nvSpPr>
          <p:cNvPr id="15" name="Platshållare för text 14">
            <a:extLst>
              <a:ext uri="{FF2B5EF4-FFF2-40B4-BE49-F238E27FC236}">
                <a16:creationId xmlns:a16="http://schemas.microsoft.com/office/drawing/2014/main" id="{EA5DA2EE-60AD-41D0-96B0-DDF02E0AE5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30395" y="5605695"/>
            <a:ext cx="6290892" cy="459883"/>
          </a:xfrm>
          <a:prstGeom prst="rect">
            <a:avLst/>
          </a:prstGeom>
        </p:spPr>
        <p:txBody>
          <a:bodyPr lIns="90000" tIns="18000" bIns="3600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 b="1" strike="noStrike" cap="all" spc="1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presented by &lt;name nameson&gt;</a:t>
            </a:r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5CE429DE-35D4-F144-9881-2C3DD8ABB6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30395" y="6096663"/>
            <a:ext cx="1241068" cy="365125"/>
          </a:xfrm>
        </p:spPr>
        <p:txBody>
          <a:bodyPr/>
          <a:lstStyle>
            <a:lvl1pPr>
              <a:defRPr sz="1200"/>
            </a:lvl1pPr>
          </a:lstStyle>
          <a:p>
            <a:fld id="{18896B66-0B3A-474C-9C9C-E4F07B1F5DAD}" type="datetime1">
              <a:rPr lang="sv-SE" smtClean="0"/>
              <a:pPr/>
              <a:t>2024-11-22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0138468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9BCCEAFE-E21B-43CF-80C4-FF01C3F9D479}"/>
              </a:ext>
            </a:extLst>
          </p:cNvPr>
          <p:cNvSpPr/>
          <p:nvPr userDrawn="1"/>
        </p:nvSpPr>
        <p:spPr>
          <a:xfrm>
            <a:off x="0" y="16274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PRESENTATION </a:t>
            </a:r>
            <a:r>
              <a:rPr lang="sv-SE" dirty="0" err="1"/>
              <a:t>TITLe</a:t>
            </a:r>
            <a:r>
              <a:rPr lang="sv-SE" dirty="0"/>
              <a:t>/ 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7283078-D760-1647-8B80-66BA8B52336D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5E954D6-E4D2-47AD-A504-7408EC606D35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6426DF26-09C3-4DAE-B43E-0C11D6A635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24611" y="417443"/>
            <a:ext cx="826395" cy="800100"/>
          </a:xfrm>
          <a:prstGeom prst="rect">
            <a:avLst/>
          </a:prstGeom>
        </p:spPr>
      </p:pic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5C48DF05-1B09-4DA6-AC56-07304871CCD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95647" y="1640719"/>
            <a:ext cx="10042073" cy="4375520"/>
          </a:xfrm>
        </p:spPr>
        <p:txBody>
          <a:bodyPr>
            <a:noAutofit/>
          </a:bodyPr>
          <a:lstStyle>
            <a:lvl1pPr marL="457200" indent="-457200">
              <a:buClr>
                <a:schemeClr val="bg1"/>
              </a:buClr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latshållare för datum 3">
            <a:extLst>
              <a:ext uri="{FF2B5EF4-FFF2-40B4-BE49-F238E27FC236}">
                <a16:creationId xmlns:a16="http://schemas.microsoft.com/office/drawing/2014/main" id="{04D3287D-3E21-D845-8766-C307E67653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2024-11-22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3988413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/break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250D024A-8F85-4618-9506-0F493B263A92}"/>
              </a:ext>
            </a:extLst>
          </p:cNvPr>
          <p:cNvSpPr/>
          <p:nvPr userDrawn="1"/>
        </p:nvSpPr>
        <p:spPr>
          <a:xfrm>
            <a:off x="0" y="0"/>
            <a:ext cx="647771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628E18C2-A66E-436E-89DA-1C5D481CB4B4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latshållare för bild 12">
            <a:extLst>
              <a:ext uri="{FF2B5EF4-FFF2-40B4-BE49-F238E27FC236}">
                <a16:creationId xmlns:a16="http://schemas.microsoft.com/office/drawing/2014/main" id="{4FD00856-A3E1-48A7-B9CD-D7B89BD6A06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77712" y="0"/>
            <a:ext cx="5714288" cy="6858000"/>
          </a:xfrm>
          <a:solidFill>
            <a:srgbClr val="ECECEC"/>
          </a:solidFill>
        </p:spPr>
        <p:txBody>
          <a:bodyPr>
            <a:normAutofit/>
          </a:bodyPr>
          <a:lstStyle>
            <a:lvl1pPr algn="ctr">
              <a:defRPr sz="800"/>
            </a:lvl1pPr>
          </a:lstStyle>
          <a:p>
            <a:r>
              <a:rPr lang="sv-SE"/>
              <a:t>INSERT IMAGE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A8D8C0FE-DA05-418D-9F18-A5A81125AD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924611" y="417443"/>
            <a:ext cx="828000" cy="7992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848DA8D-03CE-4CA5-A851-F6ABAE67A9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447675"/>
            <a:ext cx="292100" cy="6410325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55DE042-7DE8-4583-986C-4082375307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30491" y="1051132"/>
            <a:ext cx="4255909" cy="829149"/>
          </a:xfrm>
        </p:spPr>
        <p:txBody>
          <a:bodyPr rIns="18000" anchor="b" anchorCtr="0"/>
          <a:lstStyle>
            <a:lvl1pPr marL="0" indent="0">
              <a:buFontTx/>
              <a:buNone/>
              <a:defRPr sz="4800">
                <a:solidFill>
                  <a:schemeClr val="bg1"/>
                </a:solidFill>
                <a:latin typeface="+mn-lt"/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# (chapter)</a:t>
            </a:r>
          </a:p>
        </p:txBody>
      </p:sp>
      <p:sp>
        <p:nvSpPr>
          <p:cNvPr id="11" name="Platshållare för text 2">
            <a:extLst>
              <a:ext uri="{FF2B5EF4-FFF2-40B4-BE49-F238E27FC236}">
                <a16:creationId xmlns:a16="http://schemas.microsoft.com/office/drawing/2014/main" id="{1DC53C5B-9DC3-4646-B6B3-DD59404D44D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30491" y="2169209"/>
            <a:ext cx="4255909" cy="2462613"/>
          </a:xfrm>
        </p:spPr>
        <p:txBody>
          <a:bodyPr rIns="18000" anchor="t" anchorCtr="0"/>
          <a:lstStyle>
            <a:lvl1pPr marL="0" indent="0">
              <a:spcBef>
                <a:spcPts val="0"/>
              </a:spcBef>
              <a:buFontTx/>
              <a:buNone/>
              <a:defRPr sz="42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325464987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 dirty="0"/>
              <a:t>PRESENTATION TITLE/FOOTER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5E954D6-E4D2-47AD-A504-7408EC606D35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6DD4ACE8-21C9-474B-A84B-6E399CB9FB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12" name="Platshållare för innehåll 2">
            <a:extLst>
              <a:ext uri="{FF2B5EF4-FFF2-40B4-BE49-F238E27FC236}">
                <a16:creationId xmlns:a16="http://schemas.microsoft.com/office/drawing/2014/main" id="{5917406D-4BE3-3B4C-BCFF-41B4F0FAB4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9365782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13" name="Platshållare för datum 3">
            <a:extLst>
              <a:ext uri="{FF2B5EF4-FFF2-40B4-BE49-F238E27FC236}">
                <a16:creationId xmlns:a16="http://schemas.microsoft.com/office/drawing/2014/main" id="{3E8E36C4-8565-B94E-A90D-FF5DD7F86A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2024-11-22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008247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 dirty="0"/>
              <a:t>PRESENTATION TITLE/FOOTER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590CF35B-F516-4A5B-A8AB-7A0A28362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4993785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58775" indent="-215900">
              <a:lnSpc>
                <a:spcPct val="100000"/>
              </a:lnSpc>
              <a:tabLst/>
              <a:defRPr/>
            </a:lvl2pPr>
            <a:lvl3pPr marL="449263" indent="-196850">
              <a:lnSpc>
                <a:spcPct val="100000"/>
              </a:lnSpc>
              <a:tabLst/>
              <a:defRPr/>
            </a:lvl3pPr>
            <a:lvl4pPr marL="541338" indent="-180000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12" name="Platshållare för innehåll 2">
            <a:extLst>
              <a:ext uri="{FF2B5EF4-FFF2-40B4-BE49-F238E27FC236}">
                <a16:creationId xmlns:a16="http://schemas.microsoft.com/office/drawing/2014/main" id="{BA21051E-3C35-41FB-8E6B-797DB8F2697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73692" y="1562400"/>
            <a:ext cx="4993785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50000" indent="-198000">
              <a:lnSpc>
                <a:spcPct val="100000"/>
              </a:lnSpc>
              <a:tabLst/>
              <a:defRPr/>
            </a:lvl3pPr>
            <a:lvl4pPr marL="540000" indent="-180000">
              <a:lnSpc>
                <a:spcPct val="100000"/>
              </a:lnSpc>
              <a:tabLst/>
              <a:defRPr/>
            </a:lvl4pPr>
            <a:lvl5pPr marL="62865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87E2C692-2C39-4CA8-AA87-45E0F36B6A0E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E327627C-4BB8-4965-8107-0E7E741F83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11" name="Platshållare för datum 3">
            <a:extLst>
              <a:ext uri="{FF2B5EF4-FFF2-40B4-BE49-F238E27FC236}">
                <a16:creationId xmlns:a16="http://schemas.microsoft.com/office/drawing/2014/main" id="{154C1432-4F85-1F42-8016-9B83B89CC8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2024-11-22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3510870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 dirty="0"/>
              <a:t>PRESENTATION TITLE/FOOTER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590CF35B-F516-4A5B-A8AB-7A0A28362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3255409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49263" indent="-196850">
              <a:lnSpc>
                <a:spcPct val="100000"/>
              </a:lnSpc>
              <a:tabLst/>
              <a:defRPr/>
            </a:lvl3pPr>
            <a:lvl4pPr marL="541338" indent="-180975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87E2C692-2C39-4CA8-AA87-45E0F36B6A0E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E327627C-4BB8-4965-8107-0E7E741F83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13" name="Platshållare för innehåll 2">
            <a:extLst>
              <a:ext uri="{FF2B5EF4-FFF2-40B4-BE49-F238E27FC236}">
                <a16:creationId xmlns:a16="http://schemas.microsoft.com/office/drawing/2014/main" id="{B2D0E559-A900-41F3-93C5-387A7764A152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605297" y="1562400"/>
            <a:ext cx="3255409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50000" indent="-198000">
              <a:lnSpc>
                <a:spcPct val="100000"/>
              </a:lnSpc>
              <a:tabLst/>
              <a:defRPr/>
            </a:lvl3pPr>
            <a:lvl4pPr marL="539750" indent="-196850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17" name="Platshållare för innehåll 2">
            <a:extLst>
              <a:ext uri="{FF2B5EF4-FFF2-40B4-BE49-F238E27FC236}">
                <a16:creationId xmlns:a16="http://schemas.microsoft.com/office/drawing/2014/main" id="{E4E99B3B-ADB3-4D1A-9A7F-AA1B8528E6C7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8116194" y="1562400"/>
            <a:ext cx="3255409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50000" indent="-198000">
              <a:lnSpc>
                <a:spcPct val="100000"/>
              </a:lnSpc>
              <a:tabLst/>
              <a:defRPr/>
            </a:lvl3pPr>
            <a:lvl4pPr marL="540000" indent="-180000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12" name="Platshållare för datum 3">
            <a:extLst>
              <a:ext uri="{FF2B5EF4-FFF2-40B4-BE49-F238E27FC236}">
                <a16:creationId xmlns:a16="http://schemas.microsoft.com/office/drawing/2014/main" id="{F91A8E7B-C629-D343-8A83-7EB0ADF608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2024-11-22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6766674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16B191E2-1C71-4B4C-B562-DD793673C24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373813" y="1562100"/>
            <a:ext cx="4994275" cy="476885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FontTx/>
              <a:buNone/>
              <a:defRPr sz="800">
                <a:solidFill>
                  <a:srgbClr val="666666"/>
                </a:solidFill>
              </a:defRPr>
            </a:lvl1pPr>
          </a:lstStyle>
          <a:p>
            <a:r>
              <a:rPr lang="sv-SE"/>
              <a:t>INSERT IMAGE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 dirty="0"/>
              <a:t>PRESENTATION TITL  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590CF35B-F516-4A5B-A8AB-7A0A28362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4993785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50000" indent="-198000">
              <a:lnSpc>
                <a:spcPct val="100000"/>
              </a:lnSpc>
              <a:tabLst/>
              <a:defRPr/>
            </a:lvl3pPr>
            <a:lvl4pPr marL="540000" indent="-180000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BC4F3A85-66E6-412A-97CD-99D922EFBEE2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506E76ED-0FF0-4A03-8EB9-06B57B12EC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12" name="Platshållare för datum 3">
            <a:extLst>
              <a:ext uri="{FF2B5EF4-FFF2-40B4-BE49-F238E27FC236}">
                <a16:creationId xmlns:a16="http://schemas.microsoft.com/office/drawing/2014/main" id="{5D496E45-863B-704B-B14F-5E0F58578D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2024-11-22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6655888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. Full wid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bild 12">
            <a:extLst>
              <a:ext uri="{FF2B5EF4-FFF2-40B4-BE49-F238E27FC236}">
                <a16:creationId xmlns:a16="http://schemas.microsoft.com/office/drawing/2014/main" id="{4FD00856-A3E1-48A7-B9CD-D7B89BD6A06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algn="ctr">
              <a:defRPr sz="800"/>
            </a:lvl1pPr>
          </a:lstStyle>
          <a:p>
            <a:r>
              <a:rPr lang="sv-SE" dirty="0"/>
              <a:t>INSERT IMAGE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A8D8C0FE-DA05-418D-9F18-A5A81125AD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924611" y="417443"/>
            <a:ext cx="828000" cy="7992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848DA8D-03CE-4CA5-A851-F6ABAE67A9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447675"/>
            <a:ext cx="292100" cy="6410325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ubrik 1">
            <a:extLst>
              <a:ext uri="{FF2B5EF4-FFF2-40B4-BE49-F238E27FC236}">
                <a16:creationId xmlns:a16="http://schemas.microsoft.com/office/drawing/2014/main" id="{8F5BB748-C0D0-CB4F-BA93-7488E4BA70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Image </a:t>
            </a:r>
            <a:r>
              <a:rPr lang="sv-SE" dirty="0" err="1"/>
              <a:t>title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3286533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81532B06-EA3A-AA45-A1FA-C8E1873FD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709" y="281999"/>
            <a:ext cx="9478393" cy="657340"/>
          </a:xfrm>
          <a:prstGeom prst="rect">
            <a:avLst/>
          </a:prstGeom>
        </p:spPr>
        <p:txBody>
          <a:bodyPr vert="horz" lIns="90000" tIns="45720" rIns="91440" bIns="45720" rtlCol="0" anchor="t" anchorCtr="0">
            <a:no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6E4D6F2-5CFB-9D4E-AED8-120937FE25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95647" y="6483583"/>
            <a:ext cx="8326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spc="80" baseline="0">
                <a:solidFill>
                  <a:srgbClr val="CCCCCC"/>
                </a:solidFill>
              </a:defRPr>
            </a:lvl1pPr>
          </a:lstStyle>
          <a:p>
            <a:fld id="{926FFDD8-E9D5-414B-9D01-E73C6B8A8FCA}" type="datetime1">
              <a:rPr lang="sv-SE" smtClean="0"/>
              <a:t>2024-11-22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15FD9D7-4C35-3343-B008-A413FF500A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53244" y="648358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spc="80" baseline="0">
                <a:solidFill>
                  <a:srgbClr val="CCCCCC"/>
                </a:solidFill>
              </a:defRPr>
            </a:lvl1pPr>
          </a:lstStyle>
          <a:p>
            <a:r>
              <a:rPr lang="sv-SE"/>
              <a:t>PRESENTATION TITLE / 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F6B396D-270A-E047-8DAD-6D51B53CAD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5292" y="648358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accent1"/>
                </a:solidFill>
              </a:defRPr>
            </a:lvl1pPr>
          </a:lstStyle>
          <a:p>
            <a:fld id="{F7283078-D760-1647-8B80-66BA8B52336D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Platshållare för text 2">
            <a:extLst>
              <a:ext uri="{FF2B5EF4-FFF2-40B4-BE49-F238E27FC236}">
                <a16:creationId xmlns:a16="http://schemas.microsoft.com/office/drawing/2014/main" id="{CD0A89FF-22DC-4B6A-B9ED-60B2F32ED8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5894" y="1561865"/>
            <a:ext cx="9561022" cy="4565397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825848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49" r:id="rId2"/>
    <p:sldLayoutId id="2147483665" r:id="rId3"/>
    <p:sldLayoutId id="2147483667" r:id="rId4"/>
    <p:sldLayoutId id="2147483669" r:id="rId5"/>
    <p:sldLayoutId id="2147483650" r:id="rId6"/>
    <p:sldLayoutId id="2147483668" r:id="rId7"/>
    <p:sldLayoutId id="2147483662" r:id="rId8"/>
    <p:sldLayoutId id="2147483664" r:id="rId9"/>
    <p:sldLayoutId id="2147483663" r:id="rId10"/>
    <p:sldLayoutId id="2147483666" r:id="rId11"/>
    <p:sldLayoutId id="2147483670" r:id="rId12"/>
    <p:sldLayoutId id="2147483672" r:id="rId13"/>
  </p:sldLayoutIdLst>
  <p:transition>
    <p:fade/>
  </p:transition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kern="1200">
          <a:solidFill>
            <a:srgbClr val="666666"/>
          </a:solidFill>
          <a:latin typeface="+mj-lt"/>
          <a:ea typeface="+mj-ea"/>
          <a:cs typeface="+mj-cs"/>
        </a:defRPr>
      </a:lvl1pPr>
    </p:titleStyle>
    <p:bodyStyle>
      <a:lvl1pPr marL="101600" indent="-101600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Segoe UI" panose="020B0502040204020203" pitchFamily="34" charset="0"/>
        <a:buChar char=" "/>
        <a:defRPr sz="2000" kern="1200">
          <a:solidFill>
            <a:srgbClr val="666666"/>
          </a:solidFill>
          <a:latin typeface="+mn-lt"/>
          <a:ea typeface="+mn-ea"/>
          <a:cs typeface="+mn-cs"/>
        </a:defRPr>
      </a:lvl1pPr>
      <a:lvl2pPr marL="315913" indent="-233363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Wingdings" panose="05000000000000000000" pitchFamily="2" charset="2"/>
        <a:buChar char=""/>
        <a:defRPr sz="2000" kern="1200">
          <a:solidFill>
            <a:srgbClr val="666666"/>
          </a:solidFill>
          <a:latin typeface="+mn-lt"/>
          <a:ea typeface="+mn-ea"/>
          <a:cs typeface="+mn-cs"/>
        </a:defRPr>
      </a:lvl2pPr>
      <a:lvl3pPr marL="582613" indent="-250825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Arial" panose="020B0604020202020204" pitchFamily="34" charset="0"/>
        <a:buChar char="−"/>
        <a:defRPr sz="1800" kern="1200">
          <a:solidFill>
            <a:srgbClr val="666666"/>
          </a:solidFill>
          <a:latin typeface="+mn-lt"/>
          <a:ea typeface="+mn-ea"/>
          <a:cs typeface="+mn-cs"/>
        </a:defRPr>
      </a:lvl3pPr>
      <a:lvl4pPr marL="839788" indent="-233363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Arial" panose="020B0604020202020204" pitchFamily="34" charset="0"/>
        <a:buChar char="−"/>
        <a:defRPr sz="1600" kern="1200">
          <a:solidFill>
            <a:srgbClr val="666666"/>
          </a:solidFill>
          <a:latin typeface="+mn-lt"/>
          <a:ea typeface="+mn-ea"/>
          <a:cs typeface="+mn-cs"/>
        </a:defRPr>
      </a:lvl4pPr>
      <a:lvl5pPr marL="1055688" indent="-200025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Arial" panose="020B0604020202020204" pitchFamily="34" charset="0"/>
        <a:buChar char="−"/>
        <a:defRPr sz="1400" kern="1200">
          <a:solidFill>
            <a:srgbClr val="66666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ess-dmsc/mxcubecore" TargetMode="External"/><Relationship Id="rId2" Type="http://schemas.openxmlformats.org/officeDocument/2006/relationships/hyperlink" Target="https://github.com/ess-dmsc/mxcubeweb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2677640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99509-2B74-915C-7D8E-58695180F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Thanks!</a:t>
            </a:r>
          </a:p>
        </p:txBody>
      </p:sp>
      <p:pic>
        <p:nvPicPr>
          <p:cNvPr id="4" name="Picture 3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056D5A42-DD97-260B-815D-B99C090C36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9366" y="867695"/>
            <a:ext cx="7893268" cy="5990305"/>
          </a:xfrm>
          <a:prstGeom prst="ellipse">
            <a:avLst/>
          </a:prstGeom>
          <a:ln>
            <a:solidFill>
              <a:schemeClr val="accent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4E96FEC-E393-45E6-641F-DBE6CC5D2CF2}"/>
              </a:ext>
            </a:extLst>
          </p:cNvPr>
          <p:cNvSpPr txBox="1"/>
          <p:nvPr/>
        </p:nvSpPr>
        <p:spPr>
          <a:xfrm>
            <a:off x="7937309" y="6488668"/>
            <a:ext cx="4254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NMX team @</a:t>
            </a:r>
            <a:r>
              <a:rPr lang="en-US" dirty="0" err="1">
                <a:solidFill>
                  <a:schemeClr val="bg1"/>
                </a:solidFill>
              </a:rPr>
              <a:t>BioMAX</a:t>
            </a:r>
            <a:r>
              <a:rPr lang="en-US" dirty="0">
                <a:solidFill>
                  <a:schemeClr val="bg1"/>
                </a:solidFill>
              </a:rPr>
              <a:t> (not pictured: me)</a:t>
            </a:r>
          </a:p>
        </p:txBody>
      </p:sp>
    </p:spTree>
    <p:extLst>
      <p:ext uri="{BB962C8B-B14F-4D97-AF65-F5344CB8AC3E}">
        <p14:creationId xmlns:p14="http://schemas.microsoft.com/office/powerpoint/2010/main" val="645598098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3145CF3-C12C-4347-8E68-43E7983404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 err="1">
                <a:ea typeface="Calibri Light" panose="020F0302020204030204" pitchFamily="34" charset="0"/>
                <a:cs typeface="Calibri Light" panose="020F0302020204030204" pitchFamily="34" charset="0"/>
              </a:rPr>
              <a:t>MXCuBE</a:t>
            </a:r>
            <a:r>
              <a:rPr lang="en-US" altLang="en-US" dirty="0">
                <a:ea typeface="Calibri Light" panose="020F0302020204030204" pitchFamily="34" charset="0"/>
                <a:cs typeface="Calibri Light" panose="020F0302020204030204" pitchFamily="34" charset="0"/>
              </a:rPr>
              <a:t> | LIMS</a:t>
            </a:r>
            <a:br>
              <a:rPr lang="en-US" altLang="en-US" dirty="0">
                <a:ea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altLang="en-US" dirty="0">
                <a:ea typeface="Calibri Light" panose="020F0302020204030204" pitchFamily="34" charset="0"/>
                <a:cs typeface="Calibri Light" panose="020F0302020204030204" pitchFamily="34" charset="0"/>
              </a:rPr>
              <a:t>site report</a:t>
            </a:r>
            <a:endParaRPr lang="en-GB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9D51EF2D-F832-4781-89C3-3F5E4843BF4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NMX, European Spallation Source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26DA0E2-82BB-493E-9B68-2D93A245C5B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en-US" dirty="0"/>
              <a:t>Aaron Finke &amp; </a:t>
            </a:r>
            <a:r>
              <a:rPr lang="en-US" altLang="en-US" dirty="0" err="1"/>
              <a:t>Laís</a:t>
            </a:r>
            <a:r>
              <a:rPr lang="en-US" altLang="en-US" dirty="0"/>
              <a:t> </a:t>
            </a:r>
            <a:r>
              <a:rPr lang="en-US" altLang="en-US" dirty="0" err="1"/>
              <a:t>Pessine</a:t>
            </a:r>
            <a:r>
              <a:rPr lang="en-US" altLang="en-US" dirty="0"/>
              <a:t> do </a:t>
            </a:r>
            <a:r>
              <a:rPr lang="en-US" altLang="en-US" dirty="0" err="1"/>
              <a:t>Carmo</a:t>
            </a:r>
            <a:endParaRPr lang="en-US" altLang="en-US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0E777A6-9513-43F3-BB24-ED0539ADDD88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930395" y="6117873"/>
            <a:ext cx="3215183" cy="459883"/>
          </a:xfrm>
        </p:spPr>
        <p:txBody>
          <a:bodyPr/>
          <a:lstStyle/>
          <a:p>
            <a:fld id="{18896B66-0B3A-474C-9C9C-E4F07B1F5DAD}" type="datetime1">
              <a:rPr lang="sv-SE" sz="1200" b="1">
                <a:solidFill>
                  <a:schemeClr val="bg1"/>
                </a:solidFill>
              </a:rPr>
              <a:pPr/>
              <a:t>2024-11-22</a:t>
            </a:fld>
            <a:endParaRPr lang="en-GB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996448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>
            <a:extLst>
              <a:ext uri="{FF2B5EF4-FFF2-40B4-BE49-F238E27FC236}">
                <a16:creationId xmlns:a16="http://schemas.microsoft.com/office/drawing/2014/main" id="{CF634E4A-7E60-179A-512C-B828DCAF4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Calibri Light" panose="020F0302020204030204" pitchFamily="34" charset="0"/>
                <a:cs typeface="Calibri Light" panose="020F0302020204030204" pitchFamily="34" charset="0"/>
              </a:rPr>
              <a:t>ESS/NMX Status</a:t>
            </a:r>
            <a:endParaRPr lang="en-US" alt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61A01A0-3AC1-35ED-49B2-FE211D46E71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338" name="Content Placeholder 2">
            <a:extLst>
              <a:ext uri="{FF2B5EF4-FFF2-40B4-BE49-F238E27FC236}">
                <a16:creationId xmlns:a16="http://schemas.microsoft.com/office/drawing/2014/main" id="{B92CF1C4-F2E8-083A-FF04-7710661337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6698320" cy="4768062"/>
          </a:xfrm>
        </p:spPr>
        <p:txBody>
          <a:bodyPr/>
          <a:lstStyle/>
          <a:p>
            <a:pPr>
              <a:spcBef>
                <a:spcPts val="1600"/>
              </a:spcBef>
            </a:pPr>
            <a:r>
              <a:rPr lang="en-US" altLang="en-US" sz="2400" dirty="0"/>
              <a:t>NMX is a planned Laue-TOF instrument for neutron protein crystallography at ESS</a:t>
            </a:r>
          </a:p>
          <a:p>
            <a:pPr>
              <a:spcBef>
                <a:spcPts val="1600"/>
              </a:spcBef>
            </a:pPr>
            <a:r>
              <a:rPr lang="en-US" altLang="en-US" sz="2400" dirty="0"/>
              <a:t>ESS Beam on target (to produce neutrons) milestone is May 2025</a:t>
            </a:r>
          </a:p>
          <a:p>
            <a:pPr>
              <a:spcBef>
                <a:spcPts val="1600"/>
              </a:spcBef>
            </a:pPr>
            <a:r>
              <a:rPr lang="en-US" altLang="en-US" sz="2400" dirty="0"/>
              <a:t>Cold commissioning (no neutrons) starts January</a:t>
            </a:r>
          </a:p>
          <a:p>
            <a:pPr>
              <a:spcBef>
                <a:spcPts val="1600"/>
              </a:spcBef>
            </a:pPr>
            <a:r>
              <a:rPr lang="en-US" altLang="en-US" sz="2400" dirty="0"/>
              <a:t>Hot commissioning (w/ neutrons) scheduled Oct 2025</a:t>
            </a:r>
          </a:p>
          <a:p>
            <a:pPr>
              <a:spcBef>
                <a:spcPts val="1600"/>
              </a:spcBef>
            </a:pPr>
            <a:r>
              <a:rPr lang="en-US" altLang="en-US" sz="2400" dirty="0"/>
              <a:t>First science Early 2026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5AE96D2-3D76-2F9C-1100-F0E478CC4E0C}"/>
              </a:ext>
            </a:extLst>
          </p:cNvPr>
          <p:cNvSpPr txBox="1"/>
          <p:nvPr/>
        </p:nvSpPr>
        <p:spPr>
          <a:xfrm>
            <a:off x="7486290" y="5978459"/>
            <a:ext cx="4383008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1400" i="1" dirty="0">
                <a:solidFill>
                  <a:srgbClr val="666666"/>
                </a:solidFill>
                <a:cs typeface="Segoe UI"/>
              </a:rPr>
              <a:t>NMX control hutch (inside / outside)</a:t>
            </a:r>
          </a:p>
        </p:txBody>
      </p:sp>
      <p:pic>
        <p:nvPicPr>
          <p:cNvPr id="6" name="Picture 5" descr="A room with green chairs and desks&#10;&#10;Description automatically generated">
            <a:extLst>
              <a:ext uri="{FF2B5EF4-FFF2-40B4-BE49-F238E27FC236}">
                <a16:creationId xmlns:a16="http://schemas.microsoft.com/office/drawing/2014/main" id="{43D5B283-370B-70BA-5699-F32F68735B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4743" y="811712"/>
            <a:ext cx="3386101" cy="2536145"/>
          </a:xfrm>
          <a:prstGeom prst="ellipse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075D708-9005-C745-A2D0-690F6F88C9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1454" y="3347857"/>
            <a:ext cx="3380400" cy="2530800"/>
          </a:xfrm>
          <a:prstGeom prst="ellipse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>
            <a:extLst>
              <a:ext uri="{FF2B5EF4-FFF2-40B4-BE49-F238E27FC236}">
                <a16:creationId xmlns:a16="http://schemas.microsoft.com/office/drawing/2014/main" id="{118F4B7A-DBBA-57D9-D6DE-F32E48263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>
                <a:ea typeface="Calibri Light" panose="020F0302020204030204" pitchFamily="34" charset="0"/>
                <a:cs typeface="Calibri Light" panose="020F0302020204030204" pitchFamily="34" charset="0"/>
              </a:rPr>
              <a:t>MXCuBE</a:t>
            </a:r>
            <a:r>
              <a:rPr lang="en-US" altLang="en-US" dirty="0">
                <a:ea typeface="Calibri Light" panose="020F0302020204030204" pitchFamily="34" charset="0"/>
                <a:cs typeface="Calibri Light" panose="020F0302020204030204" pitchFamily="34" charset="0"/>
              </a:rPr>
              <a:t> | LIMS status</a:t>
            </a:r>
            <a:endParaRPr lang="en-US" alt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8F22C8D-0A8C-C815-F956-0D7D47AB7F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362" name="Content Placeholder 2">
            <a:extLst>
              <a:ext uri="{FF2B5EF4-FFF2-40B4-BE49-F238E27FC236}">
                <a16:creationId xmlns:a16="http://schemas.microsoft.com/office/drawing/2014/main" id="{4F487985-8E90-0C6B-77F8-278589A9EE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 dirty="0"/>
              <a:t>NMX to use ESS SSO service for access/login (already integrated into ESS </a:t>
            </a:r>
            <a:r>
              <a:rPr lang="en-US" altLang="en-US" sz="2400" dirty="0" err="1"/>
              <a:t>SciCat</a:t>
            </a:r>
            <a:r>
              <a:rPr lang="en-US" altLang="en-US" sz="2400" dirty="0"/>
              <a:t>), controlled via User Office website</a:t>
            </a:r>
          </a:p>
          <a:p>
            <a:pPr lvl="1"/>
            <a:r>
              <a:rPr lang="en-US" altLang="en-US" sz="2000" dirty="0"/>
              <a:t>Security: No remote connection to NMX planned (for now)</a:t>
            </a:r>
          </a:p>
          <a:p>
            <a:r>
              <a:rPr lang="en-US" altLang="en-US" sz="2400" dirty="0" err="1"/>
              <a:t>SciCat</a:t>
            </a:r>
            <a:r>
              <a:rPr lang="en-US" altLang="en-US" sz="2400" dirty="0"/>
              <a:t> to be used for data cataloging</a:t>
            </a:r>
          </a:p>
          <a:p>
            <a:pPr lvl="1"/>
            <a:r>
              <a:rPr lang="en-US" altLang="en-US" sz="2000" dirty="0"/>
              <a:t>Not using </a:t>
            </a:r>
            <a:r>
              <a:rPr lang="en-US" altLang="en-US" sz="2000" dirty="0" err="1"/>
              <a:t>ISPyB</a:t>
            </a:r>
            <a:r>
              <a:rPr lang="en-US" altLang="en-US" sz="2000" dirty="0"/>
              <a:t> due to smaller expected user base of NMX</a:t>
            </a:r>
          </a:p>
          <a:p>
            <a:pPr lvl="1"/>
            <a:r>
              <a:rPr lang="en-US" altLang="en-US" sz="2000" dirty="0"/>
              <a:t>Running </a:t>
            </a:r>
            <a:r>
              <a:rPr lang="en-US" altLang="en-US" sz="2000" dirty="0" err="1"/>
              <a:t>ISPyB</a:t>
            </a:r>
            <a:r>
              <a:rPr lang="en-US" altLang="en-US" sz="2000" dirty="0"/>
              <a:t> is a full time job; we don’t have the resources for it</a:t>
            </a:r>
          </a:p>
          <a:p>
            <a:pPr lvl="1"/>
            <a:r>
              <a:rPr lang="en-US" altLang="en-US" sz="2000" dirty="0"/>
              <a:t>Max </a:t>
            </a:r>
            <a:r>
              <a:rPr lang="en-US" altLang="en-US" sz="2000" dirty="0" err="1"/>
              <a:t>Novelli</a:t>
            </a:r>
            <a:r>
              <a:rPr lang="en-US" altLang="en-US" sz="2000" dirty="0"/>
              <a:t> works down the hall from me (buy him a beer, I ask a lot out of him)</a:t>
            </a:r>
          </a:p>
          <a:p>
            <a:pPr lvl="1"/>
            <a:r>
              <a:rPr lang="en-US" altLang="en-US" sz="2000" dirty="0" err="1"/>
              <a:t>SciCat</a:t>
            </a:r>
            <a:r>
              <a:rPr lang="en-US" altLang="en-US" sz="2000" dirty="0"/>
              <a:t> Web UI is pretty barebones at the moment but is highly extensible and customizable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3ACE843-65D4-23B7-50B1-BC8E43B95E6C}"/>
              </a:ext>
            </a:extLst>
          </p:cNvPr>
          <p:cNvSpPr/>
          <p:nvPr/>
        </p:nvSpPr>
        <p:spPr>
          <a:xfrm>
            <a:off x="4813738" y="5782004"/>
            <a:ext cx="2564524" cy="85922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MXCuBE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FAA0B82-40E6-99AD-3AC7-4EC0EE26FC08}"/>
              </a:ext>
            </a:extLst>
          </p:cNvPr>
          <p:cNvSpPr/>
          <p:nvPr/>
        </p:nvSpPr>
        <p:spPr>
          <a:xfrm>
            <a:off x="919655" y="5782005"/>
            <a:ext cx="2564524" cy="85922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ESS User Office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553C5A-80AF-76A0-BA09-160D743620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7821" y="5659486"/>
            <a:ext cx="2280526" cy="1104255"/>
          </a:xfrm>
          <a:prstGeom prst="rect">
            <a:avLst/>
          </a:prstGeom>
        </p:spPr>
      </p:pic>
      <p:sp>
        <p:nvSpPr>
          <p:cNvPr id="5" name="Left-Right Arrow 4">
            <a:extLst>
              <a:ext uri="{FF2B5EF4-FFF2-40B4-BE49-F238E27FC236}">
                <a16:creationId xmlns:a16="http://schemas.microsoft.com/office/drawing/2014/main" id="{14A519F2-D8B2-236E-2AFE-96BD927AD425}"/>
              </a:ext>
            </a:extLst>
          </p:cNvPr>
          <p:cNvSpPr/>
          <p:nvPr/>
        </p:nvSpPr>
        <p:spPr>
          <a:xfrm>
            <a:off x="7459717" y="5996808"/>
            <a:ext cx="1261242" cy="429610"/>
          </a:xfrm>
          <a:prstGeom prst="left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-Right Arrow 5">
            <a:extLst>
              <a:ext uri="{FF2B5EF4-FFF2-40B4-BE49-F238E27FC236}">
                <a16:creationId xmlns:a16="http://schemas.microsoft.com/office/drawing/2014/main" id="{CEE0AF95-AEAF-D46C-3F67-F2E35C90712D}"/>
              </a:ext>
            </a:extLst>
          </p:cNvPr>
          <p:cNvSpPr/>
          <p:nvPr/>
        </p:nvSpPr>
        <p:spPr>
          <a:xfrm>
            <a:off x="3510455" y="5998615"/>
            <a:ext cx="1261242" cy="429610"/>
          </a:xfrm>
          <a:prstGeom prst="left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874807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>
            <a:extLst>
              <a:ext uri="{FF2B5EF4-FFF2-40B4-BE49-F238E27FC236}">
                <a16:creationId xmlns:a16="http://schemas.microsoft.com/office/drawing/2014/main" id="{118F4B7A-DBBA-57D9-D6DE-F32E48263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>
                <a:ea typeface="Calibri Light" panose="020F0302020204030204" pitchFamily="34" charset="0"/>
                <a:cs typeface="Calibri Light" panose="020F0302020204030204" pitchFamily="34" charset="0"/>
              </a:rPr>
              <a:t>MXCuBE</a:t>
            </a:r>
            <a:r>
              <a:rPr lang="en-US" altLang="en-US" dirty="0">
                <a:ea typeface="Calibri Light" panose="020F0302020204030204" pitchFamily="34" charset="0"/>
                <a:cs typeface="Calibri Light" panose="020F0302020204030204" pitchFamily="34" charset="0"/>
              </a:rPr>
              <a:t> | LIMS status</a:t>
            </a:r>
            <a:endParaRPr lang="en-US" alt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8F22C8D-0A8C-C815-F956-0D7D47AB7F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362" name="Content Placeholder 2">
            <a:extLst>
              <a:ext uri="{FF2B5EF4-FFF2-40B4-BE49-F238E27FC236}">
                <a16:creationId xmlns:a16="http://schemas.microsoft.com/office/drawing/2014/main" id="{4F487985-8E90-0C6B-77F8-278589A9EE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709" y="1435156"/>
            <a:ext cx="9365782" cy="4768062"/>
          </a:xfrm>
        </p:spPr>
        <p:txBody>
          <a:bodyPr/>
          <a:lstStyle/>
          <a:p>
            <a:r>
              <a:rPr lang="en-US" altLang="en-US" sz="2400" dirty="0"/>
              <a:t>DB integration with e.g. MAX IV an uphill battle due to Swedish/EU red tape </a:t>
            </a:r>
          </a:p>
          <a:p>
            <a:pPr lvl="1"/>
            <a:r>
              <a:rPr lang="en-US" altLang="en-US" sz="2000" dirty="0"/>
              <a:t>but it would be nice for e.g. </a:t>
            </a:r>
            <a:r>
              <a:rPr lang="en-US" altLang="en-US" sz="2000" dirty="0" err="1"/>
              <a:t>BioMAX</a:t>
            </a:r>
            <a:r>
              <a:rPr lang="en-US" altLang="en-US" sz="2000" dirty="0"/>
              <a:t> users to be able to access NMX data directly in EXI… </a:t>
            </a:r>
          </a:p>
          <a:p>
            <a:pPr lvl="1"/>
            <a:r>
              <a:rPr lang="en-US" altLang="en-US" sz="2000" dirty="0"/>
              <a:t>(in my dreams) </a:t>
            </a:r>
          </a:p>
          <a:p>
            <a:pPr lvl="1"/>
            <a:r>
              <a:rPr lang="en-US" altLang="en-US" sz="2000" dirty="0"/>
              <a:t>(and Alberto’s nightmares)</a:t>
            </a:r>
          </a:p>
          <a:p>
            <a:pPr lvl="1"/>
            <a:endParaRPr lang="en-US" altLang="en-US" sz="2000" dirty="0"/>
          </a:p>
          <a:p>
            <a:r>
              <a:rPr lang="en-US" sz="2400" dirty="0" err="1">
                <a:ea typeface="+mn-lt"/>
                <a:cs typeface="+mn-lt"/>
              </a:rPr>
              <a:t>Github</a:t>
            </a:r>
            <a:r>
              <a:rPr lang="en-US" sz="2400" dirty="0">
                <a:ea typeface="+mn-lt"/>
                <a:cs typeface="+mn-lt"/>
              </a:rPr>
              <a:t>: repos for ESS </a:t>
            </a:r>
            <a:r>
              <a:rPr lang="en-US" sz="2400" dirty="0" err="1">
                <a:ea typeface="+mn-lt"/>
                <a:cs typeface="+mn-lt"/>
              </a:rPr>
              <a:t>MXCuBE</a:t>
            </a:r>
            <a:endParaRPr lang="en-US" altLang="en-US" sz="2400" dirty="0"/>
          </a:p>
          <a:p>
            <a:pPr lvl="1"/>
            <a:r>
              <a:rPr lang="en-US" dirty="0">
                <a:ea typeface="+mn-lt"/>
                <a:cs typeface="+mn-lt"/>
                <a:hlinkClick r:id="rId2"/>
              </a:rPr>
              <a:t>https://github.com/ess-dmsc/mxcubeweb</a:t>
            </a:r>
            <a:endParaRPr lang="en-US" dirty="0">
              <a:ea typeface="+mn-lt"/>
              <a:cs typeface="+mn-lt"/>
            </a:endParaRPr>
          </a:p>
          <a:p>
            <a:pPr lvl="1"/>
            <a:r>
              <a:rPr lang="en-US" dirty="0">
                <a:ea typeface="+mn-lt"/>
                <a:cs typeface="+mn-lt"/>
                <a:hlinkClick r:id="rId3"/>
              </a:rPr>
              <a:t>https://github.com/ess-dmsc/mxcubecore</a:t>
            </a:r>
            <a:endParaRPr lang="en-US" sz="2400" dirty="0">
              <a:ea typeface="+mn-lt"/>
              <a:cs typeface="+mn-lt"/>
            </a:endParaRPr>
          </a:p>
          <a:p>
            <a:pPr lvl="1"/>
            <a:endParaRPr lang="en-US" altLang="en-US" sz="20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3ACE843-65D4-23B7-50B1-BC8E43B95E6C}"/>
              </a:ext>
            </a:extLst>
          </p:cNvPr>
          <p:cNvSpPr/>
          <p:nvPr/>
        </p:nvSpPr>
        <p:spPr>
          <a:xfrm>
            <a:off x="4755865" y="5810346"/>
            <a:ext cx="2564524" cy="85922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MXCuBE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FAA0B82-40E6-99AD-3AC7-4EC0EE26FC08}"/>
              </a:ext>
            </a:extLst>
          </p:cNvPr>
          <p:cNvSpPr/>
          <p:nvPr/>
        </p:nvSpPr>
        <p:spPr>
          <a:xfrm>
            <a:off x="861782" y="5810347"/>
            <a:ext cx="2564524" cy="85922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ESS User Office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553C5A-80AF-76A0-BA09-160D743620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49948" y="5687828"/>
            <a:ext cx="2280526" cy="1104255"/>
          </a:xfrm>
          <a:prstGeom prst="rect">
            <a:avLst/>
          </a:prstGeom>
        </p:spPr>
      </p:pic>
      <p:sp>
        <p:nvSpPr>
          <p:cNvPr id="5" name="Left-Right Arrow 4">
            <a:extLst>
              <a:ext uri="{FF2B5EF4-FFF2-40B4-BE49-F238E27FC236}">
                <a16:creationId xmlns:a16="http://schemas.microsoft.com/office/drawing/2014/main" id="{14A519F2-D8B2-236E-2AFE-96BD927AD425}"/>
              </a:ext>
            </a:extLst>
          </p:cNvPr>
          <p:cNvSpPr/>
          <p:nvPr/>
        </p:nvSpPr>
        <p:spPr>
          <a:xfrm>
            <a:off x="7401844" y="6025150"/>
            <a:ext cx="1261242" cy="429610"/>
          </a:xfrm>
          <a:prstGeom prst="left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-Right Arrow 5">
            <a:extLst>
              <a:ext uri="{FF2B5EF4-FFF2-40B4-BE49-F238E27FC236}">
                <a16:creationId xmlns:a16="http://schemas.microsoft.com/office/drawing/2014/main" id="{CEE0AF95-AEAF-D46C-3F67-F2E35C90712D}"/>
              </a:ext>
            </a:extLst>
          </p:cNvPr>
          <p:cNvSpPr/>
          <p:nvPr/>
        </p:nvSpPr>
        <p:spPr>
          <a:xfrm>
            <a:off x="3452582" y="6026957"/>
            <a:ext cx="1261242" cy="429610"/>
          </a:xfrm>
          <a:prstGeom prst="left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>
            <a:extLst>
              <a:ext uri="{FF2B5EF4-FFF2-40B4-BE49-F238E27FC236}">
                <a16:creationId xmlns:a16="http://schemas.microsoft.com/office/drawing/2014/main" id="{A37B76DC-B4D9-020A-6B60-275258C87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Calibri Light" panose="020F0302020204030204" pitchFamily="34" charset="0"/>
                <a:cs typeface="Calibri Light" panose="020F0302020204030204" pitchFamily="34" charset="0"/>
              </a:rPr>
              <a:t>Updates</a:t>
            </a:r>
            <a:endParaRPr lang="en-US" alt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691AD12-2FB8-BBBF-7B77-56CC16FA37F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Software</a:t>
            </a:r>
          </a:p>
        </p:txBody>
      </p:sp>
      <p:sp>
        <p:nvSpPr>
          <p:cNvPr id="16386" name="Content Placeholder 2">
            <a:extLst>
              <a:ext uri="{FF2B5EF4-FFF2-40B4-BE49-F238E27FC236}">
                <a16:creationId xmlns:a16="http://schemas.microsoft.com/office/drawing/2014/main" id="{DB8A4C5A-75EB-3825-C2B7-77587BF39D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734" y="1562400"/>
            <a:ext cx="7431350" cy="4768062"/>
          </a:xfrm>
        </p:spPr>
        <p:txBody>
          <a:bodyPr/>
          <a:lstStyle/>
          <a:p>
            <a:r>
              <a:rPr lang="en-US" altLang="en-US" sz="2800" dirty="0"/>
              <a:t>Infrastructure</a:t>
            </a:r>
          </a:p>
          <a:p>
            <a:pPr lvl="1"/>
            <a:r>
              <a:rPr lang="en-US" altLang="en-US" dirty="0"/>
              <a:t>ARINAX software mockup for controlling robots</a:t>
            </a:r>
          </a:p>
          <a:p>
            <a:pPr lvl="1"/>
            <a:r>
              <a:rPr lang="en-GB" dirty="0" err="1">
                <a:ea typeface="+mn-lt"/>
                <a:cs typeface="+mn-lt"/>
              </a:rPr>
              <a:t>mxcubeweb</a:t>
            </a:r>
            <a:r>
              <a:rPr lang="en-GB" dirty="0">
                <a:ea typeface="+mn-lt"/>
                <a:cs typeface="+mn-lt"/>
              </a:rPr>
              <a:t> and NICOS (high-level control software </a:t>
            </a:r>
            <a:r>
              <a:rPr lang="en-GB" dirty="0" err="1">
                <a:ea typeface="+mn-lt"/>
                <a:cs typeface="+mn-lt"/>
              </a:rPr>
              <a:t>á</a:t>
            </a:r>
            <a:r>
              <a:rPr lang="en-GB" dirty="0">
                <a:ea typeface="+mn-lt"/>
                <a:cs typeface="+mn-lt"/>
              </a:rPr>
              <a:t> la Tango, for controlling EPICS devices), deployed in the ESS internal network (one VM for each).</a:t>
            </a:r>
          </a:p>
          <a:p>
            <a:r>
              <a:rPr lang="en-GB" sz="2800" dirty="0">
                <a:ea typeface="+mn-lt"/>
                <a:cs typeface="+mn-lt"/>
              </a:rPr>
              <a:t>UI Design</a:t>
            </a:r>
          </a:p>
          <a:p>
            <a:pPr lvl="1"/>
            <a:r>
              <a:rPr lang="en-GB" sz="2400" dirty="0">
                <a:ea typeface="+mn-lt"/>
                <a:cs typeface="+mn-lt"/>
              </a:rPr>
              <a:t>Most</a:t>
            </a:r>
            <a:r>
              <a:rPr lang="en-GB" dirty="0">
                <a:ea typeface="+mn-lt"/>
                <a:cs typeface="+mn-lt"/>
              </a:rPr>
              <a:t> of </a:t>
            </a:r>
            <a:r>
              <a:rPr lang="en-GB" dirty="0" err="1">
                <a:ea typeface="+mn-lt"/>
                <a:cs typeface="+mn-lt"/>
              </a:rPr>
              <a:t>MXCuBE@NMX</a:t>
            </a:r>
            <a:r>
              <a:rPr lang="en-GB" dirty="0">
                <a:ea typeface="+mn-lt"/>
                <a:cs typeface="+mn-lt"/>
              </a:rPr>
              <a:t> will be retained, but some things need to change, e.g.</a:t>
            </a:r>
          </a:p>
          <a:p>
            <a:pPr lvl="2">
              <a:spcBef>
                <a:spcPts val="400"/>
              </a:spcBef>
            </a:pPr>
            <a:r>
              <a:rPr lang="en-GB" dirty="0">
                <a:ea typeface="+mn-lt"/>
                <a:cs typeface="+mn-lt"/>
              </a:rPr>
              <a:t>No sample changer</a:t>
            </a:r>
          </a:p>
          <a:p>
            <a:pPr lvl="2">
              <a:spcBef>
                <a:spcPts val="400"/>
              </a:spcBef>
            </a:pPr>
            <a:r>
              <a:rPr lang="en-GB" dirty="0">
                <a:ea typeface="+mn-lt"/>
                <a:cs typeface="+mn-lt"/>
              </a:rPr>
              <a:t>Wavelength range (Laue)</a:t>
            </a:r>
          </a:p>
          <a:p>
            <a:pPr lvl="2">
              <a:spcBef>
                <a:spcPts val="400"/>
              </a:spcBef>
            </a:pPr>
            <a:r>
              <a:rPr lang="en-GB" dirty="0">
                <a:ea typeface="+mn-lt"/>
                <a:cs typeface="+mn-lt"/>
              </a:rPr>
              <a:t>Laue data collection is series of stills, no rotation</a:t>
            </a:r>
          </a:p>
          <a:p>
            <a:pPr lvl="2">
              <a:spcBef>
                <a:spcPts val="400"/>
              </a:spcBef>
            </a:pPr>
            <a:r>
              <a:rPr lang="en-GB" dirty="0">
                <a:ea typeface="+mn-lt"/>
                <a:cs typeface="+mn-lt"/>
              </a:rPr>
              <a:t>Strategy calculation (data collection times will be in &gt; hours)</a:t>
            </a:r>
          </a:p>
          <a:p>
            <a:r>
              <a:rPr lang="en-GB" sz="2800" dirty="0">
                <a:ea typeface="+mn-lt"/>
                <a:cs typeface="+mn-lt"/>
              </a:rPr>
              <a:t>Data collection at </a:t>
            </a:r>
            <a:r>
              <a:rPr lang="en-GB" sz="2800" dirty="0" err="1">
                <a:ea typeface="+mn-lt"/>
                <a:cs typeface="+mn-lt"/>
              </a:rPr>
              <a:t>BioMAX</a:t>
            </a:r>
            <a:r>
              <a:rPr lang="en-GB" sz="2800" dirty="0">
                <a:ea typeface="+mn-lt"/>
                <a:cs typeface="+mn-lt"/>
              </a:rPr>
              <a:t> (thanks MX Group!)</a:t>
            </a:r>
          </a:p>
        </p:txBody>
      </p:sp>
      <p:pic>
        <p:nvPicPr>
          <p:cNvPr id="4" name="Picture 3" descr="A computer screens on a desk&#10;&#10;Description automatically generated">
            <a:extLst>
              <a:ext uri="{FF2B5EF4-FFF2-40B4-BE49-F238E27FC236}">
                <a16:creationId xmlns:a16="http://schemas.microsoft.com/office/drawing/2014/main" id="{C7B837DA-B24A-3821-081D-F0E20650182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2921" t="1247" r="1685" b="499"/>
          <a:stretch/>
        </p:blipFill>
        <p:spPr>
          <a:xfrm rot="5400000">
            <a:off x="7896602" y="3607837"/>
            <a:ext cx="2608861" cy="2251188"/>
          </a:xfrm>
          <a:prstGeom prst="round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Picture 4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5D72A27A-3570-2F8D-506B-87B540C26C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81285" y="4871176"/>
            <a:ext cx="2329563" cy="1767936"/>
          </a:xfrm>
          <a:prstGeom prst="ellipse">
            <a:avLst/>
          </a:prstGeom>
          <a:ln>
            <a:solidFill>
              <a:schemeClr val="accent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6D15CB6-2294-1B3D-BD94-DDDDBF66CAD8}"/>
              </a:ext>
            </a:extLst>
          </p:cNvPr>
          <p:cNvSpPr txBox="1"/>
          <p:nvPr/>
        </p:nvSpPr>
        <p:spPr>
          <a:xfrm>
            <a:off x="8010084" y="6634039"/>
            <a:ext cx="3141158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1100" i="1" dirty="0">
                <a:solidFill>
                  <a:srgbClr val="666666"/>
                </a:solidFill>
                <a:cs typeface="Segoe UI"/>
              </a:rPr>
              <a:t>Data collection at </a:t>
            </a:r>
            <a:r>
              <a:rPr lang="en-GB" sz="1100" i="1" err="1">
                <a:solidFill>
                  <a:srgbClr val="666666"/>
                </a:solidFill>
                <a:cs typeface="Segoe UI"/>
              </a:rPr>
              <a:t>BioMAX</a:t>
            </a:r>
            <a:r>
              <a:rPr lang="en-GB" sz="1100" i="1" dirty="0">
                <a:solidFill>
                  <a:srgbClr val="666666"/>
                </a:solidFill>
                <a:cs typeface="Segoe UI"/>
              </a:rPr>
              <a:t> (MAX IV)</a:t>
            </a:r>
            <a:endParaRPr lang="en-US">
              <a:cs typeface="Segoe UI"/>
            </a:endParaRPr>
          </a:p>
        </p:txBody>
      </p:sp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1A7B7CA6-C019-2098-5462-64613496F7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55421" y="848493"/>
            <a:ext cx="3355427" cy="189004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AAAA28B-ED42-8F05-B8D7-BDBB3E36A8B3}"/>
              </a:ext>
            </a:extLst>
          </p:cNvPr>
          <p:cNvSpPr txBox="1"/>
          <p:nvPr/>
        </p:nvSpPr>
        <p:spPr>
          <a:xfrm>
            <a:off x="8533465" y="2837269"/>
            <a:ext cx="3353052" cy="4308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1100" i="1" dirty="0">
                <a:solidFill>
                  <a:srgbClr val="666666"/>
                </a:solidFill>
                <a:cs typeface="Segoe UI"/>
              </a:rPr>
              <a:t>ARINAX mockup software (UI), for the robots and sample camera control</a:t>
            </a:r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1FF9E55-D3CC-D5A6-9E43-8BF0CBC559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4955" y="2274612"/>
            <a:ext cx="4381567" cy="3325679"/>
          </a:xfrm>
          <a:prstGeom prst="rect">
            <a:avLst/>
          </a:prstGeom>
        </p:spPr>
      </p:pic>
      <p:sp>
        <p:nvSpPr>
          <p:cNvPr id="17409" name="Title 1">
            <a:extLst>
              <a:ext uri="{FF2B5EF4-FFF2-40B4-BE49-F238E27FC236}">
                <a16:creationId xmlns:a16="http://schemas.microsoft.com/office/drawing/2014/main" id="{68CB6B6F-AB68-0224-A3E1-5C4AEB67A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Calibri Light" panose="020F0302020204030204" pitchFamily="34" charset="0"/>
                <a:cs typeface="Calibri Light" panose="020F0302020204030204" pitchFamily="34" charset="0"/>
              </a:rPr>
              <a:t>Updates</a:t>
            </a:r>
            <a:endParaRPr lang="en-US" alt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D93B812-E3D0-D2A3-E3CB-47B763EE6BC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Hardware</a:t>
            </a:r>
          </a:p>
        </p:txBody>
      </p:sp>
      <p:sp>
        <p:nvSpPr>
          <p:cNvPr id="17410" name="Content Placeholder 2">
            <a:extLst>
              <a:ext uri="{FF2B5EF4-FFF2-40B4-BE49-F238E27FC236}">
                <a16:creationId xmlns:a16="http://schemas.microsoft.com/office/drawing/2014/main" id="{976D829E-A8FA-AB2B-09FD-A68406E041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7135200" cy="4768062"/>
          </a:xfrm>
        </p:spPr>
        <p:txBody>
          <a:bodyPr/>
          <a:lstStyle/>
          <a:p>
            <a:pPr marL="0" indent="0">
              <a:buNone/>
            </a:pPr>
            <a:r>
              <a:rPr lang="en-GB" sz="2800" dirty="0">
                <a:ea typeface="+mn-lt"/>
                <a:cs typeface="+mn-lt"/>
              </a:rPr>
              <a:t>Lots of upstream components installed</a:t>
            </a:r>
          </a:p>
          <a:p>
            <a:pPr marL="0" indent="0">
              <a:buNone/>
            </a:pPr>
            <a:r>
              <a:rPr lang="en-GB" sz="2800" b="1" dirty="0">
                <a:ea typeface="+mn-lt"/>
                <a:cs typeface="+mn-lt"/>
              </a:rPr>
              <a:t>ARINAX </a:t>
            </a:r>
            <a:r>
              <a:rPr lang="en-GB" sz="2800" dirty="0">
                <a:ea typeface="+mn-lt"/>
                <a:cs typeface="+mn-lt"/>
              </a:rPr>
              <a:t>video and motion </a:t>
            </a:r>
            <a:r>
              <a:rPr lang="en-GB" sz="2800" dirty="0" err="1">
                <a:ea typeface="+mn-lt"/>
                <a:cs typeface="+mn-lt"/>
              </a:rPr>
              <a:t>mockup</a:t>
            </a:r>
            <a:r>
              <a:rPr lang="en-GB" sz="2800" dirty="0">
                <a:ea typeface="+mn-lt"/>
                <a:cs typeface="+mn-lt"/>
              </a:rPr>
              <a:t> software received. Installed and testing</a:t>
            </a:r>
          </a:p>
          <a:p>
            <a:pPr marL="0" indent="0">
              <a:buNone/>
            </a:pPr>
            <a:r>
              <a:rPr lang="en-GB" sz="2800" dirty="0">
                <a:ea typeface="+mn-lt"/>
                <a:cs typeface="+mn-lt"/>
              </a:rPr>
              <a:t>First Python scripts to access ARINAX data remotely</a:t>
            </a:r>
            <a:endParaRPr lang="en-GB" sz="2800" dirty="0">
              <a:cs typeface="Segoe UI"/>
            </a:endParaRPr>
          </a:p>
          <a:p>
            <a:pPr marL="0" indent="0">
              <a:buNone/>
            </a:pPr>
            <a:r>
              <a:rPr lang="en-GB" sz="2800" dirty="0">
                <a:ea typeface="+mn-lt"/>
                <a:cs typeface="+mn-lt"/>
              </a:rPr>
              <a:t>In progress:</a:t>
            </a:r>
          </a:p>
          <a:p>
            <a:pPr lvl="1"/>
            <a:r>
              <a:rPr lang="en-GB" sz="2800" dirty="0">
                <a:ea typeface="+mn-lt"/>
                <a:cs typeface="+mn-lt"/>
              </a:rPr>
              <a:t>Integrating </a:t>
            </a:r>
            <a:r>
              <a:rPr lang="en-GB" sz="2800" dirty="0" err="1">
                <a:ea typeface="+mn-lt"/>
                <a:cs typeface="+mn-lt"/>
              </a:rPr>
              <a:t>MXCuBE</a:t>
            </a:r>
            <a:r>
              <a:rPr lang="en-GB" sz="2800" dirty="0">
                <a:ea typeface="+mn-lt"/>
                <a:cs typeface="+mn-lt"/>
              </a:rPr>
              <a:t> and NICOS</a:t>
            </a:r>
          </a:p>
          <a:p>
            <a:pPr lvl="1"/>
            <a:r>
              <a:rPr lang="en-GB" sz="2800" dirty="0">
                <a:ea typeface="+mn-lt"/>
                <a:cs typeface="+mn-lt"/>
              </a:rPr>
              <a:t>Video and motion control from ARINAX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9AA251-9204-4256-5530-B14238F62E30}"/>
              </a:ext>
            </a:extLst>
          </p:cNvPr>
          <p:cNvSpPr txBox="1"/>
          <p:nvPr/>
        </p:nvSpPr>
        <p:spPr>
          <a:xfrm>
            <a:off x="7408982" y="5670278"/>
            <a:ext cx="4383008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1400" i="1" dirty="0">
                <a:solidFill>
                  <a:srgbClr val="666666"/>
                </a:solidFill>
                <a:cs typeface="Segoe UI"/>
              </a:rPr>
              <a:t>View of NMX experimental hutch</a:t>
            </a:r>
          </a:p>
          <a:p>
            <a:pPr algn="ctr"/>
            <a:r>
              <a:rPr lang="en-GB" sz="1400" i="1" dirty="0">
                <a:solidFill>
                  <a:srgbClr val="666666"/>
                </a:solidFill>
                <a:cs typeface="Segoe UI"/>
              </a:rPr>
              <a:t>Robots/gonio from ARINAX</a:t>
            </a:r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>
            <a:extLst>
              <a:ext uri="{FF2B5EF4-FFF2-40B4-BE49-F238E27FC236}">
                <a16:creationId xmlns:a16="http://schemas.microsoft.com/office/drawing/2014/main" id="{68CB6B6F-AB68-0224-A3E1-5C4AEB67A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Calibri Light" panose="020F0302020204030204" pitchFamily="34" charset="0"/>
                <a:cs typeface="Calibri Light" panose="020F0302020204030204" pitchFamily="34" charset="0"/>
              </a:rPr>
              <a:t>Plans for the next six months</a:t>
            </a:r>
            <a:endParaRPr lang="en-US" alt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6096771-ED93-1728-946B-AD490417CD2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en-US" dirty="0">
                <a:ea typeface="Calibri Light" panose="020F0302020204030204" pitchFamily="34" charset="0"/>
                <a:cs typeface="Calibri Light" panose="020F0302020204030204" pitchFamily="34" charset="0"/>
              </a:rPr>
              <a:t>Software</a:t>
            </a:r>
            <a:endParaRPr lang="en-US" dirty="0"/>
          </a:p>
        </p:txBody>
      </p:sp>
      <p:sp>
        <p:nvSpPr>
          <p:cNvPr id="17410" name="Content Placeholder 2">
            <a:extLst>
              <a:ext uri="{FF2B5EF4-FFF2-40B4-BE49-F238E27FC236}">
                <a16:creationId xmlns:a16="http://schemas.microsoft.com/office/drawing/2014/main" id="{976D829E-A8FA-AB2B-09FD-A68406E041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 dirty="0"/>
              <a:t>Integrate ARINAX equipment to ESS, control software</a:t>
            </a:r>
          </a:p>
          <a:p>
            <a:r>
              <a:rPr lang="en-US" altLang="en-US" sz="2400" dirty="0"/>
              <a:t>Finalize </a:t>
            </a:r>
            <a:r>
              <a:rPr lang="en-US" altLang="en-US" sz="2400" dirty="0" err="1"/>
              <a:t>MXCuBE</a:t>
            </a:r>
            <a:r>
              <a:rPr lang="en-US" altLang="en-US" sz="2400" dirty="0"/>
              <a:t> UI Changes for NMX Data collection</a:t>
            </a:r>
          </a:p>
          <a:p>
            <a:r>
              <a:rPr lang="en-US" altLang="en-US" sz="2400" dirty="0"/>
              <a:t>Work on </a:t>
            </a:r>
            <a:r>
              <a:rPr lang="en-US" altLang="en-US" sz="2400" dirty="0" err="1"/>
              <a:t>SciCat</a:t>
            </a:r>
            <a:r>
              <a:rPr lang="en-US" altLang="en-US" sz="2400" dirty="0"/>
              <a:t>/User Office communication</a:t>
            </a:r>
          </a:p>
          <a:p>
            <a:endParaRPr lang="en-US" altLang="en-US" sz="2400" dirty="0"/>
          </a:p>
          <a:p>
            <a:pPr marL="0" indent="0">
              <a:buNone/>
            </a:pPr>
            <a:endParaRPr lang="en-US" altLang="en-US" sz="2400" dirty="0"/>
          </a:p>
          <a:p>
            <a:r>
              <a:rPr lang="en-US" altLang="en-US" sz="2400" dirty="0"/>
              <a:t>Strategy calculation software (highest completeness/redundancy in the shortest amount of time)</a:t>
            </a:r>
          </a:p>
          <a:p>
            <a:r>
              <a:rPr lang="en-US" altLang="en-US" sz="2400" dirty="0"/>
              <a:t>Updating Laue wavelength scaling routine</a:t>
            </a:r>
          </a:p>
          <a:p>
            <a:r>
              <a:rPr lang="en-US" altLang="en-US" sz="2400" dirty="0"/>
              <a:t>Work with DIALS team (David </a:t>
            </a:r>
            <a:r>
              <a:rPr lang="en-US" altLang="en-US" sz="2400" dirty="0" err="1"/>
              <a:t>McDonaugh</a:t>
            </a:r>
            <a:r>
              <a:rPr lang="en-US" altLang="en-US" sz="2400" dirty="0"/>
              <a:t>) on data reduction pipeline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E2C83E4-7F22-C0C4-184D-83D9F4FBEC54}"/>
              </a:ext>
            </a:extLst>
          </p:cNvPr>
          <p:cNvSpPr/>
          <p:nvPr/>
        </p:nvSpPr>
        <p:spPr>
          <a:xfrm>
            <a:off x="4922991" y="3144020"/>
            <a:ext cx="2564524" cy="85922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MXCuBE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482D0AA-68A9-CBE1-9B36-B0ED023DA167}"/>
              </a:ext>
            </a:extLst>
          </p:cNvPr>
          <p:cNvSpPr/>
          <p:nvPr/>
        </p:nvSpPr>
        <p:spPr>
          <a:xfrm>
            <a:off x="1028908" y="3144021"/>
            <a:ext cx="2564524" cy="85922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User Office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D043C2-AAB7-D1EE-E3DD-990B412BA0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7074" y="3021502"/>
            <a:ext cx="2280526" cy="1104255"/>
          </a:xfrm>
          <a:prstGeom prst="rect">
            <a:avLst/>
          </a:prstGeom>
        </p:spPr>
      </p:pic>
      <p:sp>
        <p:nvSpPr>
          <p:cNvPr id="6" name="Left-Right Arrow 5">
            <a:extLst>
              <a:ext uri="{FF2B5EF4-FFF2-40B4-BE49-F238E27FC236}">
                <a16:creationId xmlns:a16="http://schemas.microsoft.com/office/drawing/2014/main" id="{9B49817E-18EE-6E8D-D33D-55FDE54ED0BD}"/>
              </a:ext>
            </a:extLst>
          </p:cNvPr>
          <p:cNvSpPr/>
          <p:nvPr/>
        </p:nvSpPr>
        <p:spPr>
          <a:xfrm>
            <a:off x="7568970" y="3358824"/>
            <a:ext cx="1261242" cy="429610"/>
          </a:xfrm>
          <a:prstGeom prst="left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-Right Arrow 6">
            <a:extLst>
              <a:ext uri="{FF2B5EF4-FFF2-40B4-BE49-F238E27FC236}">
                <a16:creationId xmlns:a16="http://schemas.microsoft.com/office/drawing/2014/main" id="{59577EED-333E-C2E8-215C-BBF27E2AA36C}"/>
              </a:ext>
            </a:extLst>
          </p:cNvPr>
          <p:cNvSpPr/>
          <p:nvPr/>
        </p:nvSpPr>
        <p:spPr>
          <a:xfrm>
            <a:off x="3619708" y="3360631"/>
            <a:ext cx="1261242" cy="429610"/>
          </a:xfrm>
          <a:prstGeom prst="left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056748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3EAB91-B635-8E67-C5BD-00DBBBB1B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Calibri Light" panose="020F0302020204030204" pitchFamily="34" charset="0"/>
                <a:cs typeface="Calibri Light" panose="020F0302020204030204" pitchFamily="34" charset="0"/>
              </a:rPr>
              <a:t>Plans for the next six months 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BC68BD-0EAD-7FE8-9A7D-B5FE3E54D48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Hardware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DD0859-0C06-6213-EBBB-D73E8711ED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NMX Hutch installation/power-up ⚡️</a:t>
            </a:r>
          </a:p>
          <a:p>
            <a:r>
              <a:rPr lang="en-US" sz="2400" dirty="0"/>
              <a:t>Delivery of ARINAX equipment</a:t>
            </a:r>
          </a:p>
          <a:p>
            <a:r>
              <a:rPr lang="en-US" sz="2400" dirty="0"/>
              <a:t>Detector Testing:</a:t>
            </a:r>
          </a:p>
          <a:p>
            <a:pPr lvl="1"/>
            <a:r>
              <a:rPr lang="en-US" sz="2400" dirty="0"/>
              <a:t>NMX detector are area detectors based on gas electrode multiplier (GEM) technology used in ATLAS at LHC</a:t>
            </a:r>
          </a:p>
          <a:p>
            <a:pPr lvl="1"/>
            <a:r>
              <a:rPr lang="en-US" sz="2400" dirty="0"/>
              <a:t>Detectors built at CERN (in-kind contribution)</a:t>
            </a:r>
          </a:p>
          <a:p>
            <a:pPr lvl="1"/>
            <a:r>
              <a:rPr lang="en-US" sz="2400" dirty="0"/>
              <a:t>Will be tested at neutron MX instruments incl LADI (ILL), NOBURU (J-PARC)</a:t>
            </a:r>
          </a:p>
          <a:p>
            <a:endParaRPr lang="en-US" sz="2400" dirty="0"/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57242191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-tema">
  <a:themeElements>
    <a:clrScheme name="ESS 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99DC"/>
      </a:accent1>
      <a:accent2>
        <a:srgbClr val="003366"/>
      </a:accent2>
      <a:accent3>
        <a:srgbClr val="99BE00"/>
      </a:accent3>
      <a:accent4>
        <a:srgbClr val="006646"/>
      </a:accent4>
      <a:accent5>
        <a:srgbClr val="FF7D00"/>
      </a:accent5>
      <a:accent6>
        <a:srgbClr val="821482"/>
      </a:accent6>
      <a:hlink>
        <a:srgbClr val="0099DC"/>
      </a:hlink>
      <a:folHlink>
        <a:srgbClr val="0099DC"/>
      </a:folHlink>
    </a:clrScheme>
    <a:fontScheme name="ESS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mtClean="0">
            <a:solidFill>
              <a:srgbClr val="666666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5" id="{C8E05FD6-4408-40A1-AAFA-F1913A6B3D38}" vid="{2ACFAA60-6D1B-4172-9AA5-52CCB5CBBC40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Office-tema</Template>
  <TotalTime>59</TotalTime>
  <Words>582</Words>
  <Application>Microsoft Macintosh PowerPoint</Application>
  <PresentationFormat>Widescreen</PresentationFormat>
  <Paragraphs>78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Segoe UI</vt:lpstr>
      <vt:lpstr>Segoe UI Light</vt:lpstr>
      <vt:lpstr>Segoe UI Semibold</vt:lpstr>
      <vt:lpstr>Wingdings</vt:lpstr>
      <vt:lpstr>Office-tema</vt:lpstr>
      <vt:lpstr>PowerPoint Presentation</vt:lpstr>
      <vt:lpstr>MXCuBE | LIMS site report</vt:lpstr>
      <vt:lpstr>ESS/NMX Status</vt:lpstr>
      <vt:lpstr>MXCuBE | LIMS status</vt:lpstr>
      <vt:lpstr>MXCuBE | LIMS status</vt:lpstr>
      <vt:lpstr>Updates</vt:lpstr>
      <vt:lpstr>Updates</vt:lpstr>
      <vt:lpstr>Plans for the next six months</vt:lpstr>
      <vt:lpstr>Plans for the next six months </vt:lpstr>
      <vt:lpstr>Thanks!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Aaron Finke</dc:creator>
  <cp:lastModifiedBy>Aaron Finke</cp:lastModifiedBy>
  <cp:revision>6</cp:revision>
  <cp:lastPrinted>2019-03-08T10:27:30Z</cp:lastPrinted>
  <dcterms:created xsi:type="dcterms:W3CDTF">2024-11-22T09:10:44Z</dcterms:created>
  <dcterms:modified xsi:type="dcterms:W3CDTF">2024-11-22T10:10:36Z</dcterms:modified>
</cp:coreProperties>
</file>