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media/image16.jpg" ContentType="image/pn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7" r:id="rId4"/>
    <p:sldId id="715" r:id="rId5"/>
    <p:sldId id="265" r:id="rId6"/>
    <p:sldId id="730" r:id="rId7"/>
    <p:sldId id="731" r:id="rId8"/>
    <p:sldId id="732" r:id="rId9"/>
    <p:sldId id="736" r:id="rId10"/>
    <p:sldId id="733" r:id="rId11"/>
    <p:sldId id="741" r:id="rId12"/>
    <p:sldId id="740" r:id="rId13"/>
    <p:sldId id="743" r:id="rId14"/>
    <p:sldId id="742" r:id="rId15"/>
    <p:sldId id="734" r:id="rId16"/>
    <p:sldId id="739" r:id="rId17"/>
    <p:sldId id="710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mqin" initials="w" lastIdx="1" clrIdx="0">
    <p:extLst>
      <p:ext uri="{19B8F6BF-5375-455C-9EA6-DF929625EA0E}">
        <p15:presenceInfo xmlns:p15="http://schemas.microsoft.com/office/powerpoint/2012/main" userId="wmqin" providerId="None"/>
      </p:ext>
    </p:extLst>
  </p:cmAuthor>
  <p:cmAuthor id="2" name="NUC" initials="N" lastIdx="2" clrIdx="1">
    <p:extLst>
      <p:ext uri="{19B8F6BF-5375-455C-9EA6-DF929625EA0E}">
        <p15:presenceInfo xmlns:p15="http://schemas.microsoft.com/office/powerpoint/2012/main" userId="7bfcf8d08f32915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46" autoAdjust="0"/>
  </p:normalViewPr>
  <p:slideViewPr>
    <p:cSldViewPr snapToGrid="0">
      <p:cViewPr varScale="1">
        <p:scale>
          <a:sx n="95" d="100"/>
          <a:sy n="95" d="100"/>
        </p:scale>
        <p:origin x="105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0F4EA-DC3A-40EF-92D0-D08CCCEEB260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9C9EB-CA76-4710-89D9-8F5F4D08B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06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F9C9EB-CA76-4710-89D9-8F5F4D08B5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02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D77649-1AB5-447B-B28C-70ADCC5EA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2730E40-D791-4861-AC6C-4CE4622A6B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DEF26D-AEE4-4DD3-A4BB-E9B0CECE0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20DF6-285F-42D4-A0E8-74E4502D8099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3E60C3-FA74-4F2D-AF22-C241DB99D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E5B47C-3981-4713-94AB-91CD2CBFA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C38A-D483-44C1-A644-E841A329FC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36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7A3A1C-124F-48DF-8024-365238097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A46106-E77A-4C33-9D0E-F16B90827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8F8F17-CDDE-4A9F-821A-1CE17CA41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20DF6-285F-42D4-A0E8-74E4502D8099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E45614-C699-4EAD-B22E-EE5EFF186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7EB636-23FE-47A2-B585-75D283EC4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C38A-D483-44C1-A644-E841A329FC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03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80C6A63-120C-4813-B67F-70E5E5C1C9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CA3B4AE-9497-401C-B543-F1893A9297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8DECEC-55EB-4904-B313-B4916EF57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20DF6-285F-42D4-A0E8-74E4502D8099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1420CE-22DD-4D76-AE07-D0BB74E71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6F6868-886B-4AC0-9202-61B09C6CE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C38A-D483-44C1-A644-E841A329FC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0717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EACD99-F862-470B-802D-F7604CCDF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3CF18E-427D-41F1-8D27-12068FD7A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6592EE-73EE-4897-87B0-453FE984B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20DF6-285F-42D4-A0E8-74E4502D8099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0AD0BC-798D-41AB-9FA1-95DE5D4A3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FE8FE1-B242-4FBA-A5C3-3F5F05899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C38A-D483-44C1-A644-E841A329FC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4837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32CC24-23E5-4A7F-80A6-77773BDC7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C37055F-5A4B-421C-971A-B85DA4DD5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5A628B-193E-4D2F-AB08-DCC828DA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20DF6-285F-42D4-A0E8-74E4502D8099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57D438-70EA-4A6A-9D33-363B2A78D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72F36D-3D66-4569-9738-7C29CE7F8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C38A-D483-44C1-A644-E841A329FC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774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BF06D0-D56A-4212-8CD2-F9783C00C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4DC9F7-A54E-4103-B4EF-F36290279E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161116A-BF95-4B32-B683-9DAE523F5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5A42BFD-DFBC-4B94-A829-38ECC3CC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20DF6-285F-42D4-A0E8-74E4502D8099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2BE0541-23B4-4E8E-99BB-182A57FB2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562FE74-F98C-48C8-9222-3DBEEDBE7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C38A-D483-44C1-A644-E841A329FC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628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B8A1DE-2D90-4718-828B-602D8ECD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47D0762-1DE9-4DDE-8FE5-FA827D790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2EB22A7-95FE-4085-896A-642A5C2063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EFC3855-23AC-44FF-AF47-475B70CB0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7932492-BBBA-4EE1-970B-BCA8B47CBF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6A1ED28-1911-4430-97FE-25FAF25F6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20DF6-285F-42D4-A0E8-74E4502D8099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AF32166-7532-4A42-8835-49157A99B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F211696-D2D2-4F72-BA4B-1EC1B61A4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C38A-D483-44C1-A644-E841A329FC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550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AD8121-134B-4964-9892-AF1AB25BA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A6D8B9E-79AF-4E7E-A967-B4A2457FA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20DF6-285F-42D4-A0E8-74E4502D8099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B6DBC09-B9E9-4125-8E40-9486B89A6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2EC8E5E-EDC2-4C0E-BD2A-937E352D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C38A-D483-44C1-A644-E841A329FC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0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DF2AA76-56F5-484C-9370-00B0A1CC4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20DF6-285F-42D4-A0E8-74E4502D8099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3291513-4903-4D09-AC44-F4215F19C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FC343DE-D4A0-4566-82EB-0E3F48886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C38A-D483-44C1-A644-E841A329FC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8093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2BCB39-3083-47AB-967D-1A6680EE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5F6FD87-E151-41EE-B7A3-269AC25EB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01E54ED-2A61-4604-8CC3-535D19277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C58A19C-577F-4ABA-9BEF-55362AC23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20DF6-285F-42D4-A0E8-74E4502D8099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F9C961B-E962-42C1-8134-A2A0E0F04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447E957-653C-4798-BC73-F87CEB998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C38A-D483-44C1-A644-E841A329FC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880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16487D-C6DC-438E-97CA-3701C8C29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261F4CD-3D9C-4F2E-A910-B82F445C74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C614770-6A08-4DC2-8F02-0F11FD34B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2392DEE-1349-4891-9663-9397B0DB4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20DF6-285F-42D4-A0E8-74E4502D8099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7AB485D-6591-48C9-BD7C-A8B03F805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AD82DE-763A-4E64-80F6-EF22BD7EF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C38A-D483-44C1-A644-E841A329FC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83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83149CE-8D2C-4B59-A09D-D82E75BD4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8C0EB33-0C45-4F16-83B7-E94F1F0E5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DB6001-DA17-4878-A71B-33E250954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20DF6-285F-42D4-A0E8-74E4502D8099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D883A3-AE27-46D9-97C1-9AA4FE2953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37E5847-9412-433E-9881-770E174411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AC38A-D483-44C1-A644-E841A329FC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18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id="{A5B7AE8E-BCA4-439E-8E2D-628754B3C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277" y="3602038"/>
            <a:ext cx="8170607" cy="2346478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400" dirty="0" err="1">
                <a:latin typeface="Arial Black" panose="020B0A04020102020204" pitchFamily="34" charset="0"/>
                <a:cs typeface="Arial" panose="020B0604020202020204" pitchFamily="34" charset="0"/>
              </a:rPr>
              <a:t>Wenming</a:t>
            </a:r>
            <a:r>
              <a:rPr lang="en-US" altLang="zh-CN" sz="2400" dirty="0">
                <a:latin typeface="Arial Black" panose="020B0A04020102020204" pitchFamily="34" charset="0"/>
                <a:cs typeface="Arial" panose="020B0604020202020204" pitchFamily="34" charset="0"/>
              </a:rPr>
              <a:t> Qin</a:t>
            </a:r>
          </a:p>
          <a:p>
            <a:endParaRPr lang="en-US" altLang="zh-CN" sz="24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r>
              <a:rPr lang="en-US" altLang="zh-CN" sz="2000" dirty="0">
                <a:latin typeface="Arial Black" panose="020B0A04020102020204" pitchFamily="34" charset="0"/>
                <a:cs typeface="Arial" panose="020B0604020202020204" pitchFamily="34" charset="0"/>
              </a:rPr>
              <a:t>National Facility for Protein Science in Shanghai (NFPSS)</a:t>
            </a:r>
          </a:p>
          <a:p>
            <a:pPr>
              <a:lnSpc>
                <a:spcPct val="160000"/>
              </a:lnSpc>
            </a:pPr>
            <a:r>
              <a:rPr lang="en-US" altLang="zh-CN" sz="2000" dirty="0">
                <a:latin typeface="Arial Black" panose="020B0A04020102020204" pitchFamily="34" charset="0"/>
                <a:cs typeface="Arial" panose="020B0604020202020204" pitchFamily="34" charset="0"/>
              </a:rPr>
              <a:t>/Shanghai Synchrotron Radiation Facility (SSRF)</a:t>
            </a:r>
          </a:p>
          <a:p>
            <a:endParaRPr lang="en-US" altLang="zh-CN" sz="20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n-US" altLang="zh-CN" sz="2000" dirty="0">
                <a:latin typeface="Arial Black" panose="020B0A04020102020204" pitchFamily="34" charset="0"/>
                <a:cs typeface="Arial" panose="020B0604020202020204" pitchFamily="34" charset="0"/>
              </a:rPr>
              <a:t>November, 2024</a:t>
            </a:r>
            <a:endParaRPr lang="zh-CN" altLang="en-US" sz="20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 bwMode="auto">
          <a:xfrm>
            <a:off x="0" y="489367"/>
            <a:ext cx="91440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altLang="zh-CN" dirty="0" err="1">
                <a:cs typeface="Calibri Light" panose="020F0302020204030204" pitchFamily="34" charset="0"/>
              </a:rPr>
              <a:t>MXCuBE</a:t>
            </a:r>
            <a:r>
              <a:rPr lang="en-US" altLang="zh-CN" dirty="0">
                <a:cs typeface="Calibri Light" panose="020F0302020204030204" pitchFamily="34" charset="0"/>
              </a:rPr>
              <a:t> | LIMS</a:t>
            </a:r>
            <a:br>
              <a:rPr lang="en-US" altLang="zh-CN" dirty="0">
                <a:cs typeface="Calibri Light" panose="020F0302020204030204" pitchFamily="34" charset="0"/>
              </a:rPr>
            </a:br>
            <a:r>
              <a:rPr lang="en-US" altLang="zh-CN" dirty="0">
                <a:cs typeface="Calibri Light" panose="020F0302020204030204" pitchFamily="34" charset="0"/>
              </a:rPr>
              <a:t>site report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0230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75"/>
    </mc:Choice>
    <mc:Fallback xmlns="">
      <p:transition spd="slow" advTm="1517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3E0E3-8A0F-50BA-04EC-DFC36E46D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8873"/>
            <a:ext cx="7886700" cy="874226"/>
          </a:xfrm>
        </p:spPr>
        <p:txBody>
          <a:bodyPr/>
          <a:lstStyle/>
          <a:p>
            <a:r>
              <a:rPr lang="en-US" b="1" dirty="0">
                <a:cs typeface="Calibri Light"/>
              </a:rPr>
              <a:t>Developments since last meeting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DAF1A-9C7D-0111-E173-D7D7F57A1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3506"/>
            <a:ext cx="7886700" cy="4351338"/>
          </a:xfrm>
        </p:spPr>
        <p:txBody>
          <a:bodyPr/>
          <a:lstStyle/>
          <a:p>
            <a:r>
              <a:rPr lang="en-US" dirty="0"/>
              <a:t>Deploy MD2 computer into virtual machine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37" y="1682217"/>
            <a:ext cx="7415725" cy="375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0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3E0E3-8A0F-50BA-04EC-DFC36E46D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8873"/>
            <a:ext cx="7886700" cy="874226"/>
          </a:xfrm>
        </p:spPr>
        <p:txBody>
          <a:bodyPr/>
          <a:lstStyle/>
          <a:p>
            <a:r>
              <a:rPr lang="en-US" b="1" dirty="0">
                <a:cs typeface="Calibri Light"/>
              </a:rPr>
              <a:t>Developments since last meeting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DAF1A-9C7D-0111-E173-D7D7F57A1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3506"/>
            <a:ext cx="7886700" cy="370989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Configure and make characteristic collection available in bl19u1.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725475" y="5509071"/>
            <a:ext cx="7580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( Maybe because that the method we use to control detector from </a:t>
            </a:r>
            <a:r>
              <a:rPr lang="en-US" altLang="zh-CN" sz="1400" dirty="0" err="1"/>
              <a:t>mxcube</a:t>
            </a:r>
            <a:r>
              <a:rPr lang="en-US" altLang="zh-CN" sz="1400" dirty="0"/>
              <a:t> is through epics, </a:t>
            </a:r>
          </a:p>
          <a:p>
            <a:r>
              <a:rPr lang="en-US" altLang="zh-CN" sz="1400" dirty="0"/>
              <a:t>we found the original code was not suitable ,so we rewrite most of</a:t>
            </a:r>
            <a:r>
              <a:rPr lang="zh-CN" altLang="en-US" sz="1400" dirty="0"/>
              <a:t> </a:t>
            </a:r>
            <a:r>
              <a:rPr lang="en-US" altLang="zh-CN" sz="1400" dirty="0"/>
              <a:t>code related to this function.)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74" y="1829603"/>
            <a:ext cx="3560339" cy="295639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639" y="1829602"/>
            <a:ext cx="3681757" cy="294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56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3E0E3-8A0F-50BA-04EC-DFC36E46D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8873"/>
            <a:ext cx="7886700" cy="874226"/>
          </a:xfrm>
        </p:spPr>
        <p:txBody>
          <a:bodyPr/>
          <a:lstStyle/>
          <a:p>
            <a:r>
              <a:rPr lang="en-US" b="1" dirty="0">
                <a:cs typeface="Calibri Light"/>
              </a:rPr>
              <a:t>Developments since last meeting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DAF1A-9C7D-0111-E173-D7D7F57A1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18692"/>
            <a:ext cx="6815019" cy="532167"/>
          </a:xfrm>
        </p:spPr>
        <p:txBody>
          <a:bodyPr/>
          <a:lstStyle/>
          <a:p>
            <a:r>
              <a:rPr lang="en-US" altLang="zh-CN" dirty="0"/>
              <a:t>Change the UI of auto processing pipeline.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725475" y="5620747"/>
            <a:ext cx="4778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(use the </a:t>
            </a:r>
            <a:r>
              <a:rPr lang="en-US" altLang="zh-CN" sz="1400" dirty="0" err="1"/>
              <a:t>SynchWeb</a:t>
            </a:r>
            <a:r>
              <a:rPr lang="en-US" altLang="zh-CN" sz="1400" dirty="0"/>
              <a:t> of Diamond Light Source as reference .)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7"/>
          <a:stretch/>
        </p:blipFill>
        <p:spPr>
          <a:xfrm>
            <a:off x="600927" y="1361129"/>
            <a:ext cx="7914423" cy="397324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954443" y="3000203"/>
            <a:ext cx="17716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rgbClr val="FF0000"/>
                </a:solidFill>
              </a:rPr>
              <a:t>4 auto processing method</a:t>
            </a:r>
            <a:endParaRPr lang="zh-CN" altLang="en-US" sz="1100" dirty="0">
              <a:solidFill>
                <a:srgbClr val="FF0000"/>
              </a:solidFill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1521673" y="3168989"/>
            <a:ext cx="488611" cy="928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619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3E0E3-8A0F-50BA-04EC-DFC36E46D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8873"/>
            <a:ext cx="7886700" cy="874226"/>
          </a:xfrm>
        </p:spPr>
        <p:txBody>
          <a:bodyPr/>
          <a:lstStyle/>
          <a:p>
            <a:r>
              <a:rPr lang="en-US" b="1" dirty="0">
                <a:cs typeface="Calibri Light"/>
              </a:rPr>
              <a:t>Developments since last meeting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DAF1A-9C7D-0111-E173-D7D7F57A1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11714"/>
            <a:ext cx="6815019" cy="532167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/>
              <a:t>Update the BL17B beamline </a:t>
            </a:r>
            <a:r>
              <a:rPr lang="en-US" altLang="zh-CN" dirty="0" err="1"/>
              <a:t>mxcube</a:t>
            </a:r>
            <a:r>
              <a:rPr lang="en-US" altLang="zh-CN" dirty="0"/>
              <a:t> to the latest version from </a:t>
            </a:r>
            <a:r>
              <a:rPr lang="en-US" altLang="zh-CN" dirty="0">
                <a:solidFill>
                  <a:srgbClr val="FF0000"/>
                </a:solidFill>
              </a:rPr>
              <a:t>2022.2</a:t>
            </a:r>
            <a:r>
              <a:rPr lang="en-US" altLang="zh-CN" dirty="0"/>
              <a:t> to </a:t>
            </a:r>
            <a:r>
              <a:rPr lang="en-US" altLang="zh-CN" dirty="0">
                <a:solidFill>
                  <a:srgbClr val="FF0000"/>
                </a:solidFill>
              </a:rPr>
              <a:t>2024.10</a:t>
            </a:r>
            <a:r>
              <a:rPr lang="en-US" altLang="zh-CN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5BBDE5F-C9DB-4641-9CA7-43D7D3368A33}"/>
              </a:ext>
            </a:extLst>
          </p:cNvPr>
          <p:cNvSpPr txBox="1"/>
          <p:nvPr/>
        </p:nvSpPr>
        <p:spPr>
          <a:xfrm>
            <a:off x="830199" y="1331397"/>
            <a:ext cx="4397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1.The file structure is clearer.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8569BB7-3980-4AAE-AE1A-BF189E49F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120" y="1923304"/>
            <a:ext cx="3609975" cy="20955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154F0A57-2626-4639-952D-A422B46F269F}"/>
              </a:ext>
            </a:extLst>
          </p:cNvPr>
          <p:cNvSpPr txBox="1"/>
          <p:nvPr/>
        </p:nvSpPr>
        <p:spPr>
          <a:xfrm>
            <a:off x="1995703" y="1565095"/>
            <a:ext cx="1334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Old version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6B5BA76-A7A9-4DEF-9110-71530E67972E}"/>
              </a:ext>
            </a:extLst>
          </p:cNvPr>
          <p:cNvSpPr txBox="1"/>
          <p:nvPr/>
        </p:nvSpPr>
        <p:spPr>
          <a:xfrm>
            <a:off x="5869507" y="1565095"/>
            <a:ext cx="143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New version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C17B0320-AACD-428D-9F42-BCB48F6B7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076" y="1997706"/>
            <a:ext cx="3000375" cy="1409700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AE3C7FA7-B3D0-4D42-8C58-050018B6685B}"/>
              </a:ext>
            </a:extLst>
          </p:cNvPr>
          <p:cNvSpPr txBox="1"/>
          <p:nvPr/>
        </p:nvSpPr>
        <p:spPr>
          <a:xfrm>
            <a:off x="766699" y="4109784"/>
            <a:ext cx="7589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2. The front-end has not changed much, and features will be added later as needed.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EE9CFD86-825A-4413-81FB-16A3E957C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607" y="4550416"/>
            <a:ext cx="4058556" cy="204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67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3E0E3-8A0F-50BA-04EC-DFC36E46D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8873"/>
            <a:ext cx="7886700" cy="874226"/>
          </a:xfrm>
        </p:spPr>
        <p:txBody>
          <a:bodyPr/>
          <a:lstStyle/>
          <a:p>
            <a:r>
              <a:rPr lang="en-US" b="1" dirty="0">
                <a:cs typeface="Calibri Light"/>
              </a:rPr>
              <a:t>Developments since last meeting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DAF1A-9C7D-0111-E173-D7D7F57A1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92791"/>
            <a:ext cx="7886700" cy="736206"/>
          </a:xfrm>
        </p:spPr>
        <p:txBody>
          <a:bodyPr/>
          <a:lstStyle/>
          <a:p>
            <a:r>
              <a:rPr lang="en-US" altLang="zh-CN" sz="1800" dirty="0"/>
              <a:t>Change the UI of </a:t>
            </a:r>
            <a:r>
              <a:rPr lang="en-US" altLang="zh-CN" sz="1800" dirty="0" err="1"/>
              <a:t>mxcube</a:t>
            </a:r>
            <a:r>
              <a:rPr lang="en-US" altLang="zh-CN" sz="1800" dirty="0"/>
              <a:t> to prepare for the integration of Flex sample changer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713349"/>
            <a:ext cx="3547008" cy="195262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68427" y="1413839"/>
            <a:ext cx="20473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/>
              <a:t>puck number increased to 37</a:t>
            </a:r>
            <a:endParaRPr lang="zh-CN" altLang="en-US" sz="1100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56" y="4238889"/>
            <a:ext cx="3573841" cy="221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1857" y="1713349"/>
            <a:ext cx="3573841" cy="2046450"/>
          </a:xfrm>
          <a:prstGeom prst="rect">
            <a:avLst/>
          </a:prstGeom>
        </p:spPr>
      </p:pic>
      <p:sp>
        <p:nvSpPr>
          <p:cNvPr id="9" name="右箭头 8"/>
          <p:cNvSpPr/>
          <p:nvPr/>
        </p:nvSpPr>
        <p:spPr>
          <a:xfrm>
            <a:off x="3315782" y="1378485"/>
            <a:ext cx="1912352" cy="261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575554" y="1367387"/>
            <a:ext cx="29017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/>
              <a:t>React component may stuck when loading</a:t>
            </a:r>
            <a:endParaRPr lang="zh-CN" altLang="en-US" sz="1100" b="1" dirty="0"/>
          </a:p>
        </p:txBody>
      </p:sp>
      <p:sp>
        <p:nvSpPr>
          <p:cNvPr id="11" name="左箭头 10"/>
          <p:cNvSpPr/>
          <p:nvPr/>
        </p:nvSpPr>
        <p:spPr>
          <a:xfrm>
            <a:off x="3315782" y="3791890"/>
            <a:ext cx="1863701" cy="3210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82196" y="3791890"/>
            <a:ext cx="25362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/>
              <a:t>Mount sample by type the puck and </a:t>
            </a:r>
          </a:p>
          <a:p>
            <a:r>
              <a:rPr lang="en-US" altLang="zh-CN" sz="1100" b="1" dirty="0" err="1"/>
              <a:t>smaple</a:t>
            </a:r>
            <a:r>
              <a:rPr lang="en-US" altLang="zh-CN" sz="1100" b="1" dirty="0"/>
              <a:t> ID</a:t>
            </a:r>
            <a:endParaRPr lang="zh-CN" altLang="en-US" sz="1100" b="1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196" y="4238889"/>
            <a:ext cx="3555624" cy="21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35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3E0E3-8A0F-50BA-04EC-DFC36E46D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8873"/>
            <a:ext cx="7886700" cy="874226"/>
          </a:xfrm>
        </p:spPr>
        <p:txBody>
          <a:bodyPr/>
          <a:lstStyle/>
          <a:p>
            <a:r>
              <a:rPr lang="en-US" b="1" dirty="0">
                <a:cs typeface="Calibri Light"/>
              </a:rPr>
              <a:t>Developments since last meeting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DAF1A-9C7D-0111-E173-D7D7F57A1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9304"/>
            <a:ext cx="7886700" cy="4351338"/>
          </a:xfrm>
        </p:spPr>
        <p:txBody>
          <a:bodyPr/>
          <a:lstStyle/>
          <a:p>
            <a:r>
              <a:rPr lang="en-US" dirty="0" err="1"/>
              <a:t>ISPyB</a:t>
            </a:r>
            <a:r>
              <a:rPr lang="en-US" dirty="0"/>
              <a:t>...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368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3E0E3-8A0F-50BA-04EC-DFC36E46D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8873"/>
            <a:ext cx="7886700" cy="874226"/>
          </a:xfrm>
        </p:spPr>
        <p:txBody>
          <a:bodyPr/>
          <a:lstStyle/>
          <a:p>
            <a:r>
              <a:rPr lang="en-US" b="1" dirty="0">
                <a:cs typeface="Calibri Light"/>
              </a:rPr>
              <a:t>Plans for the next six months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DAF1A-9C7D-0111-E173-D7D7F57A1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9304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CN" dirty="0"/>
              <a:t>Install FLEX-ED35 from </a:t>
            </a:r>
            <a:r>
              <a:rPr lang="en-US" altLang="zh-CN" dirty="0" err="1"/>
              <a:t>Arinax</a:t>
            </a:r>
            <a:r>
              <a:rPr lang="en-US" altLang="zh-CN" dirty="0"/>
              <a:t> at BL19U1.</a:t>
            </a:r>
          </a:p>
          <a:p>
            <a:endParaRPr lang="en-US" altLang="zh-CN" dirty="0"/>
          </a:p>
          <a:p>
            <a:r>
              <a:rPr lang="en-US" altLang="zh-CN" dirty="0"/>
              <a:t>Complete the configuration of </a:t>
            </a:r>
            <a:r>
              <a:rPr lang="en-US" altLang="zh-CN" dirty="0" err="1"/>
              <a:t>ISPyB</a:t>
            </a:r>
            <a:r>
              <a:rPr lang="en-US" altLang="zh-CN" dirty="0"/>
              <a:t> and connect the database with </a:t>
            </a:r>
            <a:r>
              <a:rPr lang="en-US" altLang="zh-CN" dirty="0" err="1"/>
              <a:t>MXCuBE</a:t>
            </a:r>
            <a:r>
              <a:rPr lang="en-US" altLang="zh-CN" dirty="0"/>
              <a:t>.</a:t>
            </a:r>
          </a:p>
          <a:p>
            <a:endParaRPr lang="en-US" altLang="zh-CN" dirty="0"/>
          </a:p>
          <a:p>
            <a:r>
              <a:rPr lang="en-US" altLang="zh-CN" dirty="0"/>
              <a:t>Complete the function of automatic sample mounting, centering and collection.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518FDCA-71E9-9647-1931-D447B9915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762" y="4491373"/>
            <a:ext cx="2639648" cy="1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F2E6641-3B0B-4C82-81C9-2C35BD732815}"/>
              </a:ext>
            </a:extLst>
          </p:cNvPr>
          <p:cNvSpPr txBox="1"/>
          <p:nvPr/>
        </p:nvSpPr>
        <p:spPr>
          <a:xfrm>
            <a:off x="6814103" y="3929512"/>
            <a:ext cx="17012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altLang="zh-CN" b="0" i="0" dirty="0">
                <a:solidFill>
                  <a:srgbClr val="800080"/>
                </a:solidFill>
                <a:effectLst/>
                <a:latin typeface="Roboto" panose="02000000000000000000" pitchFamily="2" charset="0"/>
              </a:rPr>
              <a:t>FLEX-ED35</a:t>
            </a:r>
            <a:endParaRPr lang="en-US" altLang="zh-CN" b="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273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A297567-B2D0-4211-9583-CB3545B742A3}"/>
              </a:ext>
            </a:extLst>
          </p:cNvPr>
          <p:cNvSpPr txBox="1"/>
          <p:nvPr/>
        </p:nvSpPr>
        <p:spPr>
          <a:xfrm>
            <a:off x="1006225" y="1049058"/>
            <a:ext cx="71617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rgbClr val="0070C0"/>
                </a:solidFill>
                <a:latin typeface="Arial Black" panose="020B0A04020102020204" pitchFamily="34" charset="0"/>
              </a:rPr>
              <a:t>Thank you for your attention! </a:t>
            </a:r>
            <a:endParaRPr lang="zh-CN" altLang="en-US" sz="32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D0616F2-2A4B-4ADD-9085-B37E5238F028}"/>
              </a:ext>
            </a:extLst>
          </p:cNvPr>
          <p:cNvSpPr txBox="1"/>
          <p:nvPr/>
        </p:nvSpPr>
        <p:spPr>
          <a:xfrm>
            <a:off x="1406990" y="2106409"/>
            <a:ext cx="5105781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Acknowledgments: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- Shanghai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Sychrontron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Radiation Facility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- Mikel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Eguiraun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and Jie Nan from  MAX IV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- 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Letícia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G.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Capovilla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from LNLS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-  Arinax,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Dectris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 Rigaku,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Irelec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MXCube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community.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98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03"/>
    </mc:Choice>
    <mc:Fallback xmlns="">
      <p:transition spd="slow" advTm="1590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D36BCD-045F-47C3-831A-77AF90BC2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2400" dirty="0">
                <a:latin typeface="Arial Black" panose="020B0A04020102020204" pitchFamily="34" charset="0"/>
              </a:rPr>
              <a:t>Shanghai Synchrotron Radiation Facility</a:t>
            </a:r>
            <a:endParaRPr lang="zh-CN" altLang="en-US" sz="2400" dirty="0">
              <a:latin typeface="Arial Black" panose="020B0A040201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D0941E7-AFFC-41DA-B2A9-D65FFAA54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409" y="1777684"/>
            <a:ext cx="5199412" cy="456507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A6435EF-1CB5-4EBE-9F02-DA1070358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39" y="4518931"/>
            <a:ext cx="3295176" cy="182382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E7E8E68A-4645-4DAC-95E4-0DED603F1756}"/>
              </a:ext>
            </a:extLst>
          </p:cNvPr>
          <p:cNvSpPr/>
          <p:nvPr/>
        </p:nvSpPr>
        <p:spPr>
          <a:xfrm>
            <a:off x="371739" y="1777684"/>
            <a:ext cx="3295176" cy="25838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C00000"/>
                </a:solidFill>
                <a:latin typeface="Arial Black" panose="020B0A04020102020204" pitchFamily="34" charset="0"/>
              </a:rPr>
              <a:t>SSRF Ring Parameters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Energy</a:t>
            </a:r>
            <a:r>
              <a:rPr lang="zh-CN" alt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GeV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Current:  300 mA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Circumference:     432 m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Straight sections:  20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6E3E970-CE40-45DA-8F33-028BE475EA13}"/>
              </a:ext>
            </a:extLst>
          </p:cNvPr>
          <p:cNvSpPr txBox="1"/>
          <p:nvPr/>
        </p:nvSpPr>
        <p:spPr>
          <a:xfrm rot="1078701">
            <a:off x="5482612" y="2877654"/>
            <a:ext cx="2729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Soft X-ray Free Electron Laser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10E4802-D836-493B-8BBA-1F95F84BA1A3}"/>
              </a:ext>
            </a:extLst>
          </p:cNvPr>
          <p:cNvSpPr txBox="1"/>
          <p:nvPr/>
        </p:nvSpPr>
        <p:spPr>
          <a:xfrm rot="19556272">
            <a:off x="3496924" y="2383992"/>
            <a:ext cx="2885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Arial Black" panose="020B0A04020102020204" pitchFamily="34" charset="0"/>
              </a:rPr>
              <a:t>Hard X-ray Free Electron Laser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A6A4748-AFFB-496F-A711-BEC4EA1B0C90}"/>
              </a:ext>
            </a:extLst>
          </p:cNvPr>
          <p:cNvSpPr txBox="1"/>
          <p:nvPr/>
        </p:nvSpPr>
        <p:spPr>
          <a:xfrm rot="1078701">
            <a:off x="5809833" y="3649655"/>
            <a:ext cx="2729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pPr algn="ctr"/>
            <a:r>
              <a:rPr lang="en-US" dirty="0"/>
              <a:t>SSRF</a:t>
            </a:r>
          </a:p>
        </p:txBody>
      </p:sp>
    </p:spTree>
    <p:extLst>
      <p:ext uri="{BB962C8B-B14F-4D97-AF65-F5344CB8AC3E}">
        <p14:creationId xmlns:p14="http://schemas.microsoft.com/office/powerpoint/2010/main" val="48968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09"/>
    </mc:Choice>
    <mc:Fallback xmlns="">
      <p:transition spd="slow" advTm="1770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DCD75AE6-CD7A-4335-86A0-9177E4DC5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68" y="3429000"/>
            <a:ext cx="4531660" cy="3006832"/>
          </a:xfrm>
          <a:prstGeom prst="rect">
            <a:avLst/>
          </a:prstGeom>
        </p:spPr>
      </p:pic>
      <p:pic>
        <p:nvPicPr>
          <p:cNvPr id="4" name="图片 3" descr="location.jpg">
            <a:extLst>
              <a:ext uri="{FF2B5EF4-FFF2-40B4-BE49-F238E27FC236}">
                <a16:creationId xmlns:a16="http://schemas.microsoft.com/office/drawing/2014/main" id="{0E178A62-9D1E-400E-B6C2-333299095B0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94" y="3483651"/>
            <a:ext cx="3731736" cy="3008062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id="{C194F123-2894-4ECC-8A2A-AA93BC2F3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14" y="233299"/>
            <a:ext cx="8302771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2400" dirty="0">
                <a:latin typeface="Arial Black" panose="020B0A04020102020204" pitchFamily="34" charset="0"/>
              </a:rPr>
              <a:t>National Facility for Protein Science . Shanghai</a:t>
            </a:r>
            <a:endParaRPr lang="zh-CN" altLang="en-US" sz="2400" dirty="0">
              <a:latin typeface="Arial Black" panose="020B0A040201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5573E68-9A2F-4D92-BB98-72617450903F}"/>
              </a:ext>
            </a:extLst>
          </p:cNvPr>
          <p:cNvSpPr txBox="1"/>
          <p:nvPr/>
        </p:nvSpPr>
        <p:spPr>
          <a:xfrm>
            <a:off x="862957" y="1109294"/>
            <a:ext cx="7418083" cy="2125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NFPS passed the National Acceptance Review, and formally opened to the users in July 2015.</a:t>
            </a:r>
          </a:p>
          <a:p>
            <a:pPr marL="447675" indent="-4476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i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NFPS is composed of 9 technology systems with state-of-the-art instruments in its </a:t>
            </a:r>
            <a:r>
              <a:rPr lang="en-US" altLang="zh-CN" i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Haike</a:t>
            </a:r>
            <a:r>
              <a:rPr lang="en-US" altLang="zh-CN" i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Road Campus and 5 Beamlines within the Shanghai Synchrotron Radiation Facility.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07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83"/>
    </mc:Choice>
    <mc:Fallback xmlns="">
      <p:transition spd="slow" advTm="2678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C194F123-2894-4ECC-8A2A-AA93BC2F3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14" y="233299"/>
            <a:ext cx="8302771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latin typeface="Arial Black" panose="020B0A04020102020204" pitchFamily="34" charset="0"/>
              </a:rPr>
              <a:t>MX Beamlines at SSRF</a:t>
            </a:r>
            <a:endParaRPr lang="zh-CN" altLang="en-US" sz="3600" dirty="0">
              <a:latin typeface="Arial Black" panose="020B0A040201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7E7E761-CE41-6F47-30F3-16E0D80663E2}"/>
              </a:ext>
            </a:extLst>
          </p:cNvPr>
          <p:cNvSpPr txBox="1"/>
          <p:nvPr/>
        </p:nvSpPr>
        <p:spPr>
          <a:xfrm>
            <a:off x="638813" y="1996764"/>
            <a:ext cx="677108" cy="369428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vert="eaVert" wrap="none" rtlCol="0">
            <a:spAutoFit/>
          </a:bodyPr>
          <a:lstStyle/>
          <a:p>
            <a:r>
              <a:rPr lang="en-US" altLang="zh-CN" sz="3200" dirty="0">
                <a:latin typeface="Arial Black" panose="020B0A04020102020204" pitchFamily="34" charset="0"/>
              </a:rPr>
              <a:t>6 MX Beamlines</a:t>
            </a:r>
            <a:endParaRPr lang="zh-CN" altLang="en-US" sz="3200" dirty="0">
              <a:latin typeface="Arial Black" panose="020B0A04020102020204" pitchFamily="34" charset="0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EAC96EFF-646B-F501-BD1F-0532787E5C11}"/>
              </a:ext>
            </a:extLst>
          </p:cNvPr>
          <p:cNvCxnSpPr>
            <a:cxnSpLocks/>
            <a:stCxn id="7" idx="3"/>
            <a:endCxn id="13" idx="1"/>
          </p:cNvCxnSpPr>
          <p:nvPr/>
        </p:nvCxnSpPr>
        <p:spPr>
          <a:xfrm flipV="1">
            <a:off x="1315921" y="1918269"/>
            <a:ext cx="1246259" cy="1925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8E893740-6941-0FB6-6165-B46DBC1C94D3}"/>
              </a:ext>
            </a:extLst>
          </p:cNvPr>
          <p:cNvSpPr txBox="1"/>
          <p:nvPr/>
        </p:nvSpPr>
        <p:spPr>
          <a:xfrm>
            <a:off x="2562180" y="1656659"/>
            <a:ext cx="1459054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C00000"/>
                </a:solidFill>
                <a:latin typeface="Arial Black" panose="020B0A04020102020204" pitchFamily="34" charset="0"/>
              </a:rPr>
              <a:t>BL17B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D56A055-9132-1435-D2AC-91035217D3C9}"/>
              </a:ext>
            </a:extLst>
          </p:cNvPr>
          <p:cNvSpPr txBox="1"/>
          <p:nvPr/>
        </p:nvSpPr>
        <p:spPr>
          <a:xfrm>
            <a:off x="2432337" y="2357871"/>
            <a:ext cx="1718740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C00000"/>
                </a:solidFill>
                <a:latin typeface="Arial Black" panose="020B0A04020102020204" pitchFamily="34" charset="0"/>
              </a:rPr>
              <a:t>BL18U1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07E3CA5-D9CA-755F-7253-72A30E91A377}"/>
              </a:ext>
            </a:extLst>
          </p:cNvPr>
          <p:cNvSpPr txBox="1"/>
          <p:nvPr/>
        </p:nvSpPr>
        <p:spPr>
          <a:xfrm>
            <a:off x="2432337" y="3085320"/>
            <a:ext cx="1718740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C00000"/>
                </a:solidFill>
                <a:latin typeface="Arial Black" panose="020B0A04020102020204" pitchFamily="34" charset="0"/>
              </a:rPr>
              <a:t>BL19U1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DC18805-5DDA-DEA9-43B1-ECF956915E2A}"/>
              </a:ext>
            </a:extLst>
          </p:cNvPr>
          <p:cNvSpPr txBox="1"/>
          <p:nvPr/>
        </p:nvSpPr>
        <p:spPr>
          <a:xfrm>
            <a:off x="2432337" y="4059349"/>
            <a:ext cx="1818126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latin typeface="Arial Black" panose="020B0A04020102020204" pitchFamily="34" charset="0"/>
              </a:rPr>
              <a:t>BL17UM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34F95D9-02F7-5D17-8D53-379DBBDD05BE}"/>
              </a:ext>
            </a:extLst>
          </p:cNvPr>
          <p:cNvSpPr txBox="1"/>
          <p:nvPr/>
        </p:nvSpPr>
        <p:spPr>
          <a:xfrm>
            <a:off x="2482031" y="4956891"/>
            <a:ext cx="1718740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002060"/>
                </a:solidFill>
                <a:latin typeface="Arial Black" panose="020B0A04020102020204" pitchFamily="34" charset="0"/>
              </a:rPr>
              <a:t>BL02U1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94316F4-4AB6-F5B4-C9CD-A081AE20201E}"/>
              </a:ext>
            </a:extLst>
          </p:cNvPr>
          <p:cNvSpPr txBox="1"/>
          <p:nvPr/>
        </p:nvSpPr>
        <p:spPr>
          <a:xfrm>
            <a:off x="2482031" y="5787495"/>
            <a:ext cx="1718740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002060"/>
                </a:solidFill>
                <a:latin typeface="Arial Black" panose="020B0A04020102020204" pitchFamily="34" charset="0"/>
              </a:rPr>
              <a:t>BL10U1</a:t>
            </a: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1D0051D9-52C6-97AF-4BAC-A6D3D18A4772}"/>
              </a:ext>
            </a:extLst>
          </p:cNvPr>
          <p:cNvCxnSpPr>
            <a:cxnSpLocks/>
            <a:stCxn id="7" idx="3"/>
            <a:endCxn id="17" idx="1"/>
          </p:cNvCxnSpPr>
          <p:nvPr/>
        </p:nvCxnSpPr>
        <p:spPr>
          <a:xfrm flipV="1">
            <a:off x="1315921" y="2619481"/>
            <a:ext cx="1116416" cy="1224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CB4BBC8B-382A-8E29-C402-B251F410C9B8}"/>
              </a:ext>
            </a:extLst>
          </p:cNvPr>
          <p:cNvCxnSpPr>
            <a:cxnSpLocks/>
            <a:stCxn id="7" idx="3"/>
            <a:endCxn id="18" idx="1"/>
          </p:cNvCxnSpPr>
          <p:nvPr/>
        </p:nvCxnSpPr>
        <p:spPr>
          <a:xfrm flipV="1">
            <a:off x="1315921" y="3346930"/>
            <a:ext cx="1116416" cy="496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A8A7A65C-B0F6-053A-495C-3EAA80131207}"/>
              </a:ext>
            </a:extLst>
          </p:cNvPr>
          <p:cNvCxnSpPr>
            <a:cxnSpLocks/>
            <a:stCxn id="7" idx="3"/>
            <a:endCxn id="19" idx="1"/>
          </p:cNvCxnSpPr>
          <p:nvPr/>
        </p:nvCxnSpPr>
        <p:spPr>
          <a:xfrm>
            <a:off x="1315921" y="3843905"/>
            <a:ext cx="1116416" cy="477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318C3414-006E-0FD7-22B7-0B9F0AFA460F}"/>
              </a:ext>
            </a:extLst>
          </p:cNvPr>
          <p:cNvCxnSpPr>
            <a:cxnSpLocks/>
            <a:stCxn id="7" idx="3"/>
            <a:endCxn id="21" idx="1"/>
          </p:cNvCxnSpPr>
          <p:nvPr/>
        </p:nvCxnSpPr>
        <p:spPr>
          <a:xfrm>
            <a:off x="1315921" y="3843905"/>
            <a:ext cx="1166110" cy="1374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EBACC267-AA48-B53D-8B55-74280A3D15E1}"/>
              </a:ext>
            </a:extLst>
          </p:cNvPr>
          <p:cNvCxnSpPr>
            <a:cxnSpLocks/>
            <a:stCxn id="7" idx="3"/>
            <a:endCxn id="22" idx="1"/>
          </p:cNvCxnSpPr>
          <p:nvPr/>
        </p:nvCxnSpPr>
        <p:spPr>
          <a:xfrm>
            <a:off x="1315921" y="3843905"/>
            <a:ext cx="1166110" cy="2205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id="{5D7DB793-BED3-BE73-F11E-704D3A49678D}"/>
              </a:ext>
            </a:extLst>
          </p:cNvPr>
          <p:cNvSpPr txBox="1"/>
          <p:nvPr/>
        </p:nvSpPr>
        <p:spPr>
          <a:xfrm>
            <a:off x="5014719" y="2357871"/>
            <a:ext cx="1502334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Arial Black" panose="020B0A04020102020204" pitchFamily="34" charset="0"/>
              </a:defRPr>
            </a:lvl1pPr>
          </a:lstStyle>
          <a:p>
            <a:r>
              <a:rPr lang="en-US" altLang="zh-CN" dirty="0"/>
              <a:t>NFPSS</a:t>
            </a:r>
            <a:endParaRPr lang="zh-CN" altLang="en-US" dirty="0"/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6C64ECAE-6E03-3014-F9FB-60E889EE1700}"/>
              </a:ext>
            </a:extLst>
          </p:cNvPr>
          <p:cNvCxnSpPr>
            <a:stCxn id="13" idx="3"/>
            <a:endCxn id="38" idx="1"/>
          </p:cNvCxnSpPr>
          <p:nvPr/>
        </p:nvCxnSpPr>
        <p:spPr>
          <a:xfrm>
            <a:off x="4021234" y="1918269"/>
            <a:ext cx="993485" cy="701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A5D45DD6-EC85-1B76-3462-4D8D82F42AF7}"/>
              </a:ext>
            </a:extLst>
          </p:cNvPr>
          <p:cNvCxnSpPr>
            <a:stCxn id="17" idx="3"/>
            <a:endCxn id="38" idx="1"/>
          </p:cNvCxnSpPr>
          <p:nvPr/>
        </p:nvCxnSpPr>
        <p:spPr>
          <a:xfrm>
            <a:off x="4151077" y="2619481"/>
            <a:ext cx="8636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89278735-5336-B35B-EFF9-1F745211B7DB}"/>
              </a:ext>
            </a:extLst>
          </p:cNvPr>
          <p:cNvCxnSpPr>
            <a:stCxn id="18" idx="3"/>
            <a:endCxn id="38" idx="1"/>
          </p:cNvCxnSpPr>
          <p:nvPr/>
        </p:nvCxnSpPr>
        <p:spPr>
          <a:xfrm flipV="1">
            <a:off x="4151077" y="2619481"/>
            <a:ext cx="863642" cy="7274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>
            <a:extLst>
              <a:ext uri="{FF2B5EF4-FFF2-40B4-BE49-F238E27FC236}">
                <a16:creationId xmlns:a16="http://schemas.microsoft.com/office/drawing/2014/main" id="{C6890FBD-EC27-8959-52AF-7F34ED05D336}"/>
              </a:ext>
            </a:extLst>
          </p:cNvPr>
          <p:cNvSpPr txBox="1"/>
          <p:nvPr/>
        </p:nvSpPr>
        <p:spPr>
          <a:xfrm>
            <a:off x="4716089" y="3843905"/>
            <a:ext cx="2099593" cy="95410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Arial Black" panose="020B0A04020102020204" pitchFamily="34" charset="0"/>
              </a:defRPr>
            </a:lvl1pPr>
          </a:lstStyle>
          <a:p>
            <a:r>
              <a:rPr lang="en-US" altLang="zh-CN" dirty="0"/>
              <a:t>Shanghai Tech</a:t>
            </a:r>
            <a:endParaRPr lang="zh-CN" altLang="en-US" dirty="0"/>
          </a:p>
        </p:txBody>
      </p: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6C989ED4-2E6D-E88B-CF56-13297E8D902F}"/>
              </a:ext>
            </a:extLst>
          </p:cNvPr>
          <p:cNvCxnSpPr>
            <a:stCxn id="19" idx="3"/>
            <a:endCxn id="48" idx="1"/>
          </p:cNvCxnSpPr>
          <p:nvPr/>
        </p:nvCxnSpPr>
        <p:spPr>
          <a:xfrm>
            <a:off x="4250463" y="4320959"/>
            <a:ext cx="4656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>
            <a:extLst>
              <a:ext uri="{FF2B5EF4-FFF2-40B4-BE49-F238E27FC236}">
                <a16:creationId xmlns:a16="http://schemas.microsoft.com/office/drawing/2014/main" id="{4082DD54-94C9-E9FA-9496-6C508114D133}"/>
              </a:ext>
            </a:extLst>
          </p:cNvPr>
          <p:cNvSpPr txBox="1"/>
          <p:nvPr/>
        </p:nvSpPr>
        <p:spPr>
          <a:xfrm>
            <a:off x="4694300" y="5211390"/>
            <a:ext cx="2099593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Arial Black" panose="020B0A04020102020204" pitchFamily="34" charset="0"/>
              </a:defRPr>
            </a:lvl1pPr>
          </a:lstStyle>
          <a:p>
            <a:r>
              <a:rPr lang="en-US" altLang="zh-CN" dirty="0">
                <a:solidFill>
                  <a:srgbClr val="002060"/>
                </a:solidFill>
              </a:rPr>
              <a:t>SSRF</a:t>
            </a:r>
            <a:endParaRPr lang="zh-CN" altLang="en-US" dirty="0">
              <a:solidFill>
                <a:srgbClr val="002060"/>
              </a:solidFill>
            </a:endParaRPr>
          </a:p>
        </p:txBody>
      </p: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9CA21E6D-BBF1-5687-3EA9-E64C94F70876}"/>
              </a:ext>
            </a:extLst>
          </p:cNvPr>
          <p:cNvCxnSpPr>
            <a:stCxn id="21" idx="3"/>
            <a:endCxn id="52" idx="1"/>
          </p:cNvCxnSpPr>
          <p:nvPr/>
        </p:nvCxnSpPr>
        <p:spPr>
          <a:xfrm>
            <a:off x="4200771" y="5218501"/>
            <a:ext cx="493529" cy="2544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282BF63B-BD9B-D58A-AB46-45977E9CB00A}"/>
              </a:ext>
            </a:extLst>
          </p:cNvPr>
          <p:cNvCxnSpPr>
            <a:stCxn id="22" idx="3"/>
            <a:endCxn id="52" idx="1"/>
          </p:cNvCxnSpPr>
          <p:nvPr/>
        </p:nvCxnSpPr>
        <p:spPr>
          <a:xfrm flipV="1">
            <a:off x="4200771" y="5473000"/>
            <a:ext cx="493529" cy="576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本框 62">
            <a:extLst>
              <a:ext uri="{FF2B5EF4-FFF2-40B4-BE49-F238E27FC236}">
                <a16:creationId xmlns:a16="http://schemas.microsoft.com/office/drawing/2014/main" id="{7BCD4F26-0DF1-BBE5-CA6E-62AD540B270F}"/>
              </a:ext>
            </a:extLst>
          </p:cNvPr>
          <p:cNvSpPr txBox="1"/>
          <p:nvPr/>
        </p:nvSpPr>
        <p:spPr>
          <a:xfrm>
            <a:off x="7572394" y="2383653"/>
            <a:ext cx="677108" cy="192655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vert="eaVert" wrap="none" rtlCol="0">
            <a:spAutoFit/>
          </a:bodyPr>
          <a:lstStyle/>
          <a:p>
            <a:r>
              <a:rPr lang="en-US" altLang="zh-CN" sz="3200" dirty="0" err="1">
                <a:latin typeface="Arial Black" panose="020B0A04020102020204" pitchFamily="34" charset="0"/>
              </a:rPr>
              <a:t>MXCube</a:t>
            </a:r>
            <a:endParaRPr lang="zh-CN" altLang="en-US" sz="3200" dirty="0">
              <a:latin typeface="Arial Black" panose="020B0A04020102020204" pitchFamily="34" charset="0"/>
            </a:endParaRPr>
          </a:p>
        </p:txBody>
      </p: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1805BF04-3B0C-882A-1AD5-43A253AAFD39}"/>
              </a:ext>
            </a:extLst>
          </p:cNvPr>
          <p:cNvCxnSpPr>
            <a:stCxn id="38" idx="3"/>
            <a:endCxn id="63" idx="1"/>
          </p:cNvCxnSpPr>
          <p:nvPr/>
        </p:nvCxnSpPr>
        <p:spPr>
          <a:xfrm>
            <a:off x="6517053" y="2619481"/>
            <a:ext cx="1055341" cy="7274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6E415B93-2C3B-F050-566B-E898C1C87EF2}"/>
              </a:ext>
            </a:extLst>
          </p:cNvPr>
          <p:cNvCxnSpPr>
            <a:stCxn id="48" idx="3"/>
            <a:endCxn id="63" idx="1"/>
          </p:cNvCxnSpPr>
          <p:nvPr/>
        </p:nvCxnSpPr>
        <p:spPr>
          <a:xfrm flipV="1">
            <a:off x="6815682" y="3346930"/>
            <a:ext cx="756712" cy="9740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07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83"/>
    </mc:Choice>
    <mc:Fallback xmlns="">
      <p:transition spd="slow" advTm="2678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B858B4-9669-491C-B429-83A0A946B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MXCUBE Status 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Version of </a:t>
            </a:r>
            <a:r>
              <a:rPr lang="en-US" altLang="zh-CN" dirty="0" err="1"/>
              <a:t>mxcubecore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	BL17B  : version from 2022.2.23</a:t>
            </a:r>
          </a:p>
          <a:p>
            <a:pPr marL="0" indent="0">
              <a:buNone/>
            </a:pPr>
            <a:r>
              <a:rPr lang="en-US" altLang="zh-CN" dirty="0"/>
              <a:t>	BL18U  : version from 2023.4.9</a:t>
            </a:r>
          </a:p>
          <a:p>
            <a:pPr marL="0" indent="0">
              <a:buNone/>
            </a:pPr>
            <a:r>
              <a:rPr lang="en-US" altLang="zh-CN" dirty="0"/>
              <a:t>	BL19U1: version from 2023.4.9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783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27"/>
    </mc:Choice>
    <mc:Fallback xmlns="">
      <p:transition spd="slow" advTm="2342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B858B4-9669-491C-B429-83A0A946B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3302"/>
            <a:ext cx="7886700" cy="7608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MXCUBE Status 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28650" y="788247"/>
            <a:ext cx="7886700" cy="4809142"/>
          </a:xfrm>
        </p:spPr>
        <p:txBody>
          <a:bodyPr/>
          <a:lstStyle/>
          <a:p>
            <a:r>
              <a:rPr lang="en-US" altLang="zh-CN" dirty="0"/>
              <a:t>Other development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Integrate Actor sample changer into </a:t>
            </a:r>
            <a:r>
              <a:rPr lang="en-US" altLang="zh-CN" dirty="0" err="1"/>
              <a:t>mxcube</a:t>
            </a:r>
            <a:r>
              <a:rPr lang="en-US" altLang="zh-CN" dirty="0"/>
              <a:t>.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Use EPICS to control the </a:t>
            </a:r>
            <a:r>
              <a:rPr lang="en-US" altLang="zh-CN"/>
              <a:t>Pilatus detector.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	</a:t>
            </a:r>
            <a:endParaRPr lang="zh-CN" altLang="en-US" dirty="0"/>
          </a:p>
        </p:txBody>
      </p:sp>
      <p:pic>
        <p:nvPicPr>
          <p:cNvPr id="4" name="图片 3" descr="图形用户界面&#10;&#10;描述已自动生成">
            <a:extLst>
              <a:ext uri="{FF2B5EF4-FFF2-40B4-BE49-F238E27FC236}">
                <a16:creationId xmlns:a16="http://schemas.microsoft.com/office/drawing/2014/main" id="{5C13D3D1-1735-96E2-DC55-608F71FFC58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166" y="2896866"/>
            <a:ext cx="4136137" cy="27005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78" y="2896866"/>
            <a:ext cx="4159722" cy="270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5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27"/>
    </mc:Choice>
    <mc:Fallback xmlns="">
      <p:transition spd="slow" advTm="2342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B858B4-9669-491C-B429-83A0A946B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3758"/>
            <a:ext cx="7886700" cy="6324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MXCUBE Status 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28650" y="816159"/>
            <a:ext cx="7886700" cy="4809142"/>
          </a:xfrm>
        </p:spPr>
        <p:txBody>
          <a:bodyPr/>
          <a:lstStyle/>
          <a:p>
            <a:r>
              <a:rPr lang="en-US" altLang="zh-CN" dirty="0"/>
              <a:t>Other development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Auto update diffraction pattern in </a:t>
            </a:r>
            <a:r>
              <a:rPr lang="en-US" altLang="zh-CN" dirty="0" err="1"/>
              <a:t>adxv</a:t>
            </a:r>
            <a:r>
              <a:rPr lang="en-US" altLang="zh-CN" dirty="0"/>
              <a:t> / </a:t>
            </a:r>
            <a:r>
              <a:rPr lang="en-US" altLang="zh-CN" dirty="0" err="1"/>
              <a:t>Braggy</a:t>
            </a:r>
            <a:r>
              <a:rPr lang="en-US" altLang="zh-CN" dirty="0"/>
              <a:t>.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Deploy four types of auto processing pipeline.</a:t>
            </a:r>
          </a:p>
          <a:p>
            <a:pPr lvl="1">
              <a:lnSpc>
                <a:spcPct val="150000"/>
              </a:lnSpc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	</a:t>
            </a:r>
            <a:endParaRPr lang="zh-CN" altLang="en-US" dirty="0"/>
          </a:p>
        </p:txBody>
      </p:sp>
      <p:pic>
        <p:nvPicPr>
          <p:cNvPr id="83" name="图片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64" y="3220730"/>
            <a:ext cx="6121190" cy="2290719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213083" y="1090241"/>
            <a:ext cx="2536742" cy="185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8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27"/>
    </mc:Choice>
    <mc:Fallback xmlns="">
      <p:transition spd="slow" advTm="2342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B858B4-9669-491C-B429-83A0A946B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3758"/>
            <a:ext cx="7886700" cy="6324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MXCUBE Status 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28650" y="816159"/>
            <a:ext cx="7886700" cy="4809142"/>
          </a:xfrm>
        </p:spPr>
        <p:txBody>
          <a:bodyPr/>
          <a:lstStyle/>
          <a:p>
            <a:r>
              <a:rPr lang="en-US" altLang="zh-CN" dirty="0"/>
              <a:t>Cybersecurity (virtual machine)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Use VMware to run </a:t>
            </a:r>
            <a:r>
              <a:rPr lang="en-US" altLang="zh-CN" dirty="0" err="1"/>
              <a:t>mxcube</a:t>
            </a:r>
            <a:r>
              <a:rPr lang="en-US" altLang="zh-CN" dirty="0"/>
              <a:t> and </a:t>
            </a:r>
            <a:r>
              <a:rPr lang="en-US" altLang="zh-CN" dirty="0" err="1"/>
              <a:t>ispyb</a:t>
            </a:r>
            <a:r>
              <a:rPr lang="en-US" altLang="zh-CN" dirty="0"/>
              <a:t>, take snapshot for insurance.</a:t>
            </a:r>
          </a:p>
          <a:p>
            <a:pPr lvl="1">
              <a:lnSpc>
                <a:spcPct val="150000"/>
              </a:lnSpc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	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12" y="1767087"/>
            <a:ext cx="6833870" cy="406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8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27"/>
    </mc:Choice>
    <mc:Fallback xmlns="">
      <p:transition spd="slow" advTm="2342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B858B4-9669-491C-B429-83A0A946B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3758"/>
            <a:ext cx="7886700" cy="6324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MXCUBE Status 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7BDAF1A-9C7D-0111-E173-D7D7F57A1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41975"/>
            <a:ext cx="8054371" cy="4351338"/>
          </a:xfrm>
        </p:spPr>
        <p:txBody>
          <a:bodyPr/>
          <a:lstStyle/>
          <a:p>
            <a:r>
              <a:rPr lang="en-US" dirty="0"/>
              <a:t>Cybersecurity (other measures)</a:t>
            </a:r>
          </a:p>
          <a:p>
            <a:pPr lvl="1">
              <a:lnSpc>
                <a:spcPct val="300000"/>
              </a:lnSpc>
            </a:pPr>
            <a:r>
              <a:rPr lang="en-US" dirty="0"/>
              <a:t>Most of servers in beamline only connect to the internal network.</a:t>
            </a:r>
          </a:p>
          <a:p>
            <a:pPr lvl="1">
              <a:lnSpc>
                <a:spcPct val="300000"/>
              </a:lnSpc>
            </a:pPr>
            <a:r>
              <a:rPr lang="en-US" altLang="zh-CN" dirty="0"/>
              <a:t>Regular backs up users’ data.</a:t>
            </a:r>
          </a:p>
          <a:p>
            <a:pPr marL="342900" lvl="1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41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27"/>
    </mc:Choice>
    <mc:Fallback xmlns="">
      <p:transition spd="slow" advTm="23427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6957</TotalTime>
  <Words>503</Words>
  <Application>Microsoft Office PowerPoint</Application>
  <PresentationFormat>全屏显示(4:3)</PresentationFormat>
  <Paragraphs>117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等线</vt:lpstr>
      <vt:lpstr>等线 Light</vt:lpstr>
      <vt:lpstr>Arial</vt:lpstr>
      <vt:lpstr>Arial Black</vt:lpstr>
      <vt:lpstr>Calibri</vt:lpstr>
      <vt:lpstr>Roboto</vt:lpstr>
      <vt:lpstr>Wingdings</vt:lpstr>
      <vt:lpstr>Office 主题​​</vt:lpstr>
      <vt:lpstr>PowerPoint 演示文稿</vt:lpstr>
      <vt:lpstr>Shanghai Synchrotron Radiation Facility</vt:lpstr>
      <vt:lpstr>National Facility for Protein Science . Shanghai</vt:lpstr>
      <vt:lpstr>MX Beamlines at SSRF</vt:lpstr>
      <vt:lpstr>MXCUBE Status </vt:lpstr>
      <vt:lpstr>MXCUBE Status </vt:lpstr>
      <vt:lpstr>MXCUBE Status </vt:lpstr>
      <vt:lpstr>MXCUBE Status </vt:lpstr>
      <vt:lpstr>MXCUBE Status </vt:lpstr>
      <vt:lpstr>Developments since last meeting</vt:lpstr>
      <vt:lpstr>Developments since last meeting</vt:lpstr>
      <vt:lpstr>Developments since last meeting</vt:lpstr>
      <vt:lpstr>Developments since last meeting</vt:lpstr>
      <vt:lpstr>Developments since last meeting</vt:lpstr>
      <vt:lpstr>Developments since last meeting</vt:lpstr>
      <vt:lpstr>Plans for the next six months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NFPS MX Beamlines at SSRF</dc:title>
  <dc:creator>NTKO</dc:creator>
  <cp:lastModifiedBy>BL19U1</cp:lastModifiedBy>
  <cp:revision>338</cp:revision>
  <dcterms:created xsi:type="dcterms:W3CDTF">2021-05-10T13:42:07Z</dcterms:created>
  <dcterms:modified xsi:type="dcterms:W3CDTF">2024-11-18T07:24:41Z</dcterms:modified>
</cp:coreProperties>
</file>