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7"/>
  </p:notesMasterIdLst>
  <p:handoutMasterIdLst>
    <p:handoutMasterId r:id="rId8"/>
  </p:handoutMasterIdLst>
  <p:sldIdLst>
    <p:sldId id="311" r:id="rId2"/>
    <p:sldId id="314" r:id="rId3"/>
    <p:sldId id="322" r:id="rId4"/>
    <p:sldId id="320" r:id="rId5"/>
    <p:sldId id="323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71F15934-5DAC-41AC-82F8-E24556011E65}">
          <p14:sldIdLst>
            <p14:sldId id="311"/>
            <p14:sldId id="314"/>
            <p14:sldId id="322"/>
            <p14:sldId id="320"/>
            <p14:sldId id="323"/>
          </p14:sldIdLst>
        </p14:section>
        <p14:section name="Untitled Section" id="{56D1B7E9-30A7-436B-B2BC-EA78A310DA7F}">
          <p14:sldIdLst/>
        </p14:section>
        <p14:section name="Untitled Section" id="{2ED1DE04-A236-4C5D-86BC-9763364A34C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46">
          <p15:clr>
            <a:srgbClr val="A4A3A4"/>
          </p15:clr>
        </p15:guide>
        <p15:guide id="3" orient="horz" pos="3974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pos="2880">
          <p15:clr>
            <a:srgbClr val="A4A3A4"/>
          </p15:clr>
        </p15:guide>
        <p15:guide id="6" pos="521">
          <p15:clr>
            <a:srgbClr val="A4A3A4"/>
          </p15:clr>
        </p15:guide>
        <p15:guide id="7" pos="52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2577"/>
    <a:srgbClr val="4B2601"/>
    <a:srgbClr val="ED7703"/>
    <a:srgbClr val="F4F4F4"/>
    <a:srgbClr val="D1D2D4"/>
    <a:srgbClr val="B7B9BA"/>
    <a:srgbClr val="AF007C"/>
    <a:srgbClr val="0098D4"/>
    <a:srgbClr val="51A026"/>
    <a:srgbClr val="FFD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22" autoAdjust="0"/>
    <p:restoredTop sz="94195" autoAdjust="0"/>
  </p:normalViewPr>
  <p:slideViewPr>
    <p:cSldViewPr snapToObjects="1" showGuides="1">
      <p:cViewPr varScale="1">
        <p:scale>
          <a:sx n="54" d="100"/>
          <a:sy n="54" d="100"/>
        </p:scale>
        <p:origin x="1122" y="66"/>
      </p:cViewPr>
      <p:guideLst>
        <p:guide orient="horz" pos="2160"/>
        <p:guide orient="horz" pos="346"/>
        <p:guide orient="horz" pos="3974"/>
        <p:guide orient="horz" pos="1026"/>
        <p:guide pos="2880"/>
        <p:guide pos="521"/>
        <p:guide pos="52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/>
              <a:t>ESRF HIGHLIGHTS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09ECEB-3937-4F26-B78C-83FCE6F7B14A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0EAD4-053F-4CF3-8873-64787B943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83046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/>
              <a:t>ESRF HIGHLIGHTS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80E798-53FF-4C51-A981-953463752515}" type="datetimeFigureOut">
              <a:rPr lang="fr-FR" smtClean="0"/>
              <a:pPr/>
              <a:t>28/05/2024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06CD8F-B7ED-4A05-9FB1-A01CC0EF02C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0845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fr-FR"/>
              <a:t>ESRF HIGHLIGHTS</a:t>
            </a:r>
          </a:p>
        </p:txBody>
      </p:sp>
    </p:spTree>
    <p:extLst>
      <p:ext uri="{BB962C8B-B14F-4D97-AF65-F5344CB8AC3E}">
        <p14:creationId xmlns:p14="http://schemas.microsoft.com/office/powerpoint/2010/main" val="84339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fr-FR"/>
              <a:t>ESRF HIGHLIGHTS</a:t>
            </a:r>
          </a:p>
        </p:txBody>
      </p:sp>
    </p:spTree>
    <p:extLst>
      <p:ext uri="{BB962C8B-B14F-4D97-AF65-F5344CB8AC3E}">
        <p14:creationId xmlns:p14="http://schemas.microsoft.com/office/powerpoint/2010/main" val="2138216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fr-FR"/>
              <a:t>ESRF HIGHLIGHTS</a:t>
            </a:r>
          </a:p>
        </p:txBody>
      </p:sp>
    </p:spTree>
    <p:extLst>
      <p:ext uri="{BB962C8B-B14F-4D97-AF65-F5344CB8AC3E}">
        <p14:creationId xmlns:p14="http://schemas.microsoft.com/office/powerpoint/2010/main" val="2728733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fr-FR"/>
              <a:t>ESRF HIGHLIGHTS</a:t>
            </a:r>
          </a:p>
        </p:txBody>
      </p:sp>
    </p:spTree>
    <p:extLst>
      <p:ext uri="{BB962C8B-B14F-4D97-AF65-F5344CB8AC3E}">
        <p14:creationId xmlns:p14="http://schemas.microsoft.com/office/powerpoint/2010/main" val="355369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fr-FR"/>
              <a:t>ESRF HIGHLIGHTS</a:t>
            </a:r>
          </a:p>
        </p:txBody>
      </p:sp>
    </p:spTree>
    <p:extLst>
      <p:ext uri="{BB962C8B-B14F-4D97-AF65-F5344CB8AC3E}">
        <p14:creationId xmlns:p14="http://schemas.microsoft.com/office/powerpoint/2010/main" val="4267493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 descr="logo_cou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2000" y="1990800"/>
            <a:ext cx="7200000" cy="2880000"/>
          </a:xfrm>
          <a:prstGeom prst="rect">
            <a:avLst/>
          </a:prstGeom>
        </p:spPr>
      </p:pic>
      <p:pic>
        <p:nvPicPr>
          <p:cNvPr id="3" name="Image 14" descr="logo_couv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72000" y="1990800"/>
            <a:ext cx="7200000" cy="288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727200" y="126000"/>
            <a:ext cx="8236800" cy="496800"/>
          </a:xfrm>
          <a:solidFill>
            <a:schemeClr val="accent1"/>
          </a:solidFill>
        </p:spPr>
        <p:txBody>
          <a:bodyPr lIns="108000" tIns="0" rIns="108000" anchor="ctr" anchorCtr="0"/>
          <a:lstStyle>
            <a:lvl1pPr>
              <a:lnSpc>
                <a:spcPct val="85000"/>
              </a:lnSpc>
              <a:defRPr sz="2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gray">
          <a:xfrm>
            <a:off x="3351600" y="1098000"/>
            <a:ext cx="5612400" cy="3564000"/>
          </a:xfrm>
          <a:solidFill>
            <a:srgbClr val="4E5B99"/>
          </a:solidFill>
        </p:spPr>
        <p:txBody>
          <a:bodyPr lIns="216000" tIns="252000"/>
          <a:lstStyle>
            <a:lvl1pPr marL="0" indent="0">
              <a:spcAft>
                <a:spcPts val="300"/>
              </a:spcAft>
              <a:buFont typeface="Arial" pitchFamily="34" charset="0"/>
              <a:buNone/>
              <a:defRPr sz="2800">
                <a:solidFill>
                  <a:schemeClr val="bg1"/>
                </a:solidFill>
              </a:defRPr>
            </a:lvl1pPr>
            <a:lvl2pPr marL="0" indent="0">
              <a:spcBef>
                <a:spcPts val="400"/>
              </a:spcBef>
              <a:spcAft>
                <a:spcPts val="0"/>
              </a:spcAft>
              <a:buFont typeface="Arial" pitchFamily="34" charset="0"/>
              <a:buNone/>
              <a:defRPr sz="2600" b="1">
                <a:solidFill>
                  <a:schemeClr val="bg1"/>
                </a:solidFill>
              </a:defRPr>
            </a:lvl2pPr>
            <a:lvl3pPr marL="0" indent="0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 sz="225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SzPct val="80000"/>
              <a:buNone/>
              <a:defRPr sz="1750">
                <a:solidFill>
                  <a:schemeClr val="bg1"/>
                </a:solidFill>
              </a:defRPr>
            </a:lvl4pPr>
            <a:lvl5pPr marL="0" indent="0">
              <a:lnSpc>
                <a:spcPct val="80000"/>
              </a:lnSpc>
              <a:spcAft>
                <a:spcPts val="0"/>
              </a:spcAft>
              <a:buNone/>
              <a:defRPr sz="1500" b="1" i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727200" y="1098000"/>
            <a:ext cx="2574000" cy="3564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fr-FR"/>
              <a:t>Page </a:t>
            </a:r>
            <a:fld id="{733122C9-A0B9-462F-8757-0847AD287B6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MXCuBE Workshop, 29th-30tht May, Lund</a:t>
            </a:r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gray">
          <a:xfrm>
            <a:off x="727688" y="764704"/>
            <a:ext cx="8236800" cy="5400000"/>
          </a:xfrm>
        </p:spPr>
        <p:txBody>
          <a:bodyPr/>
          <a:lstStyle>
            <a:lvl1pPr>
              <a:spcBef>
                <a:spcPts val="1200"/>
              </a:spcBef>
              <a:spcAft>
                <a:spcPts val="600"/>
              </a:spcAft>
              <a:defRPr baseline="0"/>
            </a:lvl1pPr>
            <a:lvl2pPr>
              <a:spcBef>
                <a:spcPts val="60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2pPr>
            <a:lvl4pPr>
              <a:spcBef>
                <a:spcPts val="0"/>
              </a:spcBef>
              <a:spcAft>
                <a:spcPts val="300"/>
              </a:spcAft>
              <a:buSzPct val="80000"/>
              <a:defRPr/>
            </a:lvl4pPr>
            <a:lvl5pPr>
              <a:spcAft>
                <a:spcPts val="300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/>
              <a:t>Page </a:t>
            </a:r>
            <a:fld id="{733122C9-A0B9-462F-8757-0847AD287B6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MXCuBE Workshop, 29th-30tht May, Lund</a:t>
            </a:r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Use for importing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MXCuBE Workshop, 29th-30tht May, Lund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/>
              <a:t>Page </a:t>
            </a:r>
            <a:fld id="{733122C9-A0B9-462F-8757-0847AD287B63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9597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lour palet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ESRF COLOUR PALETTE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MXCuBE Workshop, 29th-30tht May, Lund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/>
              <a:t>Page </a:t>
            </a:r>
            <a:fld id="{733122C9-A0B9-462F-8757-0847AD287B63}" type="slidenum">
              <a:rPr lang="fr-FR" smtClean="0"/>
              <a:pPr/>
              <a:t>‹#›</a:t>
            </a:fld>
            <a:endParaRPr lang="fr-FR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1751223" y="1016732"/>
            <a:ext cx="6421177" cy="4780955"/>
            <a:chOff x="977503" y="761588"/>
            <a:chExt cx="6421177" cy="4780955"/>
          </a:xfrm>
        </p:grpSpPr>
        <p:sp>
          <p:nvSpPr>
            <p:cNvPr id="6" name="Oval 5"/>
            <p:cNvSpPr/>
            <p:nvPr/>
          </p:nvSpPr>
          <p:spPr>
            <a:xfrm>
              <a:off x="2803893" y="1812730"/>
              <a:ext cx="2628292" cy="262829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4175956" y="1016392"/>
              <a:ext cx="576404" cy="576404"/>
            </a:xfrm>
            <a:prstGeom prst="ellipse">
              <a:avLst/>
            </a:prstGeom>
            <a:solidFill>
              <a:srgbClr val="ED77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5003708" y="1393465"/>
              <a:ext cx="576404" cy="576404"/>
            </a:xfrm>
            <a:prstGeom prst="ellipse">
              <a:avLst/>
            </a:prstGeom>
            <a:solidFill>
              <a:srgbClr val="F4A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8"/>
            <p:cNvSpPr/>
            <p:nvPr/>
          </p:nvSpPr>
          <p:spPr>
            <a:xfrm>
              <a:off x="5507764" y="1980062"/>
              <a:ext cx="576404" cy="576404"/>
            </a:xfrm>
            <a:prstGeom prst="ellipse">
              <a:avLst/>
            </a:prstGeom>
            <a:solidFill>
              <a:srgbClr val="FF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688124" y="2740535"/>
              <a:ext cx="576404" cy="576404"/>
            </a:xfrm>
            <a:prstGeom prst="ellipse">
              <a:avLst/>
            </a:prstGeom>
            <a:solidFill>
              <a:srgbClr val="51A0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/>
            <p:cNvSpPr/>
            <p:nvPr/>
          </p:nvSpPr>
          <p:spPr>
            <a:xfrm>
              <a:off x="5580282" y="3501008"/>
              <a:ext cx="576404" cy="576404"/>
            </a:xfrm>
            <a:prstGeom prst="ellipse">
              <a:avLst/>
            </a:prstGeom>
            <a:solidFill>
              <a:srgbClr val="0098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5148064" y="4169035"/>
              <a:ext cx="576404" cy="576404"/>
            </a:xfrm>
            <a:prstGeom prst="ellipse">
              <a:avLst/>
            </a:prstGeom>
            <a:solidFill>
              <a:srgbClr val="AF00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/>
            <p:cNvSpPr/>
            <p:nvPr/>
          </p:nvSpPr>
          <p:spPr>
            <a:xfrm>
              <a:off x="2367594" y="1709154"/>
              <a:ext cx="576404" cy="576404"/>
            </a:xfrm>
            <a:prstGeom prst="ellipse">
              <a:avLst/>
            </a:prstGeom>
            <a:solidFill>
              <a:srgbClr val="132577">
                <a:alpha val="74902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/>
            <p:cNvSpPr/>
            <p:nvPr/>
          </p:nvSpPr>
          <p:spPr>
            <a:xfrm>
              <a:off x="2079392" y="2433493"/>
              <a:ext cx="576404" cy="576404"/>
            </a:xfrm>
            <a:prstGeom prst="ellipse">
              <a:avLst/>
            </a:prstGeom>
            <a:solidFill>
              <a:srgbClr val="132577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/>
            <p:cNvSpPr/>
            <p:nvPr/>
          </p:nvSpPr>
          <p:spPr>
            <a:xfrm>
              <a:off x="3491370" y="4689140"/>
              <a:ext cx="576404" cy="576404"/>
            </a:xfrm>
            <a:prstGeom prst="ellipse">
              <a:avLst/>
            </a:prstGeom>
            <a:solidFill>
              <a:srgbClr val="B7B9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/>
            <p:cNvSpPr/>
            <p:nvPr/>
          </p:nvSpPr>
          <p:spPr>
            <a:xfrm>
              <a:off x="2706262" y="4329100"/>
              <a:ext cx="576404" cy="576404"/>
            </a:xfrm>
            <a:prstGeom prst="ellipse">
              <a:avLst/>
            </a:prstGeom>
            <a:solidFill>
              <a:srgbClr val="D1D2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/>
            <p:cNvSpPr/>
            <p:nvPr/>
          </p:nvSpPr>
          <p:spPr>
            <a:xfrm>
              <a:off x="2113415" y="3746995"/>
              <a:ext cx="576404" cy="576404"/>
            </a:xfrm>
            <a:prstGeom prst="ellipse">
              <a:avLst/>
            </a:prstGeom>
            <a:solidFill>
              <a:srgbClr val="F4F4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545461" y="3053707"/>
              <a:ext cx="126099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chemeClr val="bg1"/>
                  </a:solidFill>
                </a:rPr>
                <a:t>R019G037B119</a:t>
              </a:r>
              <a:endParaRPr lang="en-GB" sz="1200" dirty="0">
                <a:solidFill>
                  <a:schemeClr val="bg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339537" y="761588"/>
              <a:ext cx="126099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R237G119B003</a:t>
              </a:r>
              <a:endParaRPr lang="en-GB" sz="12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273712" y="1162931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R244G163B000</a:t>
              </a:r>
              <a:endParaRPr lang="en-GB" sz="12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795966" y="1756869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R255G221B000</a:t>
              </a:r>
              <a:endParaRPr lang="en-GB" sz="12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084168" y="2570541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R081G160B038</a:t>
              </a:r>
              <a:endParaRPr lang="en-GB" sz="12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084168" y="3409385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R000G152B212</a:t>
              </a:r>
              <a:endParaRPr lang="en-GB" sz="1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677172" y="4159448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R175G000B124</a:t>
              </a:r>
              <a:endParaRPr lang="en-GB" sz="12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12568" y="1497250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ESRF </a:t>
              </a:r>
              <a:r>
                <a:rPr lang="fr-FR" sz="1200" dirty="0" err="1"/>
                <a:t>blue</a:t>
              </a:r>
              <a:r>
                <a:rPr lang="fr-FR" sz="1200" dirty="0"/>
                <a:t> 75%</a:t>
              </a:r>
              <a:endParaRPr lang="en-GB" sz="12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77503" y="2279467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ESRF </a:t>
              </a:r>
              <a:r>
                <a:rPr lang="fr-FR" sz="1200" dirty="0" err="1"/>
                <a:t>blue</a:t>
              </a:r>
              <a:r>
                <a:rPr lang="fr-FR" sz="1200" dirty="0"/>
                <a:t> 50%</a:t>
              </a:r>
              <a:endParaRPr lang="en-GB" sz="12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878263" y="5265544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R183G185B186</a:t>
              </a:r>
              <a:endParaRPr lang="en-GB" sz="12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968154" y="4899336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R209G210B212</a:t>
              </a:r>
              <a:endParaRPr lang="en-GB" sz="12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238010" y="4311927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R244G244B244</a:t>
              </a:r>
              <a:endParaRPr lang="en-GB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74857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logo_text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164000" y="6210000"/>
            <a:ext cx="1975944" cy="648000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727200" y="126000"/>
            <a:ext cx="8236800" cy="496800"/>
          </a:xfrm>
          <a:prstGeom prst="rect">
            <a:avLst/>
          </a:prstGeom>
          <a:solidFill>
            <a:schemeClr val="accent1"/>
          </a:solidFill>
        </p:spPr>
        <p:txBody>
          <a:bodyPr vert="horz" lIns="72000" tIns="0" rIns="72000" bIns="0" rtlCol="0" anchor="ctr" anchorCtr="0">
            <a:noAutofit/>
          </a:bodyPr>
          <a:lstStyle/>
          <a:p>
            <a:r>
              <a:rPr lang="fr-FR" dirty="0"/>
              <a:t>CLICK TO MODIFY THE STYLE OF THE TITLE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727200" y="764704"/>
            <a:ext cx="8236800" cy="540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dirty="0"/>
              <a:t>Click to </a:t>
            </a:r>
            <a:r>
              <a:rPr lang="fr-FR" dirty="0" err="1"/>
              <a:t>modify</a:t>
            </a:r>
            <a:r>
              <a:rPr lang="fr-FR" dirty="0"/>
              <a:t> </a:t>
            </a:r>
            <a:r>
              <a:rPr lang="fr-FR" dirty="0" err="1"/>
              <a:t>attributes</a:t>
            </a:r>
            <a:endParaRPr lang="fr-FR" dirty="0"/>
          </a:p>
          <a:p>
            <a:pPr lvl="1"/>
            <a:endParaRPr lang="fr-FR" dirty="0"/>
          </a:p>
          <a:p>
            <a:pPr lvl="1"/>
            <a:r>
              <a:rPr lang="fr-FR" dirty="0"/>
              <a:t>Second </a:t>
            </a:r>
            <a:r>
              <a:rPr lang="fr-FR" dirty="0" err="1"/>
              <a:t>level</a:t>
            </a:r>
            <a:endParaRPr lang="fr-FR" dirty="0"/>
          </a:p>
          <a:p>
            <a:pPr lvl="2"/>
            <a:r>
              <a:rPr lang="fr-FR" dirty="0" err="1"/>
              <a:t>Third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fr-FR" dirty="0"/>
          </a:p>
          <a:p>
            <a:pPr lvl="3"/>
            <a:r>
              <a:rPr lang="fr-FR" dirty="0" err="1"/>
              <a:t>Fourth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fr-FR" dirty="0"/>
          </a:p>
          <a:p>
            <a:pPr lvl="4"/>
            <a:r>
              <a:rPr lang="fr-FR" dirty="0" err="1"/>
              <a:t>Fifth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719572" y="6483349"/>
            <a:ext cx="6120000" cy="212489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 b="1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MXCuBE Workshop, 29th-30tht May, Lund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179512" y="6483438"/>
            <a:ext cx="413559" cy="2124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 b="1">
                <a:solidFill>
                  <a:schemeClr val="tx2"/>
                </a:solidFill>
              </a:defRPr>
            </a:lvl1pPr>
          </a:lstStyle>
          <a:p>
            <a:r>
              <a:rPr lang="fr-FR"/>
              <a:t>Page </a:t>
            </a:r>
            <a:fld id="{733122C9-A0B9-462F-8757-0847AD287B6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180000" y="126000"/>
            <a:ext cx="496800" cy="49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8" descr="logo_text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164000" y="6210000"/>
            <a:ext cx="1975944" cy="6480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80000" y="126000"/>
            <a:ext cx="496800" cy="49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1" r:id="rId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1600" b="1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1000"/>
        </a:spcAft>
        <a:buFont typeface="Arial" pitchFamily="34" charset="0"/>
        <a:buNone/>
        <a:defRPr sz="1800" b="1" kern="1200" baseline="0">
          <a:solidFill>
            <a:srgbClr val="002060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ts val="0"/>
        </a:spcBef>
        <a:spcAft>
          <a:spcPts val="1500"/>
        </a:spcAft>
        <a:buFont typeface="Arial" pitchFamily="34" charset="0"/>
        <a:buNone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5000"/>
        </a:lnSpc>
        <a:spcBef>
          <a:spcPts val="0"/>
        </a:spcBef>
        <a:spcAft>
          <a:spcPts val="500"/>
        </a:spcAft>
        <a:buFont typeface="Arial" pitchFamily="34" charset="0"/>
        <a:buNone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357188" indent="-174625" algn="l" defTabSz="914400" rtl="0" eaLnBrk="1" latinLnBrk="0" hangingPunct="1">
        <a:lnSpc>
          <a:spcPct val="110000"/>
        </a:lnSpc>
        <a:spcBef>
          <a:spcPts val="0"/>
        </a:spcBef>
        <a:spcAft>
          <a:spcPts val="400"/>
        </a:spcAft>
        <a:buClr>
          <a:schemeClr val="accent6"/>
        </a:buClr>
        <a:buFont typeface="Wingdings" pitchFamily="2" charset="2"/>
        <a:buChar char="l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162050" indent="-174625" algn="l" defTabSz="914400" rtl="0" eaLnBrk="1" latinLnBrk="0" hangingPunct="1">
        <a:spcBef>
          <a:spcPts val="0"/>
        </a:spcBef>
        <a:spcAft>
          <a:spcPts val="600"/>
        </a:spcAft>
        <a:buClr>
          <a:schemeClr val="accent6"/>
        </a:buClr>
        <a:buFont typeface="ITCOfficinaSans LT Book" pitchFamily="2" charset="0"/>
        <a:buChar char="&gt;"/>
        <a:defRPr sz="12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884" userDrawn="1">
          <p15:clr>
            <a:srgbClr val="F26B43"/>
          </p15:clr>
        </p15:guide>
        <p15:guide id="2" pos="113" userDrawn="1">
          <p15:clr>
            <a:srgbClr val="F26B43"/>
          </p15:clr>
        </p15:guide>
        <p15:guide id="3" orient="horz" pos="482" userDrawn="1">
          <p15:clr>
            <a:srgbClr val="F26B43"/>
          </p15:clr>
        </p15:guide>
        <p15:guide id="4" pos="453" userDrawn="1">
          <p15:clr>
            <a:srgbClr val="F26B43"/>
          </p15:clr>
        </p15:guide>
        <p15:guide id="5" pos="564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xcube.github.io/mxcube/doc/developers_meetings/Minutes20181115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xcube.github.io/mxcube/doc/developers_meetings/Minutes20181115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xcube.github.io/mxcube/doc/developers_meetings/Minutes20181115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xcube.github.io/mxcube/doc/developers_meetings/Minutes20181115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76672"/>
            <a:ext cx="3672408" cy="4678084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MXCuBE Workshop, 29th-30tht May, Lund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2411760" y="4016096"/>
            <a:ext cx="648072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chemeClr val="accent1"/>
                </a:solidFill>
                <a:latin typeface="+mj-lt"/>
              </a:rPr>
              <a:t>ESRF STATUS REPORT</a:t>
            </a:r>
            <a:endParaRPr lang="en-GB" sz="2400" b="1" dirty="0">
              <a:solidFill>
                <a:schemeClr val="accent1"/>
              </a:solidFill>
              <a:latin typeface="+mj-lt"/>
            </a:endParaRPr>
          </a:p>
          <a:p>
            <a:pPr algn="ctr"/>
            <a:r>
              <a:rPr lang="en-GB" sz="2000" b="1" dirty="0">
                <a:solidFill>
                  <a:schemeClr val="accent1"/>
                </a:solidFill>
                <a:latin typeface="+mj-lt"/>
              </a:rPr>
              <a:t>Antonia BETEVA</a:t>
            </a:r>
          </a:p>
          <a:p>
            <a:pPr algn="ctr"/>
            <a:endParaRPr lang="en-GB" sz="2000" b="1" dirty="0">
              <a:solidFill>
                <a:schemeClr val="accent1"/>
              </a:solidFill>
              <a:latin typeface="+mj-lt"/>
            </a:endParaRPr>
          </a:p>
          <a:p>
            <a:r>
              <a:rPr lang="en-GB" sz="1600" b="1" dirty="0">
                <a:solidFill>
                  <a:schemeClr val="accent1"/>
                </a:solidFill>
                <a:latin typeface="+mj-lt"/>
              </a:rPr>
              <a:t>On behalf of the </a:t>
            </a:r>
            <a:r>
              <a:rPr lang="en-GB" sz="1600" b="1" dirty="0" smtClean="0">
                <a:solidFill>
                  <a:schemeClr val="accent1"/>
                </a:solidFill>
                <a:latin typeface="+mj-lt"/>
              </a:rPr>
              <a:t>ESRF </a:t>
            </a:r>
            <a:r>
              <a:rPr lang="en-GB" sz="1600" b="1" dirty="0" err="1">
                <a:solidFill>
                  <a:schemeClr val="accent1"/>
                </a:solidFill>
                <a:latin typeface="+mj-lt"/>
              </a:rPr>
              <a:t>MXCuBE</a:t>
            </a:r>
            <a:r>
              <a:rPr lang="en-GB" sz="1600" b="1" dirty="0">
                <a:solidFill>
                  <a:schemeClr val="accent1"/>
                </a:solidFill>
                <a:latin typeface="+mj-lt"/>
              </a:rPr>
              <a:t> team:</a:t>
            </a:r>
          </a:p>
          <a:p>
            <a:r>
              <a:rPr lang="en-GB" sz="1600" dirty="0">
                <a:solidFill>
                  <a:schemeClr val="accent1"/>
                </a:solidFill>
                <a:latin typeface="Fira Sans"/>
                <a:ea typeface="Fira Sans"/>
                <a:cs typeface="Fira Sans"/>
                <a:sym typeface="Fira Sans"/>
              </a:rPr>
              <a:t>Marcus </a:t>
            </a:r>
            <a:r>
              <a:rPr lang="en-GB" sz="1600" dirty="0" err="1">
                <a:solidFill>
                  <a:schemeClr val="accent1"/>
                </a:solidFill>
                <a:latin typeface="Fira Sans"/>
                <a:ea typeface="Fira Sans"/>
                <a:cs typeface="Fira Sans"/>
                <a:sym typeface="Fira Sans"/>
              </a:rPr>
              <a:t>Oscarsson</a:t>
            </a:r>
            <a:r>
              <a:rPr lang="en-GB" sz="1600" dirty="0">
                <a:solidFill>
                  <a:schemeClr val="accent1"/>
                </a:solidFill>
                <a:latin typeface="Fira Sans"/>
                <a:ea typeface="Fira Sans"/>
                <a:cs typeface="Fira Sans"/>
                <a:sym typeface="Fira Sans"/>
              </a:rPr>
              <a:t>, </a:t>
            </a:r>
            <a:r>
              <a:rPr lang="en-GB" sz="1600" dirty="0" smtClean="0">
                <a:solidFill>
                  <a:schemeClr val="accent1"/>
                </a:solidFill>
                <a:latin typeface="Fira Sans"/>
                <a:ea typeface="Fira Sans"/>
                <a:cs typeface="Fira Sans"/>
                <a:sym typeface="Fira Sans"/>
              </a:rPr>
              <a:t>Daniele de </a:t>
            </a:r>
            <a:r>
              <a:rPr lang="en-GB" sz="1600" dirty="0" err="1" smtClean="0">
                <a:solidFill>
                  <a:schemeClr val="accent1"/>
                </a:solidFill>
                <a:latin typeface="Fira Sans"/>
                <a:ea typeface="Fira Sans"/>
                <a:cs typeface="Fira Sans"/>
                <a:sym typeface="Fira Sans"/>
              </a:rPr>
              <a:t>Sanctis</a:t>
            </a:r>
            <a:r>
              <a:rPr lang="en-GB" sz="1600" dirty="0" smtClean="0">
                <a:solidFill>
                  <a:schemeClr val="accent1"/>
                </a:solidFill>
                <a:latin typeface="Fira Sans"/>
                <a:ea typeface="Fira Sans"/>
                <a:cs typeface="Fira Sans"/>
                <a:sym typeface="Fira Sans"/>
              </a:rPr>
              <a:t>, </a:t>
            </a:r>
            <a:r>
              <a:rPr lang="en-GB" sz="1600" dirty="0">
                <a:solidFill>
                  <a:schemeClr val="accent1"/>
                </a:solidFill>
                <a:latin typeface="Fira Sans"/>
                <a:ea typeface="Fira Sans"/>
                <a:cs typeface="Fira Sans"/>
                <a:sym typeface="Fira Sans"/>
              </a:rPr>
              <a:t>Olof </a:t>
            </a:r>
            <a:r>
              <a:rPr lang="en-GB" sz="1600" dirty="0" err="1">
                <a:solidFill>
                  <a:schemeClr val="accent1"/>
                </a:solidFill>
                <a:latin typeface="Fira Sans"/>
                <a:ea typeface="Fira Sans"/>
                <a:cs typeface="Fira Sans"/>
                <a:sym typeface="Fira Sans"/>
              </a:rPr>
              <a:t>Svensson</a:t>
            </a:r>
            <a:r>
              <a:rPr lang="en-GB" sz="1600" dirty="0">
                <a:solidFill>
                  <a:schemeClr val="accent1"/>
                </a:solidFill>
                <a:latin typeface="Fira Sans"/>
                <a:ea typeface="Fira Sans"/>
                <a:cs typeface="Fira Sans"/>
                <a:sym typeface="Fira Sans"/>
              </a:rPr>
              <a:t>, Axel </a:t>
            </a:r>
            <a:r>
              <a:rPr lang="en-GB" sz="1600" dirty="0" err="1">
                <a:solidFill>
                  <a:schemeClr val="accent1"/>
                </a:solidFill>
                <a:latin typeface="Fira Sans"/>
                <a:ea typeface="Fira Sans"/>
                <a:cs typeface="Fira Sans"/>
                <a:sym typeface="Fira Sans"/>
              </a:rPr>
              <a:t>Bocciarelli</a:t>
            </a:r>
            <a:r>
              <a:rPr lang="en-GB" sz="1600" dirty="0">
                <a:solidFill>
                  <a:schemeClr val="accent1"/>
                </a:solidFill>
                <a:latin typeface="Fira Sans"/>
                <a:ea typeface="Fira Sans"/>
                <a:cs typeface="Fira Sans"/>
                <a:sym typeface="Fira Sans"/>
              </a:rPr>
              <a:t>, Jean Baptiste </a:t>
            </a:r>
            <a:r>
              <a:rPr lang="en-GB" sz="1600" dirty="0" err="1">
                <a:solidFill>
                  <a:schemeClr val="accent1"/>
                </a:solidFill>
                <a:latin typeface="Fira Sans"/>
                <a:ea typeface="Fira Sans"/>
                <a:cs typeface="Fira Sans"/>
                <a:sym typeface="Fira Sans"/>
              </a:rPr>
              <a:t>Florial</a:t>
            </a:r>
            <a:r>
              <a:rPr lang="en-GB" sz="1600" dirty="0">
                <a:solidFill>
                  <a:schemeClr val="accent1"/>
                </a:solidFill>
                <a:latin typeface="Fira Sans"/>
                <a:ea typeface="Fira Sans"/>
                <a:cs typeface="Fira Sans"/>
                <a:sym typeface="Fira Sans"/>
              </a:rPr>
              <a:t> (</a:t>
            </a:r>
            <a:r>
              <a:rPr lang="en-GB" sz="1600" i="1" dirty="0">
                <a:solidFill>
                  <a:schemeClr val="accent1"/>
                </a:solidFill>
                <a:latin typeface="Fira Sans"/>
                <a:ea typeface="Fira Sans"/>
                <a:cs typeface="Fira Sans"/>
                <a:sym typeface="Fira Sans"/>
              </a:rPr>
              <a:t>EMBL</a:t>
            </a:r>
            <a:r>
              <a:rPr lang="en-GB" sz="1600" dirty="0" smtClean="0">
                <a:solidFill>
                  <a:schemeClr val="accent1"/>
                </a:solidFill>
                <a:latin typeface="Fira Sans"/>
                <a:ea typeface="Fira Sans"/>
                <a:cs typeface="Fira Sans"/>
                <a:sym typeface="Fira Sans"/>
              </a:rPr>
              <a:t>), Antonia </a:t>
            </a:r>
            <a:r>
              <a:rPr lang="en-GB" sz="1600" dirty="0" err="1" smtClean="0">
                <a:solidFill>
                  <a:schemeClr val="accent1"/>
                </a:solidFill>
                <a:latin typeface="Fira Sans"/>
                <a:ea typeface="Fira Sans"/>
                <a:cs typeface="Fira Sans"/>
                <a:sym typeface="Fira Sans"/>
              </a:rPr>
              <a:t>Beteva</a:t>
            </a:r>
            <a:endParaRPr lang="en-GB" sz="1600" dirty="0">
              <a:solidFill>
                <a:schemeClr val="accent1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</p:spTree>
    <p:extLst>
      <p:ext uri="{BB962C8B-B14F-4D97-AF65-F5344CB8AC3E}">
        <p14:creationId xmlns:p14="http://schemas.microsoft.com/office/powerpoint/2010/main" val="2791692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BEAMLINE SUMMARY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GB" sz="1100" dirty="0"/>
          </a:p>
          <a:p>
            <a:pPr lvl="0"/>
            <a:r>
              <a:rPr lang="en-GB" sz="1600" dirty="0"/>
              <a:t>  </a:t>
            </a:r>
            <a:endParaRPr lang="en-GB" sz="1600" i="0" dirty="0"/>
          </a:p>
          <a:p>
            <a:pPr marL="987425" lvl="4" indent="0">
              <a:buClr>
                <a:schemeClr val="tx1"/>
              </a:buClr>
              <a:buNone/>
            </a:pPr>
            <a:endParaRPr lang="en-GB" sz="1600" i="0" dirty="0"/>
          </a:p>
          <a:p>
            <a:pPr marL="987425" lvl="4" indent="0">
              <a:buClr>
                <a:schemeClr val="tx1"/>
              </a:buClr>
              <a:buNone/>
            </a:pPr>
            <a:r>
              <a:rPr lang="en-GB" dirty="0"/>
              <a:t> </a:t>
            </a:r>
          </a:p>
          <a:p>
            <a:pPr marL="182563" lvl="3" indent="0">
              <a:buClr>
                <a:schemeClr val="tx1"/>
              </a:buClr>
              <a:buNone/>
            </a:pPr>
            <a:endParaRPr lang="en-GB" i="0" dirty="0">
              <a:hlinkClick r:id="rId3"/>
            </a:endParaRPr>
          </a:p>
          <a:p>
            <a:pPr marL="182563" lvl="3" indent="0">
              <a:buClr>
                <a:schemeClr val="tx1"/>
              </a:buClr>
              <a:buNone/>
            </a:pPr>
            <a:endParaRPr lang="en-GB" i="0" dirty="0">
              <a:hlinkClick r:id="rId3"/>
            </a:endParaRPr>
          </a:p>
          <a:p>
            <a:pPr marL="182563" lvl="3" indent="0">
              <a:buClr>
                <a:schemeClr val="tx1"/>
              </a:buClr>
              <a:buNone/>
            </a:pPr>
            <a:endParaRPr lang="en-GB" i="0" dirty="0">
              <a:hlinkClick r:id="rId3"/>
            </a:endParaRPr>
          </a:p>
          <a:p>
            <a:pPr marL="182563" lvl="3" indent="0">
              <a:buClr>
                <a:schemeClr val="tx1"/>
              </a:buClr>
              <a:buNone/>
            </a:pPr>
            <a:endParaRPr lang="en-GB" i="0" dirty="0"/>
          </a:p>
          <a:p>
            <a:pPr marL="182563" lvl="3" indent="0">
              <a:buClr>
                <a:schemeClr val="tx1"/>
              </a:buClr>
              <a:buNone/>
            </a:pPr>
            <a:endParaRPr lang="en-GB" i="0" dirty="0"/>
          </a:p>
          <a:p>
            <a:pPr marL="182563" lvl="3" indent="0">
              <a:buClr>
                <a:schemeClr val="tx1"/>
              </a:buClr>
              <a:buNone/>
            </a:pPr>
            <a:endParaRPr lang="en-GB" sz="1800" dirty="0"/>
          </a:p>
          <a:p>
            <a:pPr marL="182563" lvl="3" indent="0">
              <a:buClr>
                <a:schemeClr val="tx1"/>
              </a:buClr>
              <a:buNone/>
            </a:pPr>
            <a:endParaRPr lang="en-GB" sz="1800" dirty="0"/>
          </a:p>
          <a:p>
            <a:pPr marL="182563" lvl="3" indent="0">
              <a:buClr>
                <a:schemeClr val="tx1"/>
              </a:buClr>
              <a:buNone/>
            </a:pPr>
            <a:r>
              <a:rPr lang="en-GB" sz="2400" b="1" dirty="0">
                <a:solidFill>
                  <a:srgbClr val="002060"/>
                </a:solidFill>
              </a:rPr>
              <a:t> </a:t>
            </a:r>
            <a:endParaRPr lang="en-GB" sz="1800" dirty="0"/>
          </a:p>
          <a:p>
            <a:pPr marL="182563" lvl="3" indent="0">
              <a:buNone/>
            </a:pPr>
            <a:endParaRPr lang="en-GB" sz="1400" dirty="0"/>
          </a:p>
          <a:p>
            <a:pPr marL="182563" lvl="3" indent="0">
              <a:buNone/>
            </a:pPr>
            <a:endParaRPr lang="en-GB" sz="1800" dirty="0"/>
          </a:p>
          <a:p>
            <a:pPr marL="182563" lvl="3" indent="0">
              <a:buNone/>
            </a:pPr>
            <a:endParaRPr lang="en-GB" sz="1800" dirty="0"/>
          </a:p>
          <a:p>
            <a:endParaRPr lang="en-US" sz="1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MXCuBE Workshop, 29th-30tht May, Lund</a:t>
            </a:r>
            <a:endParaRPr lang="fr-FR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" y="79200"/>
            <a:ext cx="598545" cy="739868"/>
          </a:xfrm>
          <a:prstGeom prst="rect">
            <a:avLst/>
          </a:prstGeom>
        </p:spPr>
      </p:pic>
      <p:cxnSp>
        <p:nvCxnSpPr>
          <p:cNvPr id="7" name="Google Shape;70;p12">
            <a:extLst>
              <a:ext uri="{FF2B5EF4-FFF2-40B4-BE49-F238E27FC236}">
                <a16:creationId xmlns:a16="http://schemas.microsoft.com/office/drawing/2014/main" id="{82954237-DB01-4E49-85BF-3A6499DC1DF3}"/>
              </a:ext>
            </a:extLst>
          </p:cNvPr>
          <p:cNvCxnSpPr>
            <a:stCxn id="9" idx="6"/>
            <a:endCxn id="16" idx="2"/>
          </p:cNvCxnSpPr>
          <p:nvPr/>
        </p:nvCxnSpPr>
        <p:spPr>
          <a:xfrm rot="10800000" flipH="1">
            <a:off x="946150" y="1842575"/>
            <a:ext cx="4740900" cy="392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000000">
                <a:alpha val="25000"/>
              </a:srgbClr>
            </a:outerShdw>
          </a:effectLst>
        </p:spPr>
      </p:cxnSp>
      <p:cxnSp>
        <p:nvCxnSpPr>
          <p:cNvPr id="8" name="Google Shape;73;p12">
            <a:extLst>
              <a:ext uri="{FF2B5EF4-FFF2-40B4-BE49-F238E27FC236}">
                <a16:creationId xmlns:a16="http://schemas.microsoft.com/office/drawing/2014/main" id="{2CA69EB2-2CAA-4B9C-B9B4-3641242FFF87}"/>
              </a:ext>
            </a:extLst>
          </p:cNvPr>
          <p:cNvCxnSpPr>
            <a:stCxn id="9" idx="5"/>
            <a:endCxn id="14" idx="2"/>
          </p:cNvCxnSpPr>
          <p:nvPr/>
        </p:nvCxnSpPr>
        <p:spPr>
          <a:xfrm>
            <a:off x="934639" y="2263064"/>
            <a:ext cx="6108900" cy="398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cxnSp>
      <p:sp>
        <p:nvSpPr>
          <p:cNvPr id="9" name="Google Shape;71;p12">
            <a:extLst>
              <a:ext uri="{FF2B5EF4-FFF2-40B4-BE49-F238E27FC236}">
                <a16:creationId xmlns:a16="http://schemas.microsoft.com/office/drawing/2014/main" id="{CD590302-AA37-4923-9324-F1B942AF30D9}"/>
              </a:ext>
            </a:extLst>
          </p:cNvPr>
          <p:cNvSpPr/>
          <p:nvPr/>
        </p:nvSpPr>
        <p:spPr>
          <a:xfrm>
            <a:off x="867550" y="2195975"/>
            <a:ext cx="78600" cy="786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cxnSp>
        <p:nvCxnSpPr>
          <p:cNvPr id="10" name="Google Shape;75;p12">
            <a:extLst>
              <a:ext uri="{FF2B5EF4-FFF2-40B4-BE49-F238E27FC236}">
                <a16:creationId xmlns:a16="http://schemas.microsoft.com/office/drawing/2014/main" id="{18224A45-64F2-4554-BC1B-9E8DF893096F}"/>
              </a:ext>
            </a:extLst>
          </p:cNvPr>
          <p:cNvCxnSpPr>
            <a:stCxn id="9" idx="3"/>
            <a:endCxn id="18" idx="2"/>
          </p:cNvCxnSpPr>
          <p:nvPr/>
        </p:nvCxnSpPr>
        <p:spPr>
          <a:xfrm>
            <a:off x="879061" y="2263064"/>
            <a:ext cx="6131700" cy="1547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cxnSp>
      <p:cxnSp>
        <p:nvCxnSpPr>
          <p:cNvPr id="11" name="Google Shape;77;p12">
            <a:extLst>
              <a:ext uri="{FF2B5EF4-FFF2-40B4-BE49-F238E27FC236}">
                <a16:creationId xmlns:a16="http://schemas.microsoft.com/office/drawing/2014/main" id="{9314FF89-5D07-4FC7-8D55-2C13B9CACF36}"/>
              </a:ext>
            </a:extLst>
          </p:cNvPr>
          <p:cNvCxnSpPr>
            <a:stCxn id="9" idx="4"/>
            <a:endCxn id="20" idx="2"/>
          </p:cNvCxnSpPr>
          <p:nvPr/>
        </p:nvCxnSpPr>
        <p:spPr>
          <a:xfrm>
            <a:off x="906850" y="2274575"/>
            <a:ext cx="4675200" cy="2345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cxnSp>
      <p:sp>
        <p:nvSpPr>
          <p:cNvPr id="12" name="Google Shape;79;p12">
            <a:extLst>
              <a:ext uri="{FF2B5EF4-FFF2-40B4-BE49-F238E27FC236}">
                <a16:creationId xmlns:a16="http://schemas.microsoft.com/office/drawing/2014/main" id="{479028F2-2B52-4036-AE45-4809E33CA6CF}"/>
              </a:ext>
            </a:extLst>
          </p:cNvPr>
          <p:cNvSpPr/>
          <p:nvPr/>
        </p:nvSpPr>
        <p:spPr>
          <a:xfrm>
            <a:off x="6561275" y="2361225"/>
            <a:ext cx="482400" cy="482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33350" dir="168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1200" b="1">
                <a:solidFill>
                  <a:schemeClr val="lt1"/>
                </a:solidFill>
                <a:latin typeface="Fira Sans"/>
                <a:ea typeface="Fira Sans"/>
                <a:cs typeface="Fira Sans"/>
                <a:sym typeface="Fira Sans"/>
              </a:rPr>
              <a:t>2</a:t>
            </a:r>
            <a:endParaRPr sz="1200" b="1">
              <a:solidFill>
                <a:schemeClr val="lt1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cxnSp>
        <p:nvCxnSpPr>
          <p:cNvPr id="13" name="Google Shape;80;p12">
            <a:extLst>
              <a:ext uri="{FF2B5EF4-FFF2-40B4-BE49-F238E27FC236}">
                <a16:creationId xmlns:a16="http://schemas.microsoft.com/office/drawing/2014/main" id="{171E91C9-1585-4BEF-866A-E767FD40CC1B}"/>
              </a:ext>
            </a:extLst>
          </p:cNvPr>
          <p:cNvCxnSpPr>
            <a:stCxn id="9" idx="5"/>
            <a:endCxn id="22" idx="2"/>
          </p:cNvCxnSpPr>
          <p:nvPr/>
        </p:nvCxnSpPr>
        <p:spPr>
          <a:xfrm>
            <a:off x="934639" y="2263064"/>
            <a:ext cx="2949000" cy="2473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cxnSp>
      <p:sp>
        <p:nvSpPr>
          <p:cNvPr id="14" name="Google Shape;74;p12">
            <a:extLst>
              <a:ext uri="{FF2B5EF4-FFF2-40B4-BE49-F238E27FC236}">
                <a16:creationId xmlns:a16="http://schemas.microsoft.com/office/drawing/2014/main" id="{5DF9841C-4B91-45E9-A206-109997CC85D6}"/>
              </a:ext>
            </a:extLst>
          </p:cNvPr>
          <p:cNvSpPr/>
          <p:nvPr/>
        </p:nvSpPr>
        <p:spPr>
          <a:xfrm>
            <a:off x="7043675" y="2162925"/>
            <a:ext cx="997800" cy="9978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33350" dir="168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1100" b="1" dirty="0">
                <a:solidFill>
                  <a:schemeClr val="lt1"/>
                </a:solidFill>
                <a:latin typeface="Fira Sans"/>
                <a:ea typeface="Fira Sans"/>
                <a:cs typeface="Fira Sans"/>
                <a:sym typeface="Fira Sans"/>
              </a:rPr>
              <a:t>MICRO</a:t>
            </a:r>
            <a:endParaRPr sz="1100" b="1" dirty="0">
              <a:solidFill>
                <a:schemeClr val="lt1"/>
              </a:solidFill>
              <a:latin typeface="Fira Sans"/>
              <a:ea typeface="Fira Sans"/>
              <a:cs typeface="Fira Sans"/>
              <a:sym typeface="Fira Sans"/>
            </a:endParaRPr>
          </a:p>
          <a:p>
            <a:pPr algn="ctr"/>
            <a:r>
              <a:rPr lang="en" sz="1100" b="1" dirty="0">
                <a:solidFill>
                  <a:schemeClr val="lt1"/>
                </a:solidFill>
                <a:latin typeface="Fira Sans"/>
                <a:ea typeface="Fira Sans"/>
                <a:cs typeface="Fira Sans"/>
                <a:sym typeface="Fira Sans"/>
              </a:rPr>
              <a:t>FOCUS</a:t>
            </a:r>
            <a:endParaRPr sz="1100" b="1" dirty="0">
              <a:solidFill>
                <a:schemeClr val="lt1"/>
              </a:solidFill>
              <a:latin typeface="Fira Sans"/>
              <a:ea typeface="Fira Sans"/>
              <a:cs typeface="Fira Sans"/>
              <a:sym typeface="Fira Sans"/>
            </a:endParaRPr>
          </a:p>
          <a:p>
            <a:pPr algn="ctr"/>
            <a:r>
              <a:rPr lang="en" sz="1100" b="1" dirty="0">
                <a:solidFill>
                  <a:schemeClr val="lt1"/>
                </a:solidFill>
                <a:latin typeface="Fira Sans"/>
                <a:ea typeface="Fira Sans"/>
                <a:cs typeface="Fira Sans"/>
                <a:sym typeface="Fira Sans"/>
              </a:rPr>
              <a:t>ID23-2</a:t>
            </a:r>
            <a:endParaRPr sz="1100" b="1" dirty="0">
              <a:solidFill>
                <a:schemeClr val="lt1"/>
              </a:solidFill>
              <a:latin typeface="Fira Sans"/>
              <a:ea typeface="Fira Sans"/>
              <a:cs typeface="Fira Sans"/>
              <a:sym typeface="Fira Sans"/>
            </a:endParaRPr>
          </a:p>
          <a:p>
            <a:pPr algn="ctr"/>
            <a:r>
              <a:rPr lang="en" sz="1100" b="1" dirty="0">
                <a:solidFill>
                  <a:schemeClr val="lt1"/>
                </a:solidFill>
                <a:latin typeface="Fira Sans"/>
                <a:ea typeface="Fira Sans"/>
                <a:cs typeface="Fira Sans"/>
                <a:sym typeface="Fira Sans"/>
              </a:rPr>
              <a:t>ID30A3</a:t>
            </a:r>
            <a:endParaRPr sz="1100" b="1" dirty="0">
              <a:solidFill>
                <a:schemeClr val="lt1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15" name="Google Shape;82;p12">
            <a:extLst>
              <a:ext uri="{FF2B5EF4-FFF2-40B4-BE49-F238E27FC236}">
                <a16:creationId xmlns:a16="http://schemas.microsoft.com/office/drawing/2014/main" id="{EBE0ACEF-0E96-4D1A-B91E-DE171BA36CCF}"/>
              </a:ext>
            </a:extLst>
          </p:cNvPr>
          <p:cNvSpPr/>
          <p:nvPr/>
        </p:nvSpPr>
        <p:spPr>
          <a:xfrm>
            <a:off x="5206175" y="1604913"/>
            <a:ext cx="482400" cy="482400"/>
          </a:xfrm>
          <a:prstGeom prst="ellipse">
            <a:avLst/>
          </a:prstGeom>
          <a:solidFill>
            <a:schemeClr val="accent5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33350" dir="168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1200" b="1">
                <a:solidFill>
                  <a:schemeClr val="lt1"/>
                </a:solidFill>
                <a:latin typeface="Fira Sans"/>
                <a:ea typeface="Fira Sans"/>
                <a:cs typeface="Fira Sans"/>
                <a:sym typeface="Fira Sans"/>
              </a:rPr>
              <a:t>1</a:t>
            </a:r>
            <a:endParaRPr sz="1200" b="1">
              <a:solidFill>
                <a:schemeClr val="lt1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16" name="Google Shape;72;p12">
            <a:extLst>
              <a:ext uri="{FF2B5EF4-FFF2-40B4-BE49-F238E27FC236}">
                <a16:creationId xmlns:a16="http://schemas.microsoft.com/office/drawing/2014/main" id="{62B8AB62-CD39-42AB-ADDF-197ADFA4812A}"/>
              </a:ext>
            </a:extLst>
          </p:cNvPr>
          <p:cNvSpPr/>
          <p:nvPr/>
        </p:nvSpPr>
        <p:spPr>
          <a:xfrm>
            <a:off x="5687050" y="1452875"/>
            <a:ext cx="779400" cy="779400"/>
          </a:xfrm>
          <a:prstGeom prst="ellipse">
            <a:avLst/>
          </a:prstGeom>
          <a:solidFill>
            <a:schemeClr val="accent5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33350" dir="168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1050" b="1" dirty="0">
                <a:solidFill>
                  <a:schemeClr val="lt1"/>
                </a:solidFill>
                <a:latin typeface="Fira Sans"/>
                <a:ea typeface="Fira Sans"/>
                <a:cs typeface="Fira Sans"/>
                <a:sym typeface="Fira Sans"/>
              </a:rPr>
              <a:t>BIO</a:t>
            </a:r>
            <a:endParaRPr sz="1050" b="1" dirty="0">
              <a:solidFill>
                <a:schemeClr val="lt1"/>
              </a:solidFill>
              <a:latin typeface="Fira Sans"/>
              <a:ea typeface="Fira Sans"/>
              <a:cs typeface="Fira Sans"/>
              <a:sym typeface="Fira Sans"/>
            </a:endParaRPr>
          </a:p>
          <a:p>
            <a:pPr algn="ctr"/>
            <a:r>
              <a:rPr lang="en" sz="1050" b="1" dirty="0">
                <a:solidFill>
                  <a:schemeClr val="lt1"/>
                </a:solidFill>
                <a:latin typeface="Fira Sans"/>
                <a:ea typeface="Fira Sans"/>
                <a:cs typeface="Fira Sans"/>
                <a:sym typeface="Fira Sans"/>
              </a:rPr>
              <a:t>SA</a:t>
            </a:r>
            <a:r>
              <a:rPr lang="en-GB" sz="1050" b="1" dirty="0">
                <a:solidFill>
                  <a:schemeClr val="lt1"/>
                </a:solidFill>
                <a:latin typeface="Fira Sans"/>
                <a:ea typeface="Fira Sans"/>
                <a:cs typeface="Fira Sans"/>
                <a:sym typeface="Fira Sans"/>
              </a:rPr>
              <a:t>X</a:t>
            </a:r>
            <a:r>
              <a:rPr lang="en" sz="1050" b="1" dirty="0">
                <a:solidFill>
                  <a:schemeClr val="lt1"/>
                </a:solidFill>
                <a:latin typeface="Fira Sans"/>
                <a:ea typeface="Fira Sans"/>
                <a:cs typeface="Fira Sans"/>
                <a:sym typeface="Fira Sans"/>
              </a:rPr>
              <a:t>S</a:t>
            </a:r>
            <a:endParaRPr sz="1050" b="1" dirty="0">
              <a:solidFill>
                <a:schemeClr val="lt1"/>
              </a:solidFill>
              <a:latin typeface="Fira Sans"/>
              <a:ea typeface="Fira Sans"/>
              <a:cs typeface="Fira Sans"/>
              <a:sym typeface="Fira Sans"/>
            </a:endParaRPr>
          </a:p>
          <a:p>
            <a:pPr algn="ctr"/>
            <a:r>
              <a:rPr lang="en" sz="1050" b="1" dirty="0">
                <a:solidFill>
                  <a:schemeClr val="lt1"/>
                </a:solidFill>
                <a:latin typeface="Fira Sans"/>
                <a:ea typeface="Fira Sans"/>
                <a:cs typeface="Fira Sans"/>
                <a:sym typeface="Fira Sans"/>
              </a:rPr>
              <a:t>BM2</a:t>
            </a:r>
            <a:r>
              <a:rPr lang="en" sz="1100" b="1" dirty="0">
                <a:solidFill>
                  <a:schemeClr val="lt1"/>
                </a:solidFill>
                <a:latin typeface="Fira Sans"/>
                <a:ea typeface="Fira Sans"/>
                <a:cs typeface="Fira Sans"/>
                <a:sym typeface="Fira Sans"/>
              </a:rPr>
              <a:t>9</a:t>
            </a:r>
            <a:endParaRPr sz="1100" b="1" dirty="0">
              <a:solidFill>
                <a:schemeClr val="lt1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17" name="Google Shape;83;p12">
            <a:extLst>
              <a:ext uri="{FF2B5EF4-FFF2-40B4-BE49-F238E27FC236}">
                <a16:creationId xmlns:a16="http://schemas.microsoft.com/office/drawing/2014/main" id="{703CDE57-AA67-4131-89D6-0528B4BE0AFE}"/>
              </a:ext>
            </a:extLst>
          </p:cNvPr>
          <p:cNvSpPr/>
          <p:nvPr/>
        </p:nvSpPr>
        <p:spPr>
          <a:xfrm rot="719265">
            <a:off x="6511291" y="3536230"/>
            <a:ext cx="482421" cy="482421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33350" dir="168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1200">
                <a:solidFill>
                  <a:schemeClr val="lt1"/>
                </a:solidFill>
                <a:latin typeface="Fira Sans Light"/>
                <a:ea typeface="Fira Sans Light"/>
                <a:cs typeface="Fira Sans Light"/>
                <a:sym typeface="Fira Sans Light"/>
              </a:rPr>
              <a:t>1</a:t>
            </a:r>
            <a:endParaRPr sz="1200">
              <a:solidFill>
                <a:schemeClr val="lt1"/>
              </a:solidFill>
              <a:latin typeface="Fira Sans Light"/>
              <a:ea typeface="Fira Sans Light"/>
              <a:cs typeface="Fira Sans Light"/>
              <a:sym typeface="Fira Sans Light"/>
            </a:endParaRPr>
          </a:p>
        </p:txBody>
      </p:sp>
      <p:sp>
        <p:nvSpPr>
          <p:cNvPr id="18" name="Google Shape;76;p12">
            <a:extLst>
              <a:ext uri="{FF2B5EF4-FFF2-40B4-BE49-F238E27FC236}">
                <a16:creationId xmlns:a16="http://schemas.microsoft.com/office/drawing/2014/main" id="{1D313983-D29C-450B-BDF0-898616FF24AE}"/>
              </a:ext>
            </a:extLst>
          </p:cNvPr>
          <p:cNvSpPr/>
          <p:nvPr/>
        </p:nvSpPr>
        <p:spPr>
          <a:xfrm rot="720077">
            <a:off x="7000833" y="3449760"/>
            <a:ext cx="911830" cy="91183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33350" dir="168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1050" b="1" dirty="0">
                <a:solidFill>
                  <a:schemeClr val="lt1"/>
                </a:solidFill>
                <a:latin typeface="Fira Sans"/>
                <a:ea typeface="Fira Sans"/>
                <a:cs typeface="Fira Sans"/>
                <a:sym typeface="Fira Sans"/>
              </a:rPr>
              <a:t>AUTOMATIC</a:t>
            </a:r>
            <a:endParaRPr sz="1050" b="1" dirty="0">
              <a:solidFill>
                <a:schemeClr val="lt1"/>
              </a:solidFill>
              <a:latin typeface="Fira Sans"/>
              <a:ea typeface="Fira Sans"/>
              <a:cs typeface="Fira Sans"/>
              <a:sym typeface="Fira Sans"/>
            </a:endParaRPr>
          </a:p>
          <a:p>
            <a:pPr algn="ctr"/>
            <a:r>
              <a:rPr lang="en" sz="1050" b="1" dirty="0">
                <a:solidFill>
                  <a:schemeClr val="lt1"/>
                </a:solidFill>
                <a:latin typeface="Fira Sans"/>
                <a:ea typeface="Fira Sans"/>
                <a:cs typeface="Fira Sans"/>
                <a:sym typeface="Fira Sans"/>
              </a:rPr>
              <a:t>ID30A1</a:t>
            </a:r>
            <a:endParaRPr sz="1050" b="1" dirty="0">
              <a:solidFill>
                <a:schemeClr val="lt1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19" name="Google Shape;84;p12">
            <a:extLst>
              <a:ext uri="{FF2B5EF4-FFF2-40B4-BE49-F238E27FC236}">
                <a16:creationId xmlns:a16="http://schemas.microsoft.com/office/drawing/2014/main" id="{F7B1B2F8-7C97-4125-B7A5-F40A34572E1A}"/>
              </a:ext>
            </a:extLst>
          </p:cNvPr>
          <p:cNvSpPr/>
          <p:nvPr/>
        </p:nvSpPr>
        <p:spPr>
          <a:xfrm rot="840100">
            <a:off x="5099534" y="4292789"/>
            <a:ext cx="482331" cy="482331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33350" dir="168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1200" b="1">
                <a:solidFill>
                  <a:schemeClr val="lt1"/>
                </a:solidFill>
                <a:latin typeface="Fira Sans"/>
                <a:ea typeface="Fira Sans"/>
                <a:cs typeface="Fira Sans"/>
                <a:sym typeface="Fira Sans"/>
              </a:rPr>
              <a:t>2</a:t>
            </a:r>
            <a:endParaRPr sz="1200" b="1">
              <a:solidFill>
                <a:schemeClr val="lt1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20" name="Google Shape;78;p12">
            <a:extLst>
              <a:ext uri="{FF2B5EF4-FFF2-40B4-BE49-F238E27FC236}">
                <a16:creationId xmlns:a16="http://schemas.microsoft.com/office/drawing/2014/main" id="{9AE97303-0F1A-4707-B8C6-A227C89A3CB6}"/>
              </a:ext>
            </a:extLst>
          </p:cNvPr>
          <p:cNvSpPr/>
          <p:nvPr/>
        </p:nvSpPr>
        <p:spPr>
          <a:xfrm rot="834924">
            <a:off x="5567357" y="4240210"/>
            <a:ext cx="1000462" cy="1000462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33350" dir="168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1200" b="1">
                <a:solidFill>
                  <a:schemeClr val="lt1"/>
                </a:solidFill>
                <a:latin typeface="Fira Sans"/>
                <a:ea typeface="Fira Sans"/>
                <a:cs typeface="Fira Sans"/>
                <a:sym typeface="Fira Sans"/>
              </a:rPr>
              <a:t>MAD</a:t>
            </a:r>
            <a:endParaRPr sz="1200" b="1">
              <a:solidFill>
                <a:schemeClr val="lt1"/>
              </a:solidFill>
              <a:latin typeface="Fira Sans"/>
              <a:ea typeface="Fira Sans"/>
              <a:cs typeface="Fira Sans"/>
              <a:sym typeface="Fira Sans"/>
            </a:endParaRPr>
          </a:p>
          <a:p>
            <a:pPr algn="ctr"/>
            <a:r>
              <a:rPr lang="en" sz="1200" b="1">
                <a:solidFill>
                  <a:schemeClr val="lt1"/>
                </a:solidFill>
                <a:latin typeface="Fira Sans"/>
                <a:ea typeface="Fira Sans"/>
                <a:cs typeface="Fira Sans"/>
                <a:sym typeface="Fira Sans"/>
              </a:rPr>
              <a:t>ID23-1</a:t>
            </a:r>
            <a:endParaRPr sz="1200" b="1">
              <a:solidFill>
                <a:schemeClr val="lt1"/>
              </a:solidFill>
              <a:latin typeface="Fira Sans"/>
              <a:ea typeface="Fira Sans"/>
              <a:cs typeface="Fira Sans"/>
              <a:sym typeface="Fira Sans"/>
            </a:endParaRPr>
          </a:p>
          <a:p>
            <a:pPr algn="ctr"/>
            <a:r>
              <a:rPr lang="en" sz="1200" b="1">
                <a:solidFill>
                  <a:schemeClr val="lt1"/>
                </a:solidFill>
                <a:latin typeface="Fira Sans"/>
                <a:ea typeface="Fira Sans"/>
                <a:cs typeface="Fira Sans"/>
                <a:sym typeface="Fira Sans"/>
              </a:rPr>
              <a:t>ID30B</a:t>
            </a:r>
            <a:endParaRPr sz="1200" b="1">
              <a:solidFill>
                <a:schemeClr val="lt1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21" name="Google Shape;85;p12">
            <a:extLst>
              <a:ext uri="{FF2B5EF4-FFF2-40B4-BE49-F238E27FC236}">
                <a16:creationId xmlns:a16="http://schemas.microsoft.com/office/drawing/2014/main" id="{53A2437E-0831-49AA-BE3B-F87CD4FEB9F2}"/>
              </a:ext>
            </a:extLst>
          </p:cNvPr>
          <p:cNvSpPr/>
          <p:nvPr/>
        </p:nvSpPr>
        <p:spPr>
          <a:xfrm rot="1619714">
            <a:off x="3434288" y="4324820"/>
            <a:ext cx="482468" cy="482468"/>
          </a:xfrm>
          <a:prstGeom prst="ellipse">
            <a:avLst/>
          </a:prstGeom>
          <a:solidFill>
            <a:schemeClr val="accent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33350" dir="168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1200" b="1">
                <a:solidFill>
                  <a:schemeClr val="lt1"/>
                </a:solidFill>
                <a:latin typeface="Fira Sans"/>
                <a:ea typeface="Fira Sans"/>
                <a:cs typeface="Fira Sans"/>
                <a:sym typeface="Fira Sans"/>
              </a:rPr>
              <a:t>1</a:t>
            </a:r>
            <a:endParaRPr sz="1200" b="1">
              <a:solidFill>
                <a:schemeClr val="lt1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22" name="Google Shape;81;p12">
            <a:extLst>
              <a:ext uri="{FF2B5EF4-FFF2-40B4-BE49-F238E27FC236}">
                <a16:creationId xmlns:a16="http://schemas.microsoft.com/office/drawing/2014/main" id="{4B2396B0-E823-4860-A215-BC1EE3BB91F2}"/>
              </a:ext>
            </a:extLst>
          </p:cNvPr>
          <p:cNvSpPr/>
          <p:nvPr/>
        </p:nvSpPr>
        <p:spPr>
          <a:xfrm rot="1623406">
            <a:off x="3837318" y="4506329"/>
            <a:ext cx="844191" cy="844191"/>
          </a:xfrm>
          <a:prstGeom prst="ellipse">
            <a:avLst/>
          </a:prstGeom>
          <a:solidFill>
            <a:schemeClr val="accent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33350" dir="168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1200" b="1">
                <a:solidFill>
                  <a:schemeClr val="lt1"/>
                </a:solidFill>
                <a:latin typeface="Fira Sans"/>
                <a:ea typeface="Fira Sans"/>
                <a:cs typeface="Fira Sans"/>
                <a:sym typeface="Fira Sans"/>
              </a:rPr>
              <a:t>CRYOEM</a:t>
            </a:r>
            <a:endParaRPr sz="1200" b="1">
              <a:solidFill>
                <a:schemeClr val="lt1"/>
              </a:solidFill>
              <a:latin typeface="Fira Sans"/>
              <a:ea typeface="Fira Sans"/>
              <a:cs typeface="Fira Sans"/>
              <a:sym typeface="Fira Sans"/>
            </a:endParaRPr>
          </a:p>
          <a:p>
            <a:pPr algn="ctr"/>
            <a:r>
              <a:rPr lang="en" sz="1200" b="1">
                <a:solidFill>
                  <a:schemeClr val="lt1"/>
                </a:solidFill>
                <a:latin typeface="Fira Sans"/>
                <a:ea typeface="Fira Sans"/>
                <a:cs typeface="Fira Sans"/>
                <a:sym typeface="Fira Sans"/>
              </a:rPr>
              <a:t>CM01</a:t>
            </a:r>
            <a:endParaRPr sz="1200" b="1">
              <a:solidFill>
                <a:schemeClr val="lt1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cxnSp>
        <p:nvCxnSpPr>
          <p:cNvPr id="23" name="Google Shape;86;p12">
            <a:extLst>
              <a:ext uri="{FF2B5EF4-FFF2-40B4-BE49-F238E27FC236}">
                <a16:creationId xmlns:a16="http://schemas.microsoft.com/office/drawing/2014/main" id="{893B9739-7DF2-4268-8FE7-1BACAE176A7A}"/>
              </a:ext>
            </a:extLst>
          </p:cNvPr>
          <p:cNvCxnSpPr>
            <a:stCxn id="9" idx="2"/>
            <a:endCxn id="25" idx="1"/>
          </p:cNvCxnSpPr>
          <p:nvPr/>
        </p:nvCxnSpPr>
        <p:spPr>
          <a:xfrm>
            <a:off x="867550" y="2235275"/>
            <a:ext cx="1542000" cy="2670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cxnSp>
      <p:sp>
        <p:nvSpPr>
          <p:cNvPr id="24" name="Google Shape;88;p12">
            <a:extLst>
              <a:ext uri="{FF2B5EF4-FFF2-40B4-BE49-F238E27FC236}">
                <a16:creationId xmlns:a16="http://schemas.microsoft.com/office/drawing/2014/main" id="{D23FF07B-B2F4-4EB9-A350-6B3983341C2C}"/>
              </a:ext>
            </a:extLst>
          </p:cNvPr>
          <p:cNvSpPr/>
          <p:nvPr/>
        </p:nvSpPr>
        <p:spPr>
          <a:xfrm>
            <a:off x="2031025" y="4422870"/>
            <a:ext cx="482400" cy="482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33350" dir="168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1200" b="1">
                <a:solidFill>
                  <a:schemeClr val="lt1"/>
                </a:solidFill>
                <a:latin typeface="Fira Sans"/>
                <a:ea typeface="Fira Sans"/>
                <a:cs typeface="Fira Sans"/>
                <a:sym typeface="Fira Sans"/>
              </a:rPr>
              <a:t>1</a:t>
            </a:r>
            <a:endParaRPr sz="1200" b="1">
              <a:solidFill>
                <a:schemeClr val="lt1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25" name="Google Shape;87;p12">
            <a:extLst>
              <a:ext uri="{FF2B5EF4-FFF2-40B4-BE49-F238E27FC236}">
                <a16:creationId xmlns:a16="http://schemas.microsoft.com/office/drawing/2014/main" id="{2EA781AF-6D07-4374-86FB-D64E2DAF1E73}"/>
              </a:ext>
            </a:extLst>
          </p:cNvPr>
          <p:cNvSpPr/>
          <p:nvPr/>
        </p:nvSpPr>
        <p:spPr>
          <a:xfrm>
            <a:off x="2285830" y="4781703"/>
            <a:ext cx="844200" cy="8442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33350" dir="168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1200" b="1">
                <a:solidFill>
                  <a:schemeClr val="lt1"/>
                </a:solidFill>
                <a:latin typeface="Fira Sans"/>
                <a:ea typeface="Fira Sans"/>
                <a:cs typeface="Fira Sans"/>
                <a:sym typeface="Fira Sans"/>
              </a:rPr>
              <a:t>SSX</a:t>
            </a:r>
            <a:endParaRPr sz="1200" b="1">
              <a:solidFill>
                <a:schemeClr val="lt1"/>
              </a:solidFill>
              <a:latin typeface="Fira Sans"/>
              <a:ea typeface="Fira Sans"/>
              <a:cs typeface="Fira Sans"/>
              <a:sym typeface="Fira Sans"/>
            </a:endParaRPr>
          </a:p>
          <a:p>
            <a:pPr algn="ctr"/>
            <a:r>
              <a:rPr lang="en" sz="1200" b="1">
                <a:solidFill>
                  <a:schemeClr val="lt1"/>
                </a:solidFill>
                <a:latin typeface="Fira Sans"/>
                <a:ea typeface="Fira Sans"/>
                <a:cs typeface="Fira Sans"/>
                <a:sym typeface="Fira Sans"/>
              </a:rPr>
              <a:t>ID29</a:t>
            </a:r>
            <a:endParaRPr sz="1200" b="1">
              <a:solidFill>
                <a:schemeClr val="lt1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26" name="Google Shape;89;p12">
            <a:extLst>
              <a:ext uri="{FF2B5EF4-FFF2-40B4-BE49-F238E27FC236}">
                <a16:creationId xmlns:a16="http://schemas.microsoft.com/office/drawing/2014/main" id="{690ADD6F-9322-4A53-A0B3-4BBC9FBC5471}"/>
              </a:ext>
            </a:extLst>
          </p:cNvPr>
          <p:cNvSpPr/>
          <p:nvPr/>
        </p:nvSpPr>
        <p:spPr>
          <a:xfrm>
            <a:off x="200650" y="1529075"/>
            <a:ext cx="1412400" cy="1412400"/>
          </a:xfrm>
          <a:prstGeom prst="ellipse">
            <a:avLst/>
          </a:prstGeom>
          <a:solidFill>
            <a:schemeClr val="accent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33350" dir="168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3100" b="1">
                <a:solidFill>
                  <a:schemeClr val="lt1"/>
                </a:solidFill>
                <a:latin typeface="Fira Sans"/>
                <a:ea typeface="Fira Sans"/>
                <a:cs typeface="Fira Sans"/>
                <a:sym typeface="Fira Sans"/>
              </a:rPr>
              <a:t>SB</a:t>
            </a:r>
            <a:endParaRPr sz="4800" b="1">
              <a:solidFill>
                <a:schemeClr val="lt1"/>
              </a:solidFill>
            </a:endParaRPr>
          </a:p>
        </p:txBody>
      </p:sp>
      <p:graphicFrame>
        <p:nvGraphicFramePr>
          <p:cNvPr id="27" name="Google Shape;90;p12">
            <a:extLst>
              <a:ext uri="{FF2B5EF4-FFF2-40B4-BE49-F238E27FC236}">
                <a16:creationId xmlns:a16="http://schemas.microsoft.com/office/drawing/2014/main" id="{DF6B6A96-4ACC-4759-B148-69C80717BD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26494645"/>
              </p:ext>
            </p:extLst>
          </p:nvPr>
        </p:nvGraphicFramePr>
        <p:xfrm>
          <a:off x="1791675" y="2308114"/>
          <a:ext cx="4699650" cy="197787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40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7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8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2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12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accent1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ID23-1</a:t>
                      </a:r>
                      <a:endParaRPr sz="1200" b="1"/>
                    </a:p>
                  </a:txBody>
                  <a:tcPr marL="182875" marR="0" marT="0" marB="0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accent1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MD2S</a:t>
                      </a:r>
                      <a:endParaRPr sz="1200" b="1"/>
                    </a:p>
                  </a:txBody>
                  <a:tcPr marL="182875" marR="0" marT="0" marB="0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accent1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EIGER2 16M CdTe</a:t>
                      </a:r>
                      <a:endParaRPr sz="1200" b="1"/>
                    </a:p>
                  </a:txBody>
                  <a:tcPr marL="182875" marR="0" marT="0" marB="0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accent1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FlexHCD (SC3 + Unipucks)</a:t>
                      </a:r>
                      <a:endParaRPr sz="1200" b="1"/>
                    </a:p>
                  </a:txBody>
                  <a:tcPr marL="182875" marR="0" marT="0" marB="0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2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accent1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ID23-2</a:t>
                      </a:r>
                      <a:endParaRPr sz="1200" b="1"/>
                    </a:p>
                  </a:txBody>
                  <a:tcPr marL="182875" marR="0" marT="0" marB="0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accent1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MD3up</a:t>
                      </a:r>
                      <a:endParaRPr sz="1200" b="1"/>
                    </a:p>
                  </a:txBody>
                  <a:tcPr marL="182875" marR="0" marT="0" marB="0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accent1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EIGER2 9M</a:t>
                      </a:r>
                      <a:endParaRPr sz="1200" b="1">
                        <a:solidFill>
                          <a:schemeClr val="accent1"/>
                        </a:solidFill>
                      </a:endParaRPr>
                    </a:p>
                  </a:txBody>
                  <a:tcPr marL="182875" marR="0" marT="0" marB="0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accent1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FlexHCD (Unipucks)</a:t>
                      </a:r>
                      <a:endParaRPr sz="1200" b="1"/>
                    </a:p>
                  </a:txBody>
                  <a:tcPr marL="182875" marR="0" marT="0" marB="0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2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accent1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ID30A1</a:t>
                      </a:r>
                      <a:endParaRPr sz="1200" b="1"/>
                    </a:p>
                  </a:txBody>
                  <a:tcPr marL="182875" marR="0" marT="0" marB="0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accent1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MD2S</a:t>
                      </a:r>
                      <a:endParaRPr sz="1200" b="1"/>
                    </a:p>
                  </a:txBody>
                  <a:tcPr marL="182875" marR="0" marT="0" marB="0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accent1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PILATUS3 6M</a:t>
                      </a:r>
                      <a:endParaRPr sz="1200" b="1"/>
                    </a:p>
                  </a:txBody>
                  <a:tcPr marL="182875" marR="0" marT="0" marB="0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accent1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FlexHCD (Unipucks)</a:t>
                      </a:r>
                      <a:endParaRPr sz="1200" b="1"/>
                    </a:p>
                  </a:txBody>
                  <a:tcPr marL="182875" marR="0" marT="0" marB="0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2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accent1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ID30A3</a:t>
                      </a:r>
                      <a:endParaRPr sz="1200" b="1"/>
                    </a:p>
                  </a:txBody>
                  <a:tcPr marL="182875" marR="0" marT="0" marB="0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accent1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MD2</a:t>
                      </a:r>
                      <a:endParaRPr sz="1200" b="1"/>
                    </a:p>
                  </a:txBody>
                  <a:tcPr marL="182875" marR="0" marT="0" marB="0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accent1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EIGER 4M</a:t>
                      </a:r>
                      <a:endParaRPr sz="1200" b="1"/>
                    </a:p>
                  </a:txBody>
                  <a:tcPr marL="182875" marR="0" marT="0" marB="0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accent1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FlexHCD (SC3 + Unipucks)</a:t>
                      </a:r>
                      <a:endParaRPr sz="1200" b="1"/>
                    </a:p>
                  </a:txBody>
                  <a:tcPr marL="182875" marR="0" marT="0" marB="0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2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accent1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ID30B</a:t>
                      </a:r>
                      <a:endParaRPr sz="1200" b="1"/>
                    </a:p>
                  </a:txBody>
                  <a:tcPr marL="182875" marR="0" marT="0" marB="0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chemeClr val="accent1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MD2S</a:t>
                      </a:r>
                      <a:endParaRPr sz="1200" b="1" dirty="0"/>
                    </a:p>
                  </a:txBody>
                  <a:tcPr marL="182875" marR="0" marT="0" marB="0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chemeClr val="dk2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EIGER2 9M</a:t>
                      </a:r>
                      <a:endParaRPr sz="1200" b="1" dirty="0">
                        <a:solidFill>
                          <a:srgbClr val="FF00FF"/>
                        </a:solidFill>
                      </a:endParaRPr>
                    </a:p>
                  </a:txBody>
                  <a:tcPr marL="182875" marR="0" marT="0" marB="0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accent1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FlexHCD (SC3 + Unipucks)</a:t>
                      </a:r>
                      <a:endParaRPr sz="1200" b="1"/>
                    </a:p>
                  </a:txBody>
                  <a:tcPr marL="182875" marR="0" marT="0" marB="0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2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accent1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ID29</a:t>
                      </a:r>
                      <a:endParaRPr sz="1000" b="1">
                        <a:solidFill>
                          <a:schemeClr val="accent1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182875" marR="0" marT="0" marB="0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chemeClr val="accent1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MD3upSSX</a:t>
                      </a:r>
                      <a:endParaRPr sz="1000" b="1" dirty="0">
                        <a:solidFill>
                          <a:schemeClr val="accent1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182875" marR="0" marT="0" marB="0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accent1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JUNGFRAU</a:t>
                      </a:r>
                      <a:r>
                        <a:rPr lang="en" sz="1000" b="1">
                          <a:solidFill>
                            <a:srgbClr val="FF00FF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 </a:t>
                      </a:r>
                      <a:r>
                        <a:rPr lang="en" sz="1000" b="1">
                          <a:solidFill>
                            <a:schemeClr val="accent1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4M</a:t>
                      </a:r>
                      <a:endParaRPr sz="1000" b="1">
                        <a:solidFill>
                          <a:srgbClr val="FF00FF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182875" marR="0" marT="0" marB="0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i="1" dirty="0">
                          <a:solidFill>
                            <a:srgbClr val="FF00FF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(FlexSSX)</a:t>
                      </a:r>
                      <a:endParaRPr sz="1000" b="1" i="1" dirty="0">
                        <a:solidFill>
                          <a:schemeClr val="accent1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182875" marR="0" marT="0" marB="0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2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i="1">
                          <a:solidFill>
                            <a:schemeClr val="accent1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(BM07</a:t>
                      </a:r>
                      <a:endParaRPr sz="1000" i="1">
                        <a:solidFill>
                          <a:schemeClr val="accent1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182875" marR="0" marT="0" marB="0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i="1">
                          <a:solidFill>
                            <a:schemeClr val="accent1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MD2</a:t>
                      </a:r>
                      <a:endParaRPr sz="1000" i="1">
                        <a:solidFill>
                          <a:schemeClr val="accent1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182875" marR="0" marT="0" marB="0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i="1">
                          <a:solidFill>
                            <a:schemeClr val="accent1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Pilatus</a:t>
                      </a:r>
                      <a:endParaRPr sz="1000" i="1">
                        <a:solidFill>
                          <a:srgbClr val="FF00FF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182875" marR="0" marT="0" marB="0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i="1" dirty="0">
                          <a:solidFill>
                            <a:schemeClr val="dk2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G-Rob)</a:t>
                      </a:r>
                      <a:endParaRPr sz="1000" i="1" dirty="0">
                        <a:solidFill>
                          <a:schemeClr val="dk2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182875" marR="0" marT="0" marB="0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8" name="Google Shape;91;p12">
            <a:extLst>
              <a:ext uri="{FF2B5EF4-FFF2-40B4-BE49-F238E27FC236}">
                <a16:creationId xmlns:a16="http://schemas.microsoft.com/office/drawing/2014/main" id="{05D72123-7D3F-4D22-87CE-72BD13EBF5B2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00650" y="3838575"/>
            <a:ext cx="1569300" cy="1998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7040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MXCuBE</a:t>
            </a:r>
            <a:r>
              <a:rPr lang="en-US" dirty="0"/>
              <a:t> STATUS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GB" sz="2400" dirty="0"/>
          </a:p>
          <a:p>
            <a:pPr marL="182563" lvl="3" indent="0">
              <a:buClr>
                <a:schemeClr val="tx1"/>
              </a:buClr>
              <a:buNone/>
            </a:pPr>
            <a:r>
              <a:rPr lang="en-US" sz="1800" b="1" dirty="0" err="1">
                <a:solidFill>
                  <a:srgbClr val="132577"/>
                </a:solidFill>
              </a:rPr>
              <a:t>MXCuBE</a:t>
            </a:r>
            <a:r>
              <a:rPr lang="en-US" sz="1800" b="1" dirty="0">
                <a:solidFill>
                  <a:srgbClr val="132577"/>
                </a:solidFill>
              </a:rPr>
              <a:t> (same on all beamlines)</a:t>
            </a:r>
            <a:endParaRPr lang="en-GB" sz="1800" b="1" dirty="0">
              <a:solidFill>
                <a:srgbClr val="132577"/>
              </a:solidFill>
            </a:endParaRPr>
          </a:p>
          <a:p>
            <a:pPr lvl="4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800" i="0" dirty="0">
                <a:solidFill>
                  <a:srgbClr val="132577"/>
                </a:solidFill>
              </a:rPr>
              <a:t>m</a:t>
            </a:r>
            <a:r>
              <a:rPr lang="en-GB" sz="1800" i="0" dirty="0" err="1">
                <a:solidFill>
                  <a:srgbClr val="132577"/>
                </a:solidFill>
              </a:rPr>
              <a:t>xcubeweb</a:t>
            </a:r>
            <a:r>
              <a:rPr lang="en-GB" sz="1800" i="0" dirty="0">
                <a:solidFill>
                  <a:srgbClr val="132577"/>
                </a:solidFill>
              </a:rPr>
              <a:t> 4.72.0 + ESRF </a:t>
            </a:r>
            <a:r>
              <a:rPr lang="en-GB" sz="1800" i="0" dirty="0" smtClean="0">
                <a:solidFill>
                  <a:srgbClr val="132577"/>
                </a:solidFill>
              </a:rPr>
              <a:t> </a:t>
            </a:r>
            <a:r>
              <a:rPr lang="en-GB" sz="1800" i="0" dirty="0">
                <a:solidFill>
                  <a:srgbClr val="132577"/>
                </a:solidFill>
              </a:rPr>
              <a:t>(esrf.0516)</a:t>
            </a:r>
          </a:p>
          <a:p>
            <a:pPr lvl="4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GB" sz="1800" i="0" dirty="0" err="1">
                <a:solidFill>
                  <a:srgbClr val="132577"/>
                </a:solidFill>
              </a:rPr>
              <a:t>mxcubecore</a:t>
            </a:r>
            <a:r>
              <a:rPr lang="en-GB" sz="1800" i="0" dirty="0">
                <a:solidFill>
                  <a:srgbClr val="132577"/>
                </a:solidFill>
              </a:rPr>
              <a:t> 1.104.0 + </a:t>
            </a:r>
            <a:r>
              <a:rPr lang="en-GB" sz="1800" i="0" dirty="0" smtClean="0">
                <a:solidFill>
                  <a:srgbClr val="132577"/>
                </a:solidFill>
              </a:rPr>
              <a:t>ESRF </a:t>
            </a:r>
            <a:r>
              <a:rPr lang="en-GB" sz="1800" i="0" dirty="0">
                <a:solidFill>
                  <a:srgbClr val="132577"/>
                </a:solidFill>
              </a:rPr>
              <a:t>(esrf.0516)</a:t>
            </a:r>
          </a:p>
          <a:p>
            <a:pPr marL="182563" lvl="3" indent="0">
              <a:buClr>
                <a:schemeClr val="tx1"/>
              </a:buClr>
              <a:buNone/>
            </a:pPr>
            <a:endParaRPr lang="en-US" sz="1800" dirty="0">
              <a:solidFill>
                <a:srgbClr val="132577"/>
              </a:solidFill>
            </a:endParaRPr>
          </a:p>
          <a:p>
            <a:pPr marL="182563" lvl="3" indent="0">
              <a:buClr>
                <a:schemeClr val="tx1"/>
              </a:buClr>
              <a:buNone/>
            </a:pPr>
            <a:r>
              <a:rPr lang="en-US" sz="1800" b="1" dirty="0">
                <a:solidFill>
                  <a:srgbClr val="132577"/>
                </a:solidFill>
              </a:rPr>
              <a:t>Other deployment</a:t>
            </a:r>
          </a:p>
          <a:p>
            <a:pPr lvl="4">
              <a:buClr>
                <a:prstClr val="black"/>
              </a:buClr>
              <a:buFont typeface="Arial" panose="020B0604020202020204" pitchFamily="34" charset="0"/>
              <a:buChar char="•"/>
            </a:pPr>
            <a:r>
              <a:rPr lang="en-US" sz="1800" i="0" dirty="0" smtClean="0">
                <a:solidFill>
                  <a:srgbClr val="132577"/>
                </a:solidFill>
              </a:rPr>
              <a:t>MASSIF-3 </a:t>
            </a:r>
            <a:r>
              <a:rPr lang="en-US" sz="1800" i="0" dirty="0">
                <a:solidFill>
                  <a:srgbClr val="132577"/>
                </a:solidFill>
              </a:rPr>
              <a:t>- Eiger1 firmware </a:t>
            </a:r>
            <a:r>
              <a:rPr lang="en-US" sz="1800" i="0" dirty="0" smtClean="0">
                <a:solidFill>
                  <a:srgbClr val="132577"/>
                </a:solidFill>
              </a:rPr>
              <a:t>upgrade</a:t>
            </a:r>
          </a:p>
          <a:p>
            <a:pPr lvl="4">
              <a:buClr>
                <a:prstClr val="black"/>
              </a:buClr>
              <a:buFont typeface="Arial" panose="020B0604020202020204" pitchFamily="34" charset="0"/>
              <a:buChar char="•"/>
            </a:pPr>
            <a:r>
              <a:rPr lang="en-US" sz="1800" i="0" dirty="0" smtClean="0">
                <a:solidFill>
                  <a:srgbClr val="132577"/>
                </a:solidFill>
              </a:rPr>
              <a:t>MASSIF-1 </a:t>
            </a:r>
            <a:r>
              <a:rPr lang="en-US" sz="1800" i="0">
                <a:solidFill>
                  <a:srgbClr val="132577"/>
                </a:solidFill>
              </a:rPr>
              <a:t>- </a:t>
            </a:r>
            <a:r>
              <a:rPr lang="en-US" sz="1800" i="0" smtClean="0">
                <a:solidFill>
                  <a:srgbClr val="132577"/>
                </a:solidFill>
              </a:rPr>
              <a:t>Harvester</a:t>
            </a:r>
            <a:endParaRPr lang="en-US" sz="1800" i="0" dirty="0">
              <a:solidFill>
                <a:srgbClr val="132577"/>
              </a:solidFill>
            </a:endParaRPr>
          </a:p>
          <a:p>
            <a:pPr lvl="4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800" i="0" dirty="0" err="1" smtClean="0">
                <a:solidFill>
                  <a:srgbClr val="132577"/>
                </a:solidFill>
              </a:rPr>
              <a:t>GPhL</a:t>
            </a:r>
            <a:r>
              <a:rPr lang="en-US" sz="1800" i="0" dirty="0" smtClean="0">
                <a:solidFill>
                  <a:srgbClr val="132577"/>
                </a:solidFill>
              </a:rPr>
              <a:t> </a:t>
            </a:r>
            <a:r>
              <a:rPr lang="en-US" sz="1600" i="0" dirty="0" smtClean="0">
                <a:solidFill>
                  <a:srgbClr val="132577"/>
                </a:solidFill>
              </a:rPr>
              <a:t>Workflows</a:t>
            </a:r>
            <a:endParaRPr lang="en-US" sz="1800" i="0" dirty="0">
              <a:solidFill>
                <a:srgbClr val="132577"/>
              </a:solidFill>
            </a:endParaRPr>
          </a:p>
          <a:p>
            <a:pPr marL="182563" lvl="3" indent="0">
              <a:buClr>
                <a:schemeClr val="tx1"/>
              </a:buClr>
              <a:buNone/>
            </a:pPr>
            <a:endParaRPr lang="en-GB" sz="1800" dirty="0">
              <a:solidFill>
                <a:srgbClr val="132577"/>
              </a:solidFill>
            </a:endParaRPr>
          </a:p>
          <a:p>
            <a:pPr marL="182563" lvl="3" indent="0">
              <a:buClr>
                <a:schemeClr val="tx1"/>
              </a:buClr>
              <a:buNone/>
            </a:pPr>
            <a:r>
              <a:rPr lang="en-GB" sz="2400" dirty="0">
                <a:solidFill>
                  <a:srgbClr val="132577"/>
                </a:solidFill>
              </a:rPr>
              <a:t> </a:t>
            </a:r>
            <a:r>
              <a:rPr lang="en-US" sz="1800" b="1" dirty="0">
                <a:solidFill>
                  <a:srgbClr val="132577"/>
                </a:solidFill>
              </a:rPr>
              <a:t>Cybersecurity</a:t>
            </a:r>
            <a:endParaRPr lang="en-US" sz="1800" i="0" dirty="0">
              <a:solidFill>
                <a:srgbClr val="132577"/>
              </a:solidFill>
            </a:endParaRPr>
          </a:p>
          <a:p>
            <a:pPr lvl="4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800" i="0" dirty="0" smtClean="0">
                <a:solidFill>
                  <a:srgbClr val="132577"/>
                </a:solidFill>
              </a:rPr>
              <a:t>Vulnerability Scanner </a:t>
            </a:r>
            <a:r>
              <a:rPr lang="en-US" sz="1800" i="0" dirty="0">
                <a:solidFill>
                  <a:srgbClr val="132577"/>
                </a:solidFill>
              </a:rPr>
              <a:t>(metrics)</a:t>
            </a:r>
          </a:p>
          <a:p>
            <a:pPr lvl="4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800" i="0" dirty="0" smtClean="0">
                <a:solidFill>
                  <a:srgbClr val="132577"/>
                </a:solidFill>
              </a:rPr>
              <a:t>Web Application Firewall (WAF) – external application</a:t>
            </a:r>
            <a:endParaRPr lang="en-US" sz="1800" i="0" dirty="0">
              <a:solidFill>
                <a:srgbClr val="132577"/>
              </a:solidFill>
            </a:endParaRPr>
          </a:p>
          <a:p>
            <a:pPr lvl="0"/>
            <a:endParaRPr lang="en-GB" sz="1600" i="0" dirty="0"/>
          </a:p>
          <a:p>
            <a:pPr marL="987425" lvl="4" indent="0">
              <a:buClr>
                <a:schemeClr val="tx1"/>
              </a:buClr>
              <a:buNone/>
            </a:pPr>
            <a:endParaRPr lang="en-GB" dirty="0"/>
          </a:p>
          <a:p>
            <a:pPr marL="182563" lvl="3" indent="0">
              <a:buClr>
                <a:schemeClr val="tx1"/>
              </a:buClr>
              <a:buNone/>
            </a:pPr>
            <a:endParaRPr lang="en-GB" i="0" dirty="0">
              <a:hlinkClick r:id="rId3"/>
            </a:endParaRPr>
          </a:p>
          <a:p>
            <a:pPr marL="182563" lvl="3" indent="0">
              <a:buClr>
                <a:schemeClr val="tx1"/>
              </a:buClr>
              <a:buNone/>
            </a:pPr>
            <a:endParaRPr lang="en-GB" i="0" dirty="0">
              <a:hlinkClick r:id="rId3"/>
            </a:endParaRPr>
          </a:p>
          <a:p>
            <a:pPr marL="182563" lvl="3" indent="0">
              <a:buClr>
                <a:schemeClr val="tx1"/>
              </a:buClr>
              <a:buNone/>
            </a:pPr>
            <a:endParaRPr lang="en-GB" i="0" dirty="0">
              <a:hlinkClick r:id="rId3"/>
            </a:endParaRPr>
          </a:p>
          <a:p>
            <a:pPr marL="182563" lvl="3" indent="0">
              <a:buClr>
                <a:schemeClr val="tx1"/>
              </a:buClr>
              <a:buNone/>
            </a:pPr>
            <a:endParaRPr lang="en-GB" i="0" dirty="0"/>
          </a:p>
          <a:p>
            <a:pPr marL="182563" lvl="3" indent="0">
              <a:buClr>
                <a:schemeClr val="tx1"/>
              </a:buClr>
              <a:buNone/>
            </a:pPr>
            <a:endParaRPr lang="en-GB" i="0" dirty="0"/>
          </a:p>
          <a:p>
            <a:pPr marL="182563" lvl="3" indent="0">
              <a:buClr>
                <a:schemeClr val="tx1"/>
              </a:buClr>
              <a:buNone/>
            </a:pPr>
            <a:endParaRPr lang="en-GB" sz="1800" dirty="0"/>
          </a:p>
          <a:p>
            <a:pPr marL="182563" lvl="3" indent="0">
              <a:buClr>
                <a:schemeClr val="tx1"/>
              </a:buClr>
              <a:buNone/>
            </a:pPr>
            <a:endParaRPr lang="en-GB" sz="1800" dirty="0"/>
          </a:p>
          <a:p>
            <a:pPr marL="182563" lvl="3" indent="0">
              <a:buClr>
                <a:schemeClr val="tx1"/>
              </a:buClr>
              <a:buNone/>
            </a:pPr>
            <a:r>
              <a:rPr lang="en-GB" sz="2400" b="1" dirty="0">
                <a:solidFill>
                  <a:srgbClr val="002060"/>
                </a:solidFill>
              </a:rPr>
              <a:t> </a:t>
            </a:r>
            <a:endParaRPr lang="en-GB" sz="1800" dirty="0"/>
          </a:p>
          <a:p>
            <a:pPr marL="182563" lvl="3" indent="0">
              <a:buNone/>
            </a:pPr>
            <a:endParaRPr lang="en-GB" sz="1400" dirty="0"/>
          </a:p>
          <a:p>
            <a:pPr marL="182563" lvl="3" indent="0">
              <a:buNone/>
            </a:pPr>
            <a:endParaRPr lang="en-GB" sz="1800" dirty="0"/>
          </a:p>
          <a:p>
            <a:pPr marL="182563" lvl="3" indent="0">
              <a:buNone/>
            </a:pPr>
            <a:endParaRPr lang="en-GB" sz="1800" dirty="0"/>
          </a:p>
          <a:p>
            <a:endParaRPr lang="en-US" sz="1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MXCuBE Workshop, 29th-30tht May, Lund</a:t>
            </a:r>
            <a:endParaRPr lang="fr-FR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" y="79200"/>
            <a:ext cx="598545" cy="739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85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Development </a:t>
            </a:r>
            <a:r>
              <a:rPr lang="en-US" dirty="0">
                <a:cs typeface="Calibri Light"/>
              </a:rPr>
              <a:t>since last meeting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GB" sz="1800" dirty="0"/>
          </a:p>
          <a:p>
            <a:pPr marL="182563" lvl="3" indent="0">
              <a:buNone/>
            </a:pPr>
            <a:endParaRPr lang="en-GB" sz="1800" dirty="0"/>
          </a:p>
          <a:p>
            <a:pPr marL="457200" lvl="0" indent="-3175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32577"/>
              </a:buClr>
              <a:buSzPts val="1400"/>
              <a:buFont typeface="Arial"/>
              <a:buChar char="●"/>
            </a:pPr>
            <a:r>
              <a:rPr lang="en-US" sz="2000" b="0" kern="0" dirty="0">
                <a:solidFill>
                  <a:srgbClr val="132577"/>
                </a:solidFill>
                <a:cs typeface="Arial"/>
                <a:sym typeface="Arial"/>
              </a:rPr>
              <a:t>ID29 SSX Data Collection (Chip, Foil, Injector, Laser Triggered)</a:t>
            </a:r>
          </a:p>
          <a:p>
            <a:pPr marL="457200" lvl="0" indent="-3175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32577"/>
              </a:buClr>
              <a:buSzPts val="1400"/>
              <a:buFont typeface="Arial"/>
              <a:buChar char="●"/>
            </a:pPr>
            <a:r>
              <a:rPr lang="en-US" sz="2000" b="0" kern="0" dirty="0" smtClean="0">
                <a:solidFill>
                  <a:srgbClr val="132577"/>
                </a:solidFill>
                <a:cs typeface="Arial"/>
                <a:sym typeface="Arial"/>
              </a:rPr>
              <a:t>Login </a:t>
            </a:r>
            <a:r>
              <a:rPr lang="en-US" sz="2000" b="0" kern="0" dirty="0">
                <a:solidFill>
                  <a:srgbClr val="132577"/>
                </a:solidFill>
                <a:cs typeface="Arial"/>
                <a:sym typeface="Arial"/>
              </a:rPr>
              <a:t>with Personal account (</a:t>
            </a:r>
            <a:r>
              <a:rPr lang="en-US" sz="2000" b="0" kern="0" dirty="0" err="1">
                <a:solidFill>
                  <a:srgbClr val="132577"/>
                </a:solidFill>
                <a:cs typeface="Arial"/>
                <a:sym typeface="Arial"/>
              </a:rPr>
              <a:t>SingleSignOn</a:t>
            </a:r>
            <a:r>
              <a:rPr lang="en-US" sz="2000" b="0" kern="0" dirty="0">
                <a:solidFill>
                  <a:srgbClr val="132577"/>
                </a:solidFill>
                <a:cs typeface="Arial"/>
                <a:sym typeface="Arial"/>
              </a:rPr>
              <a:t> and 2FA)</a:t>
            </a:r>
            <a:endParaRPr lang="en-GB" sz="2000" b="0" kern="0" dirty="0">
              <a:solidFill>
                <a:srgbClr val="132577"/>
              </a:solidFill>
              <a:cs typeface="Arial"/>
              <a:sym typeface="Arial"/>
            </a:endParaRPr>
          </a:p>
          <a:p>
            <a:pPr marL="457200" indent="-3175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32577"/>
              </a:buClr>
              <a:buSzPts val="1400"/>
              <a:buFont typeface="Arial"/>
              <a:buChar char="●"/>
            </a:pPr>
            <a:r>
              <a:rPr lang="en-US" sz="2000" b="0" kern="0" dirty="0">
                <a:solidFill>
                  <a:srgbClr val="132577"/>
                </a:solidFill>
                <a:cs typeface="Arial"/>
                <a:sym typeface="Arial"/>
              </a:rPr>
              <a:t>Refurbishment and unary </a:t>
            </a:r>
            <a:r>
              <a:rPr lang="en-GB" sz="2000" b="0" kern="0" dirty="0">
                <a:solidFill>
                  <a:srgbClr val="132577"/>
                </a:solidFill>
                <a:cs typeface="Arial"/>
                <a:sym typeface="Arial"/>
              </a:rPr>
              <a:t>tests for hardware objects.</a:t>
            </a:r>
          </a:p>
          <a:p>
            <a:pPr marL="457200" lvl="0" indent="-3175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32577"/>
              </a:buClr>
              <a:buSzPts val="1400"/>
              <a:buFont typeface="Arial"/>
              <a:buChar char="●"/>
            </a:pPr>
            <a:r>
              <a:rPr lang="en-GB" sz="2000" b="0" kern="0" dirty="0" smtClean="0">
                <a:solidFill>
                  <a:srgbClr val="132577"/>
                </a:solidFill>
                <a:cs typeface="Arial"/>
                <a:sym typeface="Arial"/>
              </a:rPr>
              <a:t>Speeding </a:t>
            </a:r>
            <a:r>
              <a:rPr lang="en-GB" sz="2000" b="0" kern="0" dirty="0">
                <a:solidFill>
                  <a:srgbClr val="132577"/>
                </a:solidFill>
                <a:cs typeface="Arial"/>
                <a:sym typeface="Arial"/>
              </a:rPr>
              <a:t>up the sample throughput.</a:t>
            </a:r>
          </a:p>
          <a:p>
            <a:pPr marL="457200" lvl="0" indent="-3175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32577"/>
              </a:buClr>
              <a:buSzPts val="1400"/>
              <a:buFont typeface="Arial"/>
              <a:buChar char="●"/>
            </a:pPr>
            <a:r>
              <a:rPr lang="en-GB" sz="2000" b="0" kern="0" dirty="0" smtClean="0">
                <a:solidFill>
                  <a:srgbClr val="132577"/>
                </a:solidFill>
                <a:cs typeface="Arial"/>
                <a:sym typeface="Arial"/>
              </a:rPr>
              <a:t>Automatic </a:t>
            </a:r>
            <a:r>
              <a:rPr lang="en-GB" sz="2000" b="0" kern="0" dirty="0">
                <a:solidFill>
                  <a:srgbClr val="132577"/>
                </a:solidFill>
                <a:cs typeface="Arial"/>
                <a:sym typeface="Arial"/>
              </a:rPr>
              <a:t>data collection</a:t>
            </a:r>
            <a:r>
              <a:rPr lang="en-GB" sz="2000" b="0" kern="0" dirty="0" smtClean="0">
                <a:solidFill>
                  <a:srgbClr val="132577"/>
                </a:solidFill>
                <a:cs typeface="Arial"/>
                <a:sym typeface="Arial"/>
              </a:rPr>
              <a:t>.</a:t>
            </a:r>
            <a:endParaRPr lang="en-GB" sz="2000" b="0" kern="0" dirty="0">
              <a:solidFill>
                <a:srgbClr val="132577"/>
              </a:solidFill>
              <a:cs typeface="Arial"/>
              <a:sym typeface="Arial"/>
            </a:endParaRPr>
          </a:p>
          <a:p>
            <a:pPr marL="457200" lvl="0" indent="-3175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32577"/>
              </a:buClr>
              <a:buSzPts val="1400"/>
              <a:buFont typeface="Arial"/>
              <a:buChar char="●"/>
            </a:pPr>
            <a:r>
              <a:rPr lang="en-US" sz="2000" b="0" kern="0" dirty="0">
                <a:solidFill>
                  <a:srgbClr val="132577"/>
                </a:solidFill>
                <a:cs typeface="Arial"/>
                <a:sym typeface="Arial"/>
              </a:rPr>
              <a:t>ID23-2 Cryogenic serial (</a:t>
            </a:r>
            <a:r>
              <a:rPr lang="en-US" sz="2000" b="0" kern="0" dirty="0" err="1">
                <a:solidFill>
                  <a:srgbClr val="132577"/>
                </a:solidFill>
                <a:cs typeface="Arial"/>
                <a:sym typeface="Arial"/>
              </a:rPr>
              <a:t>Cryo</a:t>
            </a:r>
            <a:r>
              <a:rPr lang="en-US" sz="2000" b="0" kern="0" dirty="0">
                <a:solidFill>
                  <a:srgbClr val="132577"/>
                </a:solidFill>
                <a:cs typeface="Arial"/>
                <a:sym typeface="Arial"/>
              </a:rPr>
              <a:t>-SSX) data collection.</a:t>
            </a:r>
          </a:p>
          <a:p>
            <a:pPr marL="457200" lvl="0" indent="-3175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32577"/>
              </a:buClr>
              <a:buSzPts val="1400"/>
              <a:buFont typeface="Arial"/>
              <a:buChar char="●"/>
            </a:pPr>
            <a:r>
              <a:rPr lang="en-GB" sz="2000" b="0" kern="0" dirty="0">
                <a:solidFill>
                  <a:srgbClr val="132577"/>
                </a:solidFill>
                <a:cs typeface="Arial"/>
                <a:sym typeface="Arial"/>
              </a:rPr>
              <a:t>Documentation (code camp</a:t>
            </a:r>
            <a:r>
              <a:rPr lang="en-GB" sz="2000" b="0" kern="0" dirty="0" smtClean="0">
                <a:solidFill>
                  <a:srgbClr val="132577"/>
                </a:solidFill>
                <a:cs typeface="Arial"/>
                <a:sym typeface="Arial"/>
              </a:rPr>
              <a:t>).</a:t>
            </a:r>
          </a:p>
          <a:p>
            <a:pPr marL="457200" lvl="0" indent="-3175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32577"/>
              </a:buClr>
              <a:buSzPts val="1400"/>
              <a:buFont typeface="Arial"/>
              <a:buChar char="●"/>
            </a:pPr>
            <a:r>
              <a:rPr lang="en-US" sz="2000" b="0" dirty="0" smtClean="0">
                <a:solidFill>
                  <a:srgbClr val="132577"/>
                </a:solidFill>
              </a:rPr>
              <a:t>MASSIF-1 </a:t>
            </a:r>
            <a:r>
              <a:rPr lang="en-US" sz="2000" b="0" dirty="0" err="1" smtClean="0">
                <a:solidFill>
                  <a:srgbClr val="132577"/>
                </a:solidFill>
              </a:rPr>
              <a:t>GPhL</a:t>
            </a:r>
            <a:r>
              <a:rPr lang="en-US" sz="2000" b="0" dirty="0" smtClean="0">
                <a:solidFill>
                  <a:srgbClr val="132577"/>
                </a:solidFill>
              </a:rPr>
              <a:t> </a:t>
            </a:r>
            <a:r>
              <a:rPr lang="en-US" sz="2000" b="0" smtClean="0">
                <a:solidFill>
                  <a:srgbClr val="132577"/>
                </a:solidFill>
              </a:rPr>
              <a:t>workflows now dovetailed </a:t>
            </a:r>
            <a:r>
              <a:rPr lang="en-US" sz="2000" b="0" dirty="0">
                <a:solidFill>
                  <a:srgbClr val="132577"/>
                </a:solidFill>
              </a:rPr>
              <a:t>with ESRF workflows to allow complex reorientations with X-ray re-</a:t>
            </a:r>
            <a:r>
              <a:rPr lang="en-US" sz="2000" b="0" dirty="0" err="1">
                <a:solidFill>
                  <a:srgbClr val="132577"/>
                </a:solidFill>
              </a:rPr>
              <a:t>centring</a:t>
            </a:r>
            <a:r>
              <a:rPr lang="en-US" sz="2000" b="0" dirty="0">
                <a:solidFill>
                  <a:srgbClr val="132577"/>
                </a:solidFill>
              </a:rPr>
              <a:t> and multi-sweep strategies for low symmetry space groups</a:t>
            </a:r>
            <a:r>
              <a:rPr lang="en-US" sz="2000" b="0" dirty="0" smtClean="0"/>
              <a:t>.</a:t>
            </a:r>
            <a:endParaRPr lang="en-GB" sz="2000" b="0" i="0" dirty="0"/>
          </a:p>
          <a:p>
            <a:pPr marL="987425" lvl="4" indent="0">
              <a:buClr>
                <a:schemeClr val="tx1"/>
              </a:buClr>
              <a:buNone/>
            </a:pPr>
            <a:endParaRPr lang="en-GB" dirty="0"/>
          </a:p>
          <a:p>
            <a:pPr marL="182563" lvl="3" indent="0">
              <a:buClr>
                <a:schemeClr val="tx1"/>
              </a:buClr>
              <a:buNone/>
            </a:pPr>
            <a:endParaRPr lang="en-GB" i="0" dirty="0">
              <a:hlinkClick r:id="rId3"/>
            </a:endParaRPr>
          </a:p>
          <a:p>
            <a:pPr marL="182563" lvl="3" indent="0">
              <a:buClr>
                <a:schemeClr val="tx1"/>
              </a:buClr>
              <a:buNone/>
            </a:pPr>
            <a:endParaRPr lang="en-GB" i="0" dirty="0">
              <a:hlinkClick r:id="rId3"/>
            </a:endParaRPr>
          </a:p>
          <a:p>
            <a:pPr marL="182563" lvl="3" indent="0">
              <a:buClr>
                <a:schemeClr val="tx1"/>
              </a:buClr>
              <a:buNone/>
            </a:pPr>
            <a:endParaRPr lang="en-GB" i="0" dirty="0">
              <a:hlinkClick r:id="rId3"/>
            </a:endParaRPr>
          </a:p>
          <a:p>
            <a:pPr marL="182563" lvl="3" indent="0">
              <a:buClr>
                <a:schemeClr val="tx1"/>
              </a:buClr>
              <a:buNone/>
            </a:pPr>
            <a:endParaRPr lang="en-GB" i="0" dirty="0"/>
          </a:p>
          <a:p>
            <a:pPr marL="182563" lvl="3" indent="0">
              <a:buClr>
                <a:schemeClr val="tx1"/>
              </a:buClr>
              <a:buNone/>
            </a:pPr>
            <a:endParaRPr lang="en-GB" i="0" dirty="0"/>
          </a:p>
          <a:p>
            <a:pPr marL="182563" lvl="3" indent="0">
              <a:buClr>
                <a:schemeClr val="tx1"/>
              </a:buClr>
              <a:buNone/>
            </a:pPr>
            <a:endParaRPr lang="en-GB" sz="1800" dirty="0"/>
          </a:p>
          <a:p>
            <a:pPr marL="182563" lvl="3" indent="0">
              <a:buClr>
                <a:schemeClr val="tx1"/>
              </a:buClr>
              <a:buNone/>
            </a:pPr>
            <a:endParaRPr lang="en-GB" sz="1800" dirty="0"/>
          </a:p>
          <a:p>
            <a:pPr marL="182563" lvl="3" indent="0">
              <a:buClr>
                <a:schemeClr val="tx1"/>
              </a:buClr>
              <a:buNone/>
            </a:pPr>
            <a:r>
              <a:rPr lang="en-GB" sz="2400" b="1" dirty="0">
                <a:solidFill>
                  <a:srgbClr val="002060"/>
                </a:solidFill>
              </a:rPr>
              <a:t> </a:t>
            </a:r>
            <a:endParaRPr lang="en-GB" sz="1800" dirty="0"/>
          </a:p>
          <a:p>
            <a:pPr marL="182563" lvl="3" indent="0">
              <a:buNone/>
            </a:pPr>
            <a:endParaRPr lang="en-GB" sz="1400" dirty="0"/>
          </a:p>
          <a:p>
            <a:pPr marL="182563" lvl="3" indent="0">
              <a:buNone/>
            </a:pPr>
            <a:endParaRPr lang="en-GB" sz="1800" dirty="0"/>
          </a:p>
          <a:p>
            <a:pPr marL="182563" lvl="3" indent="0">
              <a:buNone/>
            </a:pPr>
            <a:endParaRPr lang="en-GB" sz="1800" dirty="0"/>
          </a:p>
          <a:p>
            <a:endParaRPr lang="en-US" sz="1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MXCuBE Workshop, 29th-30tht May, Lund</a:t>
            </a:r>
            <a:endParaRPr lang="fr-FR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" y="79200"/>
            <a:ext cx="598545" cy="739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731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7200" y="126000"/>
            <a:ext cx="8236800" cy="496800"/>
          </a:xfrm>
        </p:spPr>
        <p:txBody>
          <a:bodyPr/>
          <a:lstStyle/>
          <a:p>
            <a:r>
              <a:rPr lang="en-US" dirty="0">
                <a:cs typeface="Calibri Light"/>
              </a:rPr>
              <a:t>Plans for the next six months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563" lvl="3" indent="0">
              <a:buClr>
                <a:schemeClr val="tx1"/>
              </a:buClr>
              <a:buNone/>
            </a:pPr>
            <a:endParaRPr lang="en-GB" sz="1800" dirty="0"/>
          </a:p>
          <a:p>
            <a:pPr marL="457200" indent="-3175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32577"/>
              </a:buClr>
              <a:buSzPts val="1400"/>
              <a:buFont typeface="Arial"/>
              <a:buChar char="●"/>
            </a:pPr>
            <a:r>
              <a:rPr lang="en-GB" sz="2000" b="0" kern="0" dirty="0">
                <a:solidFill>
                  <a:srgbClr val="132577"/>
                </a:solidFill>
                <a:cs typeface="Arial"/>
                <a:sym typeface="Arial"/>
              </a:rPr>
              <a:t>Deploy SSO (and 2FA) and proposal selection</a:t>
            </a:r>
          </a:p>
          <a:p>
            <a:pPr marL="457200" lvl="0" indent="-3175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32577"/>
              </a:buClr>
              <a:buSzPts val="1400"/>
              <a:buFont typeface="Arial"/>
              <a:buChar char="●"/>
            </a:pPr>
            <a:r>
              <a:rPr lang="en-GB" sz="2000" b="0" kern="0" dirty="0">
                <a:solidFill>
                  <a:srgbClr val="132577"/>
                </a:solidFill>
                <a:cs typeface="Arial"/>
                <a:sym typeface="Arial"/>
              </a:rPr>
              <a:t>Advance on ID29 SSX features</a:t>
            </a:r>
          </a:p>
          <a:p>
            <a:pPr marL="457200" lvl="0" indent="-3175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32577"/>
              </a:buClr>
              <a:buSzPts val="1400"/>
              <a:buFont typeface="Arial"/>
              <a:buChar char="●"/>
            </a:pPr>
            <a:r>
              <a:rPr lang="en-GB" sz="2000" b="0" kern="0" dirty="0" smtClean="0">
                <a:solidFill>
                  <a:srgbClr val="132577"/>
                </a:solidFill>
                <a:cs typeface="Arial"/>
                <a:sym typeface="Arial"/>
              </a:rPr>
              <a:t>Deploy </a:t>
            </a:r>
            <a:r>
              <a:rPr lang="en-GB" sz="2000" b="0" kern="0" dirty="0">
                <a:solidFill>
                  <a:srgbClr val="132577"/>
                </a:solidFill>
                <a:cs typeface="Arial"/>
                <a:sym typeface="Arial"/>
              </a:rPr>
              <a:t>MASSIF-1 workflows on other beamlines</a:t>
            </a:r>
          </a:p>
          <a:p>
            <a:pPr marL="457200" lvl="0" indent="-3175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32577"/>
              </a:buClr>
              <a:buSzPts val="1400"/>
              <a:buFont typeface="Arial"/>
              <a:buChar char="●"/>
            </a:pPr>
            <a:r>
              <a:rPr lang="en-GB" sz="2000" b="0" kern="0" dirty="0">
                <a:solidFill>
                  <a:srgbClr val="132577"/>
                </a:solidFill>
                <a:cs typeface="Arial"/>
                <a:sym typeface="Arial"/>
              </a:rPr>
              <a:t>Port data collection routines to Bliss</a:t>
            </a:r>
          </a:p>
          <a:p>
            <a:pPr marL="457200" lvl="0" indent="-3175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32577"/>
              </a:buClr>
              <a:buSzPts val="1400"/>
              <a:buFont typeface="Arial"/>
              <a:buChar char="●"/>
            </a:pPr>
            <a:r>
              <a:rPr lang="en-GB" sz="2000" b="0" kern="0" dirty="0">
                <a:solidFill>
                  <a:srgbClr val="132577"/>
                </a:solidFill>
                <a:cs typeface="Arial"/>
                <a:sym typeface="Arial"/>
              </a:rPr>
              <a:t>Continue ICAT integration</a:t>
            </a:r>
          </a:p>
          <a:p>
            <a:pPr marL="457200" lvl="0" indent="-3175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32577"/>
              </a:buClr>
              <a:buSzPts val="1400"/>
              <a:buFont typeface="Arial"/>
              <a:buChar char="●"/>
            </a:pPr>
            <a:r>
              <a:rPr lang="en-US" sz="2000" b="0" kern="0" dirty="0">
                <a:solidFill>
                  <a:srgbClr val="132577"/>
                </a:solidFill>
                <a:cs typeface="Arial"/>
                <a:sym typeface="Arial"/>
              </a:rPr>
              <a:t>Camera hutch view in </a:t>
            </a:r>
            <a:r>
              <a:rPr lang="en-US" sz="2000" b="0" kern="0" dirty="0" err="1">
                <a:solidFill>
                  <a:srgbClr val="132577"/>
                </a:solidFill>
                <a:cs typeface="Arial"/>
                <a:sym typeface="Arial"/>
              </a:rPr>
              <a:t>MXCuBE</a:t>
            </a:r>
            <a:endParaRPr lang="en-GB" sz="2000" b="0" kern="0" dirty="0">
              <a:solidFill>
                <a:srgbClr val="132577"/>
              </a:solidFill>
              <a:cs typeface="Arial"/>
              <a:sym typeface="Arial"/>
            </a:endParaRPr>
          </a:p>
          <a:p>
            <a:pPr lvl="0"/>
            <a:endParaRPr lang="en-GB" sz="1800" dirty="0"/>
          </a:p>
          <a:p>
            <a:pPr marL="182563" lvl="3" indent="0">
              <a:buNone/>
            </a:pPr>
            <a:endParaRPr lang="en-GB" sz="1800" dirty="0"/>
          </a:p>
          <a:p>
            <a:pPr marL="987425" lvl="4" indent="0">
              <a:buClr>
                <a:schemeClr val="tx1"/>
              </a:buClr>
              <a:buNone/>
            </a:pPr>
            <a:endParaRPr lang="en-GB" sz="1600" i="0" dirty="0"/>
          </a:p>
          <a:p>
            <a:pPr marL="987425" lvl="4" indent="0">
              <a:buClr>
                <a:schemeClr val="tx1"/>
              </a:buClr>
              <a:buNone/>
            </a:pPr>
            <a:endParaRPr lang="en-GB" dirty="0"/>
          </a:p>
          <a:p>
            <a:pPr marL="182563" lvl="3" indent="0">
              <a:buClr>
                <a:schemeClr val="tx1"/>
              </a:buClr>
              <a:buNone/>
            </a:pPr>
            <a:endParaRPr lang="en-GB" i="0" dirty="0">
              <a:hlinkClick r:id="rId3"/>
            </a:endParaRPr>
          </a:p>
          <a:p>
            <a:pPr marL="182563" lvl="3" indent="0">
              <a:buClr>
                <a:schemeClr val="tx1"/>
              </a:buClr>
              <a:buNone/>
            </a:pPr>
            <a:endParaRPr lang="en-GB" i="0" dirty="0">
              <a:hlinkClick r:id="rId3"/>
            </a:endParaRPr>
          </a:p>
          <a:p>
            <a:pPr marL="182563" lvl="3" indent="0">
              <a:buClr>
                <a:schemeClr val="tx1"/>
              </a:buClr>
              <a:buNone/>
            </a:pPr>
            <a:endParaRPr lang="en-GB" i="0" dirty="0">
              <a:hlinkClick r:id="rId3"/>
            </a:endParaRPr>
          </a:p>
          <a:p>
            <a:pPr marL="182563" lvl="3" indent="0">
              <a:buClr>
                <a:schemeClr val="tx1"/>
              </a:buClr>
              <a:buNone/>
            </a:pPr>
            <a:endParaRPr lang="en-GB" i="0" dirty="0"/>
          </a:p>
          <a:p>
            <a:pPr marL="182563" lvl="3" indent="0">
              <a:buClr>
                <a:schemeClr val="tx1"/>
              </a:buClr>
              <a:buNone/>
            </a:pPr>
            <a:endParaRPr lang="en-GB" i="0" dirty="0"/>
          </a:p>
          <a:p>
            <a:pPr marL="182563" lvl="3" indent="0">
              <a:buClr>
                <a:schemeClr val="tx1"/>
              </a:buClr>
              <a:buNone/>
            </a:pPr>
            <a:endParaRPr lang="en-GB" sz="1800" dirty="0"/>
          </a:p>
          <a:p>
            <a:pPr marL="182563" lvl="3" indent="0">
              <a:buClr>
                <a:schemeClr val="tx1"/>
              </a:buClr>
              <a:buNone/>
            </a:pPr>
            <a:endParaRPr lang="en-GB" sz="1800" dirty="0"/>
          </a:p>
          <a:p>
            <a:pPr marL="182563" lvl="3" indent="0">
              <a:buClr>
                <a:schemeClr val="tx1"/>
              </a:buClr>
              <a:buNone/>
            </a:pPr>
            <a:r>
              <a:rPr lang="en-GB" sz="2400" b="1" dirty="0">
                <a:solidFill>
                  <a:srgbClr val="002060"/>
                </a:solidFill>
              </a:rPr>
              <a:t> </a:t>
            </a:r>
            <a:endParaRPr lang="en-GB" sz="1800" dirty="0"/>
          </a:p>
          <a:p>
            <a:pPr marL="182563" lvl="3" indent="0">
              <a:buNone/>
            </a:pPr>
            <a:endParaRPr lang="en-GB" sz="1400" dirty="0"/>
          </a:p>
          <a:p>
            <a:pPr marL="182563" lvl="3" indent="0">
              <a:buNone/>
            </a:pPr>
            <a:endParaRPr lang="en-GB" sz="1800" dirty="0"/>
          </a:p>
          <a:p>
            <a:pPr marL="182563" lvl="3" indent="0">
              <a:buNone/>
            </a:pPr>
            <a:endParaRPr lang="en-GB" sz="1800" dirty="0"/>
          </a:p>
          <a:p>
            <a:endParaRPr lang="en-US" sz="1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MXCuBE Workshop, 29th-30tht May, Lund</a:t>
            </a:r>
            <a:endParaRPr lang="fr-FR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" y="79200"/>
            <a:ext cx="598545" cy="739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74720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ESRF-LightBlue">
      <a:dk1>
        <a:sysClr val="windowText" lastClr="000000"/>
      </a:dk1>
      <a:lt1>
        <a:sysClr val="window" lastClr="FFFFFF"/>
      </a:lt1>
      <a:dk2>
        <a:srgbClr val="132577"/>
      </a:dk2>
      <a:lt2>
        <a:srgbClr val="51A026"/>
      </a:lt2>
      <a:accent1>
        <a:srgbClr val="132577"/>
      </a:accent1>
      <a:accent2>
        <a:srgbClr val="ED7703"/>
      </a:accent2>
      <a:accent3>
        <a:srgbClr val="F4A300"/>
      </a:accent3>
      <a:accent4>
        <a:srgbClr val="FFDD00"/>
      </a:accent4>
      <a:accent5>
        <a:srgbClr val="AF007C"/>
      </a:accent5>
      <a:accent6>
        <a:srgbClr val="0098D4"/>
      </a:accent6>
      <a:hlink>
        <a:srgbClr val="000000"/>
      </a:hlink>
      <a:folHlink>
        <a:srgbClr val="000000"/>
      </a:folHlink>
    </a:clrScheme>
    <a:fontScheme name="Solocal_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Blank.potx" id="{67C11CAC-9023-4D7C-A201-0E73168C1C5C}" vid="{657381B9-D2A2-47F3-8C63-832BC456550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350</Words>
  <Application>Microsoft Office PowerPoint</Application>
  <PresentationFormat>On-screen Show (4:3)</PresentationFormat>
  <Paragraphs>151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Fira Sans</vt:lpstr>
      <vt:lpstr>Fira Sans Light</vt:lpstr>
      <vt:lpstr>ITCOfficinaSans LT Book</vt:lpstr>
      <vt:lpstr>Wingdings</vt:lpstr>
      <vt:lpstr>Blank</vt:lpstr>
      <vt:lpstr>PowerPoint Presentation</vt:lpstr>
      <vt:lpstr>BRIEF BEAMLINE SUMMARY</vt:lpstr>
      <vt:lpstr> MXCuBE STATUS</vt:lpstr>
      <vt:lpstr>Development since last meeting</vt:lpstr>
      <vt:lpstr>Plans for the next six months</vt:lpstr>
    </vt:vector>
  </TitlesOfParts>
  <Company>ESRF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BETEVA Antonia</dc:creator>
  <cp:lastModifiedBy>BETEVA Antonia</cp:lastModifiedBy>
  <cp:revision>1026</cp:revision>
  <dcterms:created xsi:type="dcterms:W3CDTF">2015-05-29T07:53:20Z</dcterms:created>
  <dcterms:modified xsi:type="dcterms:W3CDTF">2024-05-28T21:38:33Z</dcterms:modified>
  <dc:language>English</dc:language>
</cp:coreProperties>
</file>