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74" r:id="rId4"/>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slide" Target="slides/slide29.xml"/><Relationship Id="rId12" Type="http://schemas.openxmlformats.org/officeDocument/2006/relationships/slide" Target="slides/slide6.xml"/><Relationship Id="rId34" Type="http://schemas.openxmlformats.org/officeDocument/2006/relationships/slide" Target="slides/slide28.xml"/><Relationship Id="rId15" Type="http://schemas.openxmlformats.org/officeDocument/2006/relationships/slide" Target="slides/slide9.xml"/><Relationship Id="rId37" Type="http://schemas.openxmlformats.org/officeDocument/2006/relationships/slide" Target="slides/slide31.xml"/><Relationship Id="rId14" Type="http://schemas.openxmlformats.org/officeDocument/2006/relationships/slide" Target="slides/slide8.xml"/><Relationship Id="rId36" Type="http://schemas.openxmlformats.org/officeDocument/2006/relationships/slide" Target="slides/slide30.xml"/><Relationship Id="rId17" Type="http://schemas.openxmlformats.org/officeDocument/2006/relationships/slide" Target="slides/slide11.xml"/><Relationship Id="rId16" Type="http://schemas.openxmlformats.org/officeDocument/2006/relationships/slide" Target="slides/slide10.xml"/><Relationship Id="rId38" Type="http://schemas.openxmlformats.org/officeDocument/2006/relationships/slide" Target="slides/slide32.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2e105ff6752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2e105ff6752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e105ff6752_0_5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e105ff6752_0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4a2c579d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4a2c579d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e105ff675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e105ff675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de5d08417a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2de5d08417a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e5181b2d35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e5181b2d35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e5181b2d35_0_2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e5181b2d35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1e5181b2d35_0_2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1e5181b2d35_0_2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e5181b2d35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e5181b2d35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5181b2d35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5181b2d35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e105ff6752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e105ff6752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de5d08417a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de5d08417a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e5d08417a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2de5d08417a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2de5d08417a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2de5d08417a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de5d08417a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2de5d08417a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2de5d08417a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2de5d08417a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e5d08417a_0_1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de5d08417a_0_1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de5d08417a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de5d08417a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e105ff6752_0_3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e105ff6752_0_3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2e105ff6752_0_3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2e105ff6752_0_3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g2e105ff6752_0_4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3" name="Google Shape;343;g2e105ff6752_0_4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105ff6752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e105ff6752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e105ff6752_0_4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 name="Google Shape;348;g2e105ff6752_0_4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e105ff6752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2e105ff6752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e105ff675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2e105ff675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2e105ff6752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2e105ff6752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e105ff6752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e105ff6752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2e105ff6752_0_3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2e105ff6752_0_3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e105ff6752_0_3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e105ff6752_0_3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2e105ff6752_0_3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2e105ff6752_0_3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e105ff6752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2e105ff6752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Disposition personnalisée">
  <p:cSld name="1_Disposition personnalisée">
    <p:bg>
      <p:bgPr>
        <a:blipFill>
          <a:blip r:embed="rId2">
            <a:alphaModFix/>
          </a:blip>
          <a:stretch>
            <a:fillRect/>
          </a:stretch>
        </a:blipFill>
      </p:bgPr>
    </p:bg>
    <p:spTree>
      <p:nvGrpSpPr>
        <p:cNvPr id="13" name="Shape 13"/>
        <p:cNvGrpSpPr/>
        <p:nvPr/>
      </p:nvGrpSpPr>
      <p:grpSpPr>
        <a:xfrm>
          <a:off x="0" y="0"/>
          <a:ext cx="0" cy="0"/>
          <a:chOff x="0" y="0"/>
          <a:chExt cx="0" cy="0"/>
        </a:xfrm>
      </p:grpSpPr>
      <p:sp>
        <p:nvSpPr>
          <p:cNvPr id="14" name="Google Shape;14;p2"/>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5" name="Google Shape;15;p2"/>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6" name="Google Shape;16;p2"/>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OLEIL - fond gris - 3">
  <p:cSld name="2_SOLEIL - fond gris - 3">
    <p:bg>
      <p:bgPr>
        <a:blipFill>
          <a:blip r:embed="rId2">
            <a:alphaModFix/>
          </a:blip>
          <a:stretch>
            <a:fillRect/>
          </a:stretch>
        </a:blipFill>
      </p:bgPr>
    </p:bg>
    <p:spTree>
      <p:nvGrpSpPr>
        <p:cNvPr id="64" name="Shape 64"/>
        <p:cNvGrpSpPr/>
        <p:nvPr/>
      </p:nvGrpSpPr>
      <p:grpSpPr>
        <a:xfrm>
          <a:off x="0" y="0"/>
          <a:ext cx="0" cy="0"/>
          <a:chOff x="0" y="0"/>
          <a:chExt cx="0" cy="0"/>
        </a:xfrm>
      </p:grpSpPr>
      <p:sp>
        <p:nvSpPr>
          <p:cNvPr id="65" name="Google Shape;65;p11"/>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6" name="Google Shape;66;p11"/>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7" name="Google Shape;67;p11"/>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OLEIL - fond gris - 3">
  <p:cSld name="4_SOLEIL - fond gris - 3">
    <p:bg>
      <p:bgPr>
        <a:solidFill>
          <a:srgbClr val="595959"/>
        </a:solidFill>
      </p:bgPr>
    </p:bg>
    <p:spTree>
      <p:nvGrpSpPr>
        <p:cNvPr id="68" name="Shape 68"/>
        <p:cNvGrpSpPr/>
        <p:nvPr/>
      </p:nvGrpSpPr>
      <p:grpSpPr>
        <a:xfrm>
          <a:off x="0" y="0"/>
          <a:ext cx="0" cy="0"/>
          <a:chOff x="0" y="0"/>
          <a:chExt cx="0" cy="0"/>
        </a:xfrm>
      </p:grpSpPr>
      <p:sp>
        <p:nvSpPr>
          <p:cNvPr id="69" name="Google Shape;69;p12"/>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0" name="Google Shape;70;p12"/>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1" name="Google Shape;71;p12"/>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2" name="Google Shape;72;p12"/>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2"/>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74" name="Google Shape;74;p12"/>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SOLEIL - fond gris - 3">
  <p:cSld name="5_SOLEIL - fond gris - 3">
    <p:bg>
      <p:bgPr>
        <a:solidFill>
          <a:srgbClr val="595959"/>
        </a:solidFill>
      </p:bgPr>
    </p:bg>
    <p:spTree>
      <p:nvGrpSpPr>
        <p:cNvPr id="75" name="Shape 75"/>
        <p:cNvGrpSpPr/>
        <p:nvPr/>
      </p:nvGrpSpPr>
      <p:grpSpPr>
        <a:xfrm>
          <a:off x="0" y="0"/>
          <a:ext cx="0" cy="0"/>
          <a:chOff x="0" y="0"/>
          <a:chExt cx="0" cy="0"/>
        </a:xfrm>
      </p:grpSpPr>
      <p:sp>
        <p:nvSpPr>
          <p:cNvPr id="76" name="Google Shape;76;p13"/>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7" name="Google Shape;77;p13"/>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78" name="Google Shape;78;p13"/>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9" name="Shape 79"/>
        <p:cNvGrpSpPr/>
        <p:nvPr/>
      </p:nvGrpSpPr>
      <p:grpSpPr>
        <a:xfrm>
          <a:off x="0" y="0"/>
          <a:ext cx="0" cy="0"/>
          <a:chOff x="0" y="0"/>
          <a:chExt cx="0" cy="0"/>
        </a:xfrm>
      </p:grpSpPr>
      <p:sp>
        <p:nvSpPr>
          <p:cNvPr id="80" name="Google Shape;80;p14"/>
          <p:cNvSpPr txBox="1"/>
          <p:nvPr>
            <p:ph type="ctrTitle"/>
          </p:nvPr>
        </p:nvSpPr>
        <p:spPr>
          <a:xfrm>
            <a:off x="311708" y="744575"/>
            <a:ext cx="8520600" cy="2052600"/>
          </a:xfrm>
          <a:prstGeom prst="rect">
            <a:avLst/>
          </a:prstGeom>
        </p:spPr>
        <p:txBody>
          <a:bodyPr anchorCtr="0" anchor="b" bIns="45700" lIns="91425" spcFirstLastPara="1" rIns="91425" wrap="square" tIns="45700">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81" name="Google Shape;81;p14"/>
          <p:cNvSpPr txBox="1"/>
          <p:nvPr>
            <p:ph idx="1" type="subTitle"/>
          </p:nvPr>
        </p:nvSpPr>
        <p:spPr>
          <a:xfrm>
            <a:off x="311700" y="2834125"/>
            <a:ext cx="8520600" cy="792600"/>
          </a:xfrm>
          <a:prstGeom prst="rect">
            <a:avLst/>
          </a:prstGeom>
        </p:spPr>
        <p:txBody>
          <a:bodyPr anchorCtr="0" anchor="t" bIns="45700" lIns="91425" spcFirstLastPara="1" rIns="91425" wrap="square" tIns="45700">
            <a:noAutofit/>
          </a:bodyPr>
          <a:lstStyle>
            <a:lvl1pPr lvl="0" rtl="0" algn="ctr">
              <a:lnSpc>
                <a:spcPct val="100000"/>
              </a:lnSpc>
              <a:spcBef>
                <a:spcPts val="48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360"/>
              </a:spcBef>
              <a:spcAft>
                <a:spcPts val="0"/>
              </a:spcAft>
              <a:buSzPts val="2800"/>
              <a:buNone/>
              <a:defRPr sz="2800"/>
            </a:lvl3pPr>
            <a:lvl4pPr lvl="3" rtl="0" algn="ctr">
              <a:lnSpc>
                <a:spcPct val="100000"/>
              </a:lnSpc>
              <a:spcBef>
                <a:spcPts val="320"/>
              </a:spcBef>
              <a:spcAft>
                <a:spcPts val="0"/>
              </a:spcAft>
              <a:buSzPts val="2800"/>
              <a:buNone/>
              <a:defRPr sz="2800"/>
            </a:lvl4pPr>
            <a:lvl5pPr lvl="4" rtl="0" algn="ctr">
              <a:lnSpc>
                <a:spcPct val="100000"/>
              </a:lnSpc>
              <a:spcBef>
                <a:spcPts val="32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82" name="Google Shape;82;p14"/>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3" name="Shape 83"/>
        <p:cNvGrpSpPr/>
        <p:nvPr/>
      </p:nvGrpSpPr>
      <p:grpSpPr>
        <a:xfrm>
          <a:off x="0" y="0"/>
          <a:ext cx="0" cy="0"/>
          <a:chOff x="0" y="0"/>
          <a:chExt cx="0" cy="0"/>
        </a:xfrm>
      </p:grpSpPr>
      <p:sp>
        <p:nvSpPr>
          <p:cNvPr id="84" name="Google Shape;84;p15"/>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lvl1pPr lvl="0" rtl="0">
              <a:spcBef>
                <a:spcPts val="0"/>
              </a:spcBef>
              <a:spcAft>
                <a:spcPts val="0"/>
              </a:spcAft>
              <a:buSzPts val="32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5" name="Google Shape;85;p15"/>
          <p:cNvSpPr txBox="1"/>
          <p:nvPr>
            <p:ph idx="1" type="body"/>
          </p:nvPr>
        </p:nvSpPr>
        <p:spPr>
          <a:xfrm>
            <a:off x="311700" y="1152475"/>
            <a:ext cx="8520600" cy="3416400"/>
          </a:xfrm>
          <a:prstGeom prst="rect">
            <a:avLst/>
          </a:prstGeom>
        </p:spPr>
        <p:txBody>
          <a:bodyPr anchorCtr="0" anchor="t" bIns="45700" lIns="91425" spcFirstLastPara="1" rIns="91425" wrap="square" tIns="45700">
            <a:noAutofit/>
          </a:bodyPr>
          <a:lstStyle>
            <a:lvl1pPr indent="-381000" lvl="0" marL="457200" rtl="0">
              <a:spcBef>
                <a:spcPts val="480"/>
              </a:spcBef>
              <a:spcAft>
                <a:spcPts val="0"/>
              </a:spcAft>
              <a:buSzPts val="24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86" name="Google Shape;86;p15"/>
          <p:cNvSpPr txBox="1"/>
          <p:nvPr>
            <p:ph idx="12" type="sldNum"/>
          </p:nvPr>
        </p:nvSpPr>
        <p:spPr>
          <a:xfrm>
            <a:off x="8472458" y="4663217"/>
            <a:ext cx="548700" cy="3936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p1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93" name="Google Shape;93;p1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4" name="Google Shape;9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5" name="Shape 95"/>
        <p:cNvGrpSpPr/>
        <p:nvPr/>
      </p:nvGrpSpPr>
      <p:grpSpPr>
        <a:xfrm>
          <a:off x="0" y="0"/>
          <a:ext cx="0" cy="0"/>
          <a:chOff x="0" y="0"/>
          <a:chExt cx="0" cy="0"/>
        </a:xfrm>
      </p:grpSpPr>
      <p:sp>
        <p:nvSpPr>
          <p:cNvPr id="96" name="Google Shape;96;p18"/>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97" name="Google Shape;9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8" name="Shape 98"/>
        <p:cNvGrpSpPr/>
        <p:nvPr/>
      </p:nvGrpSpPr>
      <p:grpSpPr>
        <a:xfrm>
          <a:off x="0" y="0"/>
          <a:ext cx="0" cy="0"/>
          <a:chOff x="0" y="0"/>
          <a:chExt cx="0" cy="0"/>
        </a:xfrm>
      </p:grpSpPr>
      <p:sp>
        <p:nvSpPr>
          <p:cNvPr id="99" name="Google Shape;99;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0" name="Google Shape;100;p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1" name="Google Shape;10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2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5" name="Google Shape;105;p2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06" name="Google Shape;106;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7" name="Shape 107"/>
        <p:cNvGrpSpPr/>
        <p:nvPr/>
      </p:nvGrpSpPr>
      <p:grpSpPr>
        <a:xfrm>
          <a:off x="0" y="0"/>
          <a:ext cx="0" cy="0"/>
          <a:chOff x="0" y="0"/>
          <a:chExt cx="0" cy="0"/>
        </a:xfrm>
      </p:grpSpPr>
      <p:sp>
        <p:nvSpPr>
          <p:cNvPr id="108" name="Google Shape;108;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9" name="Google Shape;109;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sposition personnalisée">
  <p:cSld name="Disposition personnalisée">
    <p:bg>
      <p:bgPr>
        <a:blipFill>
          <a:blip r:embed="rId2">
            <a:alphaModFix/>
          </a:blip>
          <a:stretch>
            <a:fillRect/>
          </a:stretch>
        </a:blipFill>
      </p:bgPr>
    </p:bg>
    <p:spTree>
      <p:nvGrpSpPr>
        <p:cNvPr id="17" name="Shape 17"/>
        <p:cNvGrpSpPr/>
        <p:nvPr/>
      </p:nvGrpSpPr>
      <p:grpSpPr>
        <a:xfrm>
          <a:off x="0" y="0"/>
          <a:ext cx="0" cy="0"/>
          <a:chOff x="0" y="0"/>
          <a:chExt cx="0" cy="0"/>
        </a:xfrm>
      </p:grpSpPr>
      <p:sp>
        <p:nvSpPr>
          <p:cNvPr id="18" name="Google Shape;18;p3"/>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9" name="Google Shape;19;p3"/>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0" name="Google Shape;20;p3"/>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1" name="Google Shape;21;p3"/>
          <p:cNvSpPr/>
          <p:nvPr/>
        </p:nvSpPr>
        <p:spPr>
          <a:xfrm flipH="1">
            <a:off x="1691700" y="3369604"/>
            <a:ext cx="7452300" cy="799200"/>
          </a:xfrm>
          <a:prstGeom prst="rect">
            <a:avLst/>
          </a:prstGeom>
          <a:solidFill>
            <a:srgbClr val="EFE125">
              <a:alpha val="4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cxnSp>
        <p:nvCxnSpPr>
          <p:cNvPr id="22" name="Google Shape;22;p3"/>
          <p:cNvCxnSpPr/>
          <p:nvPr/>
        </p:nvCxnSpPr>
        <p:spPr>
          <a:xfrm rot="10800000">
            <a:off x="1691701" y="3975906"/>
            <a:ext cx="7452300" cy="0"/>
          </a:xfrm>
          <a:prstGeom prst="straightConnector1">
            <a:avLst/>
          </a:prstGeom>
          <a:noFill/>
          <a:ln cap="flat" cmpd="tri" w="73025">
            <a:solidFill>
              <a:srgbClr val="7F7F7F"/>
            </a:solidFill>
            <a:prstDash val="solid"/>
            <a:round/>
            <a:headEnd len="sm" w="sm" type="none"/>
            <a:tailEnd len="sm" w="sm" type="none"/>
          </a:ln>
        </p:spPr>
      </p:cxnSp>
      <p:sp>
        <p:nvSpPr>
          <p:cNvPr id="23" name="Google Shape;23;p3"/>
          <p:cNvSpPr txBox="1"/>
          <p:nvPr>
            <p:ph type="title"/>
          </p:nvPr>
        </p:nvSpPr>
        <p:spPr>
          <a:xfrm>
            <a:off x="1763687" y="3524670"/>
            <a:ext cx="72069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1"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0" name="Shape 110"/>
        <p:cNvGrpSpPr/>
        <p:nvPr/>
      </p:nvGrpSpPr>
      <p:grpSpPr>
        <a:xfrm>
          <a:off x="0" y="0"/>
          <a:ext cx="0" cy="0"/>
          <a:chOff x="0" y="0"/>
          <a:chExt cx="0" cy="0"/>
        </a:xfrm>
      </p:grpSpPr>
      <p:sp>
        <p:nvSpPr>
          <p:cNvPr id="111" name="Google Shape;111;p22"/>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2" name="Google Shape;112;p22"/>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13" name="Google Shape;11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14" name="Shape 114"/>
        <p:cNvGrpSpPr/>
        <p:nvPr/>
      </p:nvGrpSpPr>
      <p:grpSpPr>
        <a:xfrm>
          <a:off x="0" y="0"/>
          <a:ext cx="0" cy="0"/>
          <a:chOff x="0" y="0"/>
          <a:chExt cx="0" cy="0"/>
        </a:xfrm>
      </p:grpSpPr>
      <p:sp>
        <p:nvSpPr>
          <p:cNvPr id="115" name="Google Shape;115;p23"/>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16" name="Google Shape;116;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17" name="Shape 117"/>
        <p:cNvGrpSpPr/>
        <p:nvPr/>
      </p:nvGrpSpPr>
      <p:grpSpPr>
        <a:xfrm>
          <a:off x="0" y="0"/>
          <a:ext cx="0" cy="0"/>
          <a:chOff x="0" y="0"/>
          <a:chExt cx="0" cy="0"/>
        </a:xfrm>
      </p:grpSpPr>
      <p:sp>
        <p:nvSpPr>
          <p:cNvPr id="118" name="Google Shape;118;p24"/>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4"/>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0" name="Google Shape;120;p24"/>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1" name="Google Shape;121;p24"/>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22" name="Google Shape;122;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3" name="Shape 123"/>
        <p:cNvGrpSpPr/>
        <p:nvPr/>
      </p:nvGrpSpPr>
      <p:grpSpPr>
        <a:xfrm>
          <a:off x="0" y="0"/>
          <a:ext cx="0" cy="0"/>
          <a:chOff x="0" y="0"/>
          <a:chExt cx="0" cy="0"/>
        </a:xfrm>
      </p:grpSpPr>
      <p:sp>
        <p:nvSpPr>
          <p:cNvPr id="124" name="Google Shape;124;p25"/>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25" name="Google Shape;125;p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26" name="Shape 126"/>
        <p:cNvGrpSpPr/>
        <p:nvPr/>
      </p:nvGrpSpPr>
      <p:grpSpPr>
        <a:xfrm>
          <a:off x="0" y="0"/>
          <a:ext cx="0" cy="0"/>
          <a:chOff x="0" y="0"/>
          <a:chExt cx="0" cy="0"/>
        </a:xfrm>
      </p:grpSpPr>
      <p:sp>
        <p:nvSpPr>
          <p:cNvPr id="127" name="Google Shape;127;p26"/>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28" name="Google Shape;128;p26"/>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29" name="Google Shape;129;p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0" name="Shape 130"/>
        <p:cNvGrpSpPr/>
        <p:nvPr/>
      </p:nvGrpSpPr>
      <p:grpSpPr>
        <a:xfrm>
          <a:off x="0" y="0"/>
          <a:ext cx="0" cy="0"/>
          <a:chOff x="0" y="0"/>
          <a:chExt cx="0" cy="0"/>
        </a:xfrm>
      </p:grpSpPr>
      <p:sp>
        <p:nvSpPr>
          <p:cNvPr id="131" name="Google Shape;131;p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1">
  <p:cSld name="SOLEIL - fond gris - 1">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8"/>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p:txBody>
      </p:sp>
      <p:sp>
        <p:nvSpPr>
          <p:cNvPr id="134" name="Google Shape;134;p28"/>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5" name="Google Shape;135;p28"/>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6" name="Google Shape;136;p28"/>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7" name="Google Shape;137;p28"/>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16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160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16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160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16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1600"/>
              </a:spcBef>
              <a:spcAft>
                <a:spcPts val="160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138" name="Google Shape;138;p28"/>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1">
  <p:cSld name="SOLEIL - fond gris - 1">
    <p:bg>
      <p:bgPr>
        <a:blipFill>
          <a:blip r:embed="rId2">
            <a:alphaModFix/>
          </a:blip>
          <a:stretch>
            <a:fillRect/>
          </a:stretch>
        </a:blipFill>
      </p:bgPr>
    </p:bg>
    <p:spTree>
      <p:nvGrpSpPr>
        <p:cNvPr id="24" name="Shape 24"/>
        <p:cNvGrpSpPr/>
        <p:nvPr/>
      </p:nvGrpSpPr>
      <p:grpSpPr>
        <a:xfrm>
          <a:off x="0" y="0"/>
          <a:ext cx="0" cy="0"/>
          <a:chOff x="0" y="0"/>
          <a:chExt cx="0" cy="0"/>
        </a:xfrm>
      </p:grpSpPr>
      <p:sp>
        <p:nvSpPr>
          <p:cNvPr id="25" name="Google Shape;25;p4"/>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6" name="Google Shape;26;p4"/>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7" name="Google Shape;27;p4"/>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28" name="Google Shape;28;p4"/>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29" name="Google Shape;29;p4"/>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30" name="Google Shape;30;p4"/>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1">
  <p:cSld name="1_SOLEIL - fond gris - 1">
    <p:bg>
      <p:bgPr>
        <a:blipFill>
          <a:blip r:embed="rId2">
            <a:alphaModFix/>
          </a:blip>
          <a:stretch>
            <a:fillRect/>
          </a:stretch>
        </a:blipFill>
      </p:bgPr>
    </p:bg>
    <p:spTree>
      <p:nvGrpSpPr>
        <p:cNvPr id="31" name="Shape 31"/>
        <p:cNvGrpSpPr/>
        <p:nvPr/>
      </p:nvGrpSpPr>
      <p:grpSpPr>
        <a:xfrm>
          <a:off x="0" y="0"/>
          <a:ext cx="0" cy="0"/>
          <a:chOff x="0" y="0"/>
          <a:chExt cx="0" cy="0"/>
        </a:xfrm>
      </p:grpSpPr>
      <p:sp>
        <p:nvSpPr>
          <p:cNvPr id="32" name="Google Shape;32;p5"/>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5"/>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4" name="Google Shape;34;p5"/>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2">
  <p:cSld name="SOLEIL - fond gris - 2">
    <p:spTree>
      <p:nvGrpSpPr>
        <p:cNvPr id="35" name="Shape 35"/>
        <p:cNvGrpSpPr/>
        <p:nvPr/>
      </p:nvGrpSpPr>
      <p:grpSpPr>
        <a:xfrm>
          <a:off x="0" y="0"/>
          <a:ext cx="0" cy="0"/>
          <a:chOff x="0" y="0"/>
          <a:chExt cx="0" cy="0"/>
        </a:xfrm>
      </p:grpSpPr>
      <p:sp>
        <p:nvSpPr>
          <p:cNvPr id="36" name="Google Shape;36;p6"/>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7" name="Google Shape;37;p6"/>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8" name="Google Shape;38;p6"/>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9" name="Google Shape;39;p6"/>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6"/>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41" name="Google Shape;41;p6"/>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2">
  <p:cSld name="1_SOLEIL - fond gris - 2">
    <p:spTree>
      <p:nvGrpSpPr>
        <p:cNvPr id="42" name="Shape 42"/>
        <p:cNvGrpSpPr/>
        <p:nvPr/>
      </p:nvGrpSpPr>
      <p:grpSpPr>
        <a:xfrm>
          <a:off x="0" y="0"/>
          <a:ext cx="0" cy="0"/>
          <a:chOff x="0" y="0"/>
          <a:chExt cx="0" cy="0"/>
        </a:xfrm>
      </p:grpSpPr>
      <p:sp>
        <p:nvSpPr>
          <p:cNvPr id="43" name="Google Shape;43;p7"/>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4" name="Google Shape;44;p7"/>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5" name="Google Shape;45;p7"/>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LEIL - fond gris - 3">
  <p:cSld name="SOLEIL - fond gris - 3">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8"/>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8" name="Google Shape;48;p8"/>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9" name="Google Shape;49;p8"/>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0" name="Google Shape;50;p8"/>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8"/>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52" name="Google Shape;52;p8"/>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SOLEIL - fond gris - 3">
  <p:cSld name="3_SOLEIL - fond gris - 3">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9"/>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5" name="Google Shape;55;p9"/>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6" name="Google Shape;56;p9"/>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OLEIL - fond gris - 3">
  <p:cSld name="1_SOLEIL - fond gris - 3">
    <p:bg>
      <p:bgPr>
        <a:blipFill>
          <a:blip r:embed="rId2">
            <a:alphaModFix/>
          </a:blip>
          <a:stretch>
            <a:fillRect/>
          </a:stretch>
        </a:blipFill>
      </p:bgPr>
    </p:bg>
    <p:spTree>
      <p:nvGrpSpPr>
        <p:cNvPr id="57" name="Shape 57"/>
        <p:cNvGrpSpPr/>
        <p:nvPr/>
      </p:nvGrpSpPr>
      <p:grpSpPr>
        <a:xfrm>
          <a:off x="0" y="0"/>
          <a:ext cx="0" cy="0"/>
          <a:chOff x="0" y="0"/>
          <a:chExt cx="0" cy="0"/>
        </a:xfrm>
      </p:grpSpPr>
      <p:sp>
        <p:nvSpPr>
          <p:cNvPr id="58" name="Google Shape;58;p10"/>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59" name="Google Shape;59;p10"/>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0" name="Google Shape;60;p10"/>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61" name="Google Shape;61;p10"/>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62" name="Google Shape;62;p10"/>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cxnSp>
        <p:nvCxnSpPr>
          <p:cNvPr id="63" name="Google Shape;63;p10"/>
          <p:cNvCxnSpPr/>
          <p:nvPr/>
        </p:nvCxnSpPr>
        <p:spPr>
          <a:xfrm rot="10800000">
            <a:off x="1619705" y="557702"/>
            <a:ext cx="7524300" cy="0"/>
          </a:xfrm>
          <a:prstGeom prst="straightConnector1">
            <a:avLst/>
          </a:prstGeom>
          <a:noFill/>
          <a:ln cap="flat" cmpd="tri" w="38100">
            <a:solidFill>
              <a:srgbClr val="F0DC08"/>
            </a:solidFill>
            <a:prstDash val="solid"/>
            <a:round/>
            <a:headEnd len="sm" w="sm" type="none"/>
            <a:tailEnd len="sm" w="sm" type="none"/>
          </a:ln>
        </p:spPr>
      </p:cxn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8.xml"/><Relationship Id="rId10" Type="http://schemas.openxmlformats.org/officeDocument/2006/relationships/slideLayout" Target="../slideLayouts/slideLayout7.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1" Type="http://schemas.openxmlformats.org/officeDocument/2006/relationships/image" Target="../media/image2.jpg"/><Relationship Id="rId2" Type="http://schemas.openxmlformats.org/officeDocument/2006/relationships/image" Target="../media/image5.png"/><Relationship Id="rId3" Type="http://schemas.openxmlformats.org/officeDocument/2006/relationships/image" Target="../media/image3.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6" Type="http://schemas.openxmlformats.org/officeDocument/2006/relationships/slideLayout" Target="../slideLayouts/slideLayout3.xml"/><Relationship Id="rId18" Type="http://schemas.openxmlformats.org/officeDocument/2006/relationships/theme" Target="../theme/theme2.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theme" Target="../theme/theme1.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728000" y="146755"/>
            <a:ext cx="7211400" cy="42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Clr>
                <a:schemeClr val="lt1"/>
              </a:buClr>
              <a:buSzPts val="3200"/>
              <a:buFont typeface="Arial"/>
              <a:buNone/>
              <a:defRPr b="0" i="0" sz="3200" u="none" cap="none" strike="noStrik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720000" y="945000"/>
            <a:ext cx="7920000" cy="3645000"/>
          </a:xfrm>
          <a:prstGeom prst="rect">
            <a:avLst/>
          </a:prstGeom>
          <a:noFill/>
          <a:ln>
            <a:noFill/>
          </a:ln>
        </p:spPr>
        <p:txBody>
          <a:bodyPr anchorCtr="0" anchor="t" bIns="45700" lIns="91425" spcFirstLastPara="1" rIns="91425" wrap="square" tIns="45700">
            <a:noAutofit/>
          </a:bodyPr>
          <a:lstStyle>
            <a:lvl1pPr indent="-381000" lvl="0" marL="457200" marR="0" rtl="0" algn="l">
              <a:spcBef>
                <a:spcPts val="480"/>
              </a:spcBef>
              <a:spcAft>
                <a:spcPts val="0"/>
              </a:spcAft>
              <a:buClr>
                <a:srgbClr val="F0DC08"/>
              </a:buClr>
              <a:buSzPts val="2400"/>
              <a:buFont typeface="Arial"/>
              <a:buChar char="•"/>
              <a:defRPr b="0" i="0" sz="2400" u="none" cap="none" strike="noStrike">
                <a:solidFill>
                  <a:srgbClr val="F0DC08"/>
                </a:solidFill>
                <a:latin typeface="Calibri"/>
                <a:ea typeface="Calibri"/>
                <a:cs typeface="Calibri"/>
                <a:sym typeface="Calibri"/>
              </a:defRPr>
            </a:lvl1pPr>
            <a:lvl2pPr indent="-355600" lvl="1" marL="914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2pPr>
            <a:lvl3pPr indent="-342900" lvl="2" marL="1371600" marR="0" rtl="0" algn="l">
              <a:spcBef>
                <a:spcPts val="36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3pPr>
            <a:lvl4pPr indent="-330200" lvl="3" marL="18288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4pPr>
            <a:lvl5pPr indent="-330200" lvl="4" marL="2286000" marR="0" rtl="0" algn="l">
              <a:spcBef>
                <a:spcPts val="320"/>
              </a:spcBef>
              <a:spcAft>
                <a:spcPts val="0"/>
              </a:spcAft>
              <a:buClr>
                <a:schemeClr val="lt1"/>
              </a:buClr>
              <a:buSzPts val="1600"/>
              <a:buFont typeface="Arial"/>
              <a:buChar char="•"/>
              <a:defRPr b="0" i="0" sz="16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1280798" y="4767263"/>
            <a:ext cx="2346900" cy="2739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620616" y="4767263"/>
            <a:ext cx="3831600" cy="27390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000" u="none" cap="none" strike="noStrike">
                <a:solidFill>
                  <a:schemeClr val="l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7452320" y="4767263"/>
            <a:ext cx="12345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00" u="none" cap="none" strike="noStrike">
                <a:solidFill>
                  <a:schemeClr val="lt1"/>
                </a:solidFill>
                <a:latin typeface="Arial"/>
                <a:ea typeface="Arial"/>
                <a:cs typeface="Arial"/>
                <a:sym typeface="Arial"/>
              </a:defRPr>
            </a:lvl1pPr>
            <a:lvl2pPr indent="0" lvl="1" marL="0" marR="0" rtl="0" algn="r">
              <a:spcBef>
                <a:spcPts val="0"/>
              </a:spcBef>
              <a:buNone/>
              <a:defRPr b="0" i="0" sz="1000" u="none" cap="none" strike="noStrike">
                <a:solidFill>
                  <a:schemeClr val="lt1"/>
                </a:solidFill>
                <a:latin typeface="Arial"/>
                <a:ea typeface="Arial"/>
                <a:cs typeface="Arial"/>
                <a:sym typeface="Arial"/>
              </a:defRPr>
            </a:lvl2pPr>
            <a:lvl3pPr indent="0" lvl="2" marL="0" marR="0" rtl="0" algn="r">
              <a:spcBef>
                <a:spcPts val="0"/>
              </a:spcBef>
              <a:buNone/>
              <a:defRPr b="0" i="0" sz="1000" u="none" cap="none" strike="noStrike">
                <a:solidFill>
                  <a:schemeClr val="lt1"/>
                </a:solidFill>
                <a:latin typeface="Arial"/>
                <a:ea typeface="Arial"/>
                <a:cs typeface="Arial"/>
                <a:sym typeface="Arial"/>
              </a:defRPr>
            </a:lvl3pPr>
            <a:lvl4pPr indent="0" lvl="3" marL="0" marR="0" rtl="0" algn="r">
              <a:spcBef>
                <a:spcPts val="0"/>
              </a:spcBef>
              <a:buNone/>
              <a:defRPr b="0" i="0" sz="1000" u="none" cap="none" strike="noStrike">
                <a:solidFill>
                  <a:schemeClr val="lt1"/>
                </a:solidFill>
                <a:latin typeface="Arial"/>
                <a:ea typeface="Arial"/>
                <a:cs typeface="Arial"/>
                <a:sym typeface="Arial"/>
              </a:defRPr>
            </a:lvl4pPr>
            <a:lvl5pPr indent="0" lvl="4" marL="0" marR="0" rtl="0" algn="r">
              <a:spcBef>
                <a:spcPts val="0"/>
              </a:spcBef>
              <a:buNone/>
              <a:defRPr b="0" i="0" sz="1000" u="none" cap="none" strike="noStrike">
                <a:solidFill>
                  <a:schemeClr val="lt1"/>
                </a:solidFill>
                <a:latin typeface="Arial"/>
                <a:ea typeface="Arial"/>
                <a:cs typeface="Arial"/>
                <a:sym typeface="Arial"/>
              </a:defRPr>
            </a:lvl5pPr>
            <a:lvl6pPr indent="0" lvl="5" marL="0" marR="0" rtl="0" algn="r">
              <a:spcBef>
                <a:spcPts val="0"/>
              </a:spcBef>
              <a:buNone/>
              <a:defRPr b="0" i="0" sz="1000" u="none" cap="none" strike="noStrike">
                <a:solidFill>
                  <a:schemeClr val="lt1"/>
                </a:solidFill>
                <a:latin typeface="Arial"/>
                <a:ea typeface="Arial"/>
                <a:cs typeface="Arial"/>
                <a:sym typeface="Arial"/>
              </a:defRPr>
            </a:lvl6pPr>
            <a:lvl7pPr indent="0" lvl="6" marL="0" marR="0" rtl="0" algn="r">
              <a:spcBef>
                <a:spcPts val="0"/>
              </a:spcBef>
              <a:buNone/>
              <a:defRPr b="0" i="0" sz="1000" u="none" cap="none" strike="noStrike">
                <a:solidFill>
                  <a:schemeClr val="lt1"/>
                </a:solidFill>
                <a:latin typeface="Arial"/>
                <a:ea typeface="Arial"/>
                <a:cs typeface="Arial"/>
                <a:sym typeface="Arial"/>
              </a:defRPr>
            </a:lvl7pPr>
            <a:lvl8pPr indent="0" lvl="7" marL="0" marR="0" rtl="0" algn="r">
              <a:spcBef>
                <a:spcPts val="0"/>
              </a:spcBef>
              <a:buNone/>
              <a:defRPr b="0" i="0" sz="1000" u="none" cap="none" strike="noStrike">
                <a:solidFill>
                  <a:schemeClr val="lt1"/>
                </a:solidFill>
                <a:latin typeface="Arial"/>
                <a:ea typeface="Arial"/>
                <a:cs typeface="Arial"/>
                <a:sym typeface="Arial"/>
              </a:defRPr>
            </a:lvl8pPr>
            <a:lvl9pPr indent="0" lvl="8" marL="0" marR="0" rtl="0" algn="r">
              <a:spcBef>
                <a:spcPts val="0"/>
              </a:spcBef>
              <a:buNone/>
              <a:defRPr b="0" i="0" sz="10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11" name="Google Shape;11;p1"/>
          <p:cNvPicPr preferRelativeResize="0"/>
          <p:nvPr/>
        </p:nvPicPr>
        <p:blipFill rotWithShape="1">
          <a:blip r:embed="rId2">
            <a:alphaModFix/>
          </a:blip>
          <a:srcRect b="0" l="0" r="0" t="0"/>
          <a:stretch/>
        </p:blipFill>
        <p:spPr>
          <a:xfrm>
            <a:off x="-9584" y="4164301"/>
            <a:ext cx="421214" cy="981927"/>
          </a:xfrm>
          <a:prstGeom prst="rect">
            <a:avLst/>
          </a:prstGeom>
          <a:noFill/>
          <a:ln>
            <a:noFill/>
          </a:ln>
        </p:spPr>
      </p:pic>
      <p:pic>
        <p:nvPicPr>
          <p:cNvPr id="12" name="Google Shape;12;p1"/>
          <p:cNvPicPr preferRelativeResize="0"/>
          <p:nvPr/>
        </p:nvPicPr>
        <p:blipFill rotWithShape="1">
          <a:blip r:embed="rId3">
            <a:alphaModFix/>
          </a:blip>
          <a:srcRect b="0" l="0" r="0" t="0"/>
          <a:stretch/>
        </p:blipFill>
        <p:spPr>
          <a:xfrm>
            <a:off x="251520" y="184380"/>
            <a:ext cx="918102" cy="41255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87" name="Shape 87"/>
        <p:cNvGrpSpPr/>
        <p:nvPr/>
      </p:nvGrpSpPr>
      <p:grpSpPr>
        <a:xfrm>
          <a:off x="0" y="0"/>
          <a:ext cx="0" cy="0"/>
          <a:chOff x="0" y="0"/>
          <a:chExt cx="0" cy="0"/>
        </a:xfrm>
      </p:grpSpPr>
      <p:sp>
        <p:nvSpPr>
          <p:cNvPr id="88" name="Google Shape;88;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89" name="Google Shape;89;p1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90" name="Google Shape;90;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27.png"/><Relationship Id="rId5" Type="http://schemas.openxmlformats.org/officeDocument/2006/relationships/image" Target="../media/image39.png"/><Relationship Id="rId6" Type="http://schemas.openxmlformats.org/officeDocument/2006/relationships/image" Target="../media/image22.png"/><Relationship Id="rId7"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www.youtube.com/watch?v=ZEQ8nJ44EHM" TargetMode="Externa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github.com/MartinSavko/murko" TargetMode="External"/><Relationship Id="rId4" Type="http://schemas.openxmlformats.org/officeDocument/2006/relationships/image" Target="../media/image11.png"/><Relationship Id="rId5" Type="http://schemas.openxmlformats.org/officeDocument/2006/relationships/image" Target="../media/image18.png"/><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23.png"/><Relationship Id="rId5" Type="http://schemas.openxmlformats.org/officeDocument/2006/relationships/image" Target="../media/image1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21.png"/><Relationship Id="rId5" Type="http://schemas.openxmlformats.org/officeDocument/2006/relationships/image" Target="../media/image26.png"/><Relationship Id="rId6"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8.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hyperlink" Target="http://www.youtube.com/watch?v=GqhClVOHg5g" TargetMode="External"/><Relationship Id="rId4" Type="http://schemas.openxmlformats.org/officeDocument/2006/relationships/image" Target="../media/image4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4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 Id="rId3"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9"/>
          <p:cNvSpPr txBox="1"/>
          <p:nvPr>
            <p:ph type="ctrTitle"/>
          </p:nvPr>
        </p:nvSpPr>
        <p:spPr>
          <a:xfrm>
            <a:off x="290200" y="0"/>
            <a:ext cx="8520600" cy="15546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rPr lang="en" sz="2800"/>
              <a:t>SOLEIL status update</a:t>
            </a:r>
            <a:endParaRPr sz="2800"/>
          </a:p>
        </p:txBody>
      </p:sp>
      <p:sp>
        <p:nvSpPr>
          <p:cNvPr id="144" name="Google Shape;144;p29"/>
          <p:cNvSpPr txBox="1"/>
          <p:nvPr>
            <p:ph idx="1" type="subTitle"/>
          </p:nvPr>
        </p:nvSpPr>
        <p:spPr>
          <a:xfrm>
            <a:off x="259700" y="2175450"/>
            <a:ext cx="8520600" cy="792600"/>
          </a:xfrm>
          <a:prstGeom prst="rect">
            <a:avLst/>
          </a:prstGeom>
        </p:spPr>
        <p:txBody>
          <a:bodyPr anchorCtr="0" anchor="t" bIns="45700" lIns="91425" spcFirstLastPara="1" rIns="91425" wrap="square" tIns="45700">
            <a:noAutofit/>
          </a:bodyPr>
          <a:lstStyle/>
          <a:p>
            <a:pPr indent="0" lvl="0" marL="0" rtl="0" algn="ctr">
              <a:spcBef>
                <a:spcPts val="480"/>
              </a:spcBef>
              <a:spcAft>
                <a:spcPts val="0"/>
              </a:spcAft>
              <a:buNone/>
            </a:pPr>
            <a:r>
              <a:rPr lang="en" sz="2400">
                <a:solidFill>
                  <a:schemeClr val="lt2"/>
                </a:solidFill>
              </a:rPr>
              <a:t>Dan Costin &amp; Martin Savko</a:t>
            </a:r>
            <a:endParaRPr sz="2400">
              <a:solidFill>
                <a:schemeClr val="lt2"/>
              </a:solidFill>
            </a:endParaRPr>
          </a:p>
          <a:p>
            <a:pPr indent="0" lvl="0" marL="0" rtl="0" algn="ctr">
              <a:spcBef>
                <a:spcPts val="480"/>
              </a:spcBef>
              <a:spcAft>
                <a:spcPts val="0"/>
              </a:spcAft>
              <a:buNone/>
            </a:pPr>
            <a:r>
              <a:rPr lang="en" sz="2400">
                <a:solidFill>
                  <a:schemeClr val="accent3"/>
                </a:solidFill>
              </a:rPr>
              <a:t>{costin, </a:t>
            </a:r>
            <a:r>
              <a:rPr lang="en" sz="2400">
                <a:solidFill>
                  <a:schemeClr val="accent3"/>
                </a:solidFill>
              </a:rPr>
              <a:t>savko}@synchrotron-soleil.fr</a:t>
            </a:r>
            <a:endParaRPr sz="2400">
              <a:solidFill>
                <a:schemeClr val="accent3"/>
              </a:solidFill>
            </a:endParaRPr>
          </a:p>
        </p:txBody>
      </p:sp>
      <p:sp>
        <p:nvSpPr>
          <p:cNvPr id="145" name="Google Shape;145;p29"/>
          <p:cNvSpPr txBox="1"/>
          <p:nvPr/>
        </p:nvSpPr>
        <p:spPr>
          <a:xfrm>
            <a:off x="259700" y="4504825"/>
            <a:ext cx="8520600" cy="349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800"/>
              </a:spcBef>
              <a:spcAft>
                <a:spcPts val="400"/>
              </a:spcAft>
              <a:buNone/>
            </a:pPr>
            <a:r>
              <a:rPr b="1" lang="en" sz="1200">
                <a:solidFill>
                  <a:schemeClr val="accent2"/>
                </a:solidFill>
              </a:rPr>
              <a:t>   </a:t>
            </a:r>
            <a:r>
              <a:rPr b="1" lang="en" sz="1200">
                <a:solidFill>
                  <a:schemeClr val="accent2"/>
                </a:solidFill>
              </a:rPr>
              <a:t>MXCuBE/ISPyB meeting at MAX IV    </a:t>
            </a:r>
            <a:r>
              <a:rPr b="1" lang="en" sz="1200">
                <a:solidFill>
                  <a:schemeClr val="accent2"/>
                </a:solidFill>
              </a:rPr>
              <a:t>                                                                                                           May 29 2024</a:t>
            </a:r>
            <a:endParaRPr b="1" sz="1200">
              <a:solidFill>
                <a:schemeClr val="accent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8"/>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CryoEM@Paris Saclay</a:t>
            </a:r>
            <a:endParaRPr/>
          </a:p>
        </p:txBody>
      </p:sp>
      <p:sp>
        <p:nvSpPr>
          <p:cNvPr id="201" name="Google Shape;201;p38"/>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342900" lvl="0" marL="342900" rtl="0" algn="l">
              <a:spcBef>
                <a:spcPts val="0"/>
              </a:spcBef>
              <a:spcAft>
                <a:spcPts val="0"/>
              </a:spcAft>
              <a:buClr>
                <a:schemeClr val="lt2"/>
              </a:buClr>
              <a:buSzPts val="2400"/>
              <a:buChar char="●"/>
            </a:pPr>
            <a:r>
              <a:rPr lang="en">
                <a:solidFill>
                  <a:schemeClr val="lt2"/>
                </a:solidFill>
              </a:rPr>
              <a:t>ThermoFisher Scientific Titan KRIOS G4</a:t>
            </a:r>
            <a:endParaRPr>
              <a:solidFill>
                <a:schemeClr val="lt2"/>
              </a:solidFill>
            </a:endParaRPr>
          </a:p>
          <a:p>
            <a:pPr indent="-285750" lvl="1" marL="742950" rtl="0" algn="l">
              <a:spcBef>
                <a:spcPts val="0"/>
              </a:spcBef>
              <a:spcAft>
                <a:spcPts val="0"/>
              </a:spcAft>
              <a:buClr>
                <a:schemeClr val="lt2"/>
              </a:buClr>
              <a:buSzPts val="2000"/>
              <a:buChar char="○"/>
            </a:pPr>
            <a:r>
              <a:rPr lang="en">
                <a:solidFill>
                  <a:schemeClr val="lt2"/>
                </a:solidFill>
              </a:rPr>
              <a:t>Eric Larquet, Pierre Legrand, Andy Thompson</a:t>
            </a:r>
            <a:endParaRPr sz="1800">
              <a:solidFill>
                <a:schemeClr val="lt2"/>
              </a:solidFill>
              <a:latin typeface="Arial"/>
              <a:ea typeface="Arial"/>
              <a:cs typeface="Arial"/>
              <a:sym typeface="Arial"/>
            </a:endParaRPr>
          </a:p>
        </p:txBody>
      </p:sp>
      <p:pic>
        <p:nvPicPr>
          <p:cNvPr id="202" name="Google Shape;202;p38"/>
          <p:cNvPicPr preferRelativeResize="0"/>
          <p:nvPr/>
        </p:nvPicPr>
        <p:blipFill>
          <a:blip r:embed="rId3">
            <a:alphaModFix/>
          </a:blip>
          <a:stretch>
            <a:fillRect/>
          </a:stretch>
        </p:blipFill>
        <p:spPr>
          <a:xfrm>
            <a:off x="234704" y="1637517"/>
            <a:ext cx="1666050" cy="2830683"/>
          </a:xfrm>
          <a:prstGeom prst="rect">
            <a:avLst/>
          </a:prstGeom>
          <a:noFill/>
          <a:ln>
            <a:noFill/>
          </a:ln>
        </p:spPr>
      </p:pic>
      <p:pic>
        <p:nvPicPr>
          <p:cNvPr id="203" name="Google Shape;203;p38"/>
          <p:cNvPicPr preferRelativeResize="0"/>
          <p:nvPr/>
        </p:nvPicPr>
        <p:blipFill>
          <a:blip r:embed="rId4">
            <a:alphaModFix/>
          </a:blip>
          <a:stretch>
            <a:fillRect/>
          </a:stretch>
        </p:blipFill>
        <p:spPr>
          <a:xfrm>
            <a:off x="0" y="3852148"/>
            <a:ext cx="2740226" cy="1291350"/>
          </a:xfrm>
          <a:prstGeom prst="rect">
            <a:avLst/>
          </a:prstGeom>
          <a:noFill/>
          <a:ln>
            <a:noFill/>
          </a:ln>
        </p:spPr>
      </p:pic>
      <p:pic>
        <p:nvPicPr>
          <p:cNvPr id="204" name="Google Shape;204;p38"/>
          <p:cNvPicPr preferRelativeResize="0"/>
          <p:nvPr/>
        </p:nvPicPr>
        <p:blipFill>
          <a:blip r:embed="rId5">
            <a:alphaModFix/>
          </a:blip>
          <a:stretch>
            <a:fillRect/>
          </a:stretch>
        </p:blipFill>
        <p:spPr>
          <a:xfrm>
            <a:off x="1865000" y="1572575"/>
            <a:ext cx="6490051" cy="3570926"/>
          </a:xfrm>
          <a:prstGeom prst="rect">
            <a:avLst/>
          </a:prstGeom>
          <a:noFill/>
          <a:ln>
            <a:noFill/>
          </a:ln>
        </p:spPr>
      </p:pic>
      <p:pic>
        <p:nvPicPr>
          <p:cNvPr id="205" name="Google Shape;205;p38"/>
          <p:cNvPicPr preferRelativeResize="0"/>
          <p:nvPr/>
        </p:nvPicPr>
        <p:blipFill>
          <a:blip r:embed="rId6">
            <a:alphaModFix/>
          </a:blip>
          <a:stretch>
            <a:fillRect/>
          </a:stretch>
        </p:blipFill>
        <p:spPr>
          <a:xfrm>
            <a:off x="7610450" y="2469200"/>
            <a:ext cx="1533550" cy="2727948"/>
          </a:xfrm>
          <a:prstGeom prst="rect">
            <a:avLst/>
          </a:prstGeom>
          <a:noFill/>
          <a:ln>
            <a:noFill/>
          </a:ln>
        </p:spPr>
      </p:pic>
      <p:pic>
        <p:nvPicPr>
          <p:cNvPr id="206" name="Google Shape;206;p38"/>
          <p:cNvPicPr preferRelativeResize="0"/>
          <p:nvPr/>
        </p:nvPicPr>
        <p:blipFill>
          <a:blip r:embed="rId7">
            <a:alphaModFix/>
          </a:blip>
          <a:stretch>
            <a:fillRect/>
          </a:stretch>
        </p:blipFill>
        <p:spPr>
          <a:xfrm>
            <a:off x="7852650" y="570650"/>
            <a:ext cx="1291350" cy="12913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39"/>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Other updates</a:t>
            </a:r>
            <a:endParaRPr/>
          </a:p>
        </p:txBody>
      </p:sp>
      <p:sp>
        <p:nvSpPr>
          <p:cNvPr id="212" name="Google Shape;212;p39"/>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304800" lvl="0" marL="342900" rtl="0" algn="l">
              <a:lnSpc>
                <a:spcPct val="115000"/>
              </a:lnSpc>
              <a:spcBef>
                <a:spcPts val="0"/>
              </a:spcBef>
              <a:spcAft>
                <a:spcPts val="0"/>
              </a:spcAft>
              <a:buClr>
                <a:schemeClr val="lt2"/>
              </a:buClr>
              <a:buSzPts val="1800"/>
              <a:buChar char="●"/>
            </a:pPr>
            <a:r>
              <a:rPr lang="en" sz="1800">
                <a:solidFill>
                  <a:schemeClr val="lt2"/>
                </a:solidFill>
                <a:latin typeface="Arial"/>
                <a:ea typeface="Arial"/>
                <a:cs typeface="Arial"/>
                <a:sym typeface="Arial"/>
              </a:rPr>
              <a:t>Avoiding top-up for smoother scaling</a:t>
            </a:r>
            <a:endParaRPr sz="1800">
              <a:solidFill>
                <a:schemeClr val="lt2"/>
              </a:solidFill>
              <a:latin typeface="Arial"/>
              <a:ea typeface="Arial"/>
              <a:cs typeface="Arial"/>
              <a:sym typeface="Arial"/>
            </a:endParaRPr>
          </a:p>
          <a:p>
            <a:pPr indent="-247650" lvl="1" marL="742950" rtl="0" algn="l">
              <a:lnSpc>
                <a:spcPct val="115000"/>
              </a:lnSpc>
              <a:spcBef>
                <a:spcPts val="0"/>
              </a:spcBef>
              <a:spcAft>
                <a:spcPts val="0"/>
              </a:spcAft>
              <a:buClr>
                <a:schemeClr val="lt2"/>
              </a:buClr>
              <a:buSzPts val="1400"/>
              <a:buChar char="○"/>
            </a:pPr>
            <a:r>
              <a:rPr lang="en" sz="1400">
                <a:solidFill>
                  <a:schemeClr val="lt2"/>
                </a:solidFill>
                <a:latin typeface="Arial"/>
                <a:ea typeface="Arial"/>
                <a:cs typeface="Arial"/>
                <a:sym typeface="Arial"/>
              </a:rPr>
              <a:t>predictable time of the top-up</a:t>
            </a:r>
            <a:endParaRPr sz="1400">
              <a:solidFill>
                <a:schemeClr val="lt2"/>
              </a:solidFill>
              <a:latin typeface="Arial"/>
              <a:ea typeface="Arial"/>
              <a:cs typeface="Arial"/>
              <a:sym typeface="Arial"/>
            </a:endParaRPr>
          </a:p>
          <a:p>
            <a:pPr indent="-247650" lvl="1" marL="742950" rtl="0" algn="l">
              <a:lnSpc>
                <a:spcPct val="115000"/>
              </a:lnSpc>
              <a:spcBef>
                <a:spcPts val="0"/>
              </a:spcBef>
              <a:spcAft>
                <a:spcPts val="0"/>
              </a:spcAft>
              <a:buClr>
                <a:schemeClr val="lt2"/>
              </a:buClr>
              <a:buSzPts val="1400"/>
              <a:buChar char="○"/>
            </a:pPr>
            <a:r>
              <a:rPr lang="en" sz="1400">
                <a:solidFill>
                  <a:schemeClr val="lt2"/>
                </a:solidFill>
                <a:latin typeface="Arial"/>
                <a:ea typeface="Arial"/>
                <a:cs typeface="Arial"/>
                <a:sym typeface="Arial"/>
              </a:rPr>
              <a:t>long electronic beam lifteme ~10 hours, 0.5 % threshold ~ top-up period ~180 seconds</a:t>
            </a:r>
            <a:endParaRPr sz="1400">
              <a:solidFill>
                <a:schemeClr val="lt2"/>
              </a:solidFill>
              <a:latin typeface="Arial"/>
              <a:ea typeface="Arial"/>
              <a:cs typeface="Arial"/>
              <a:sym typeface="Arial"/>
            </a:endParaRPr>
          </a:p>
          <a:p>
            <a:pPr indent="-304800" lvl="0" marL="342900" rtl="0" algn="l">
              <a:lnSpc>
                <a:spcPct val="115000"/>
              </a:lnSpc>
              <a:spcBef>
                <a:spcPts val="0"/>
              </a:spcBef>
              <a:spcAft>
                <a:spcPts val="0"/>
              </a:spcAft>
              <a:buClr>
                <a:schemeClr val="lt2"/>
              </a:buClr>
              <a:buSzPts val="1800"/>
              <a:buChar char="●"/>
            </a:pPr>
            <a:r>
              <a:rPr lang="en" sz="1800">
                <a:solidFill>
                  <a:schemeClr val="lt2"/>
                </a:solidFill>
                <a:latin typeface="Arial"/>
                <a:ea typeface="Arial"/>
                <a:cs typeface="Arial"/>
                <a:sym typeface="Arial"/>
              </a:rPr>
              <a:t>Recording sample videos during experiments</a:t>
            </a:r>
            <a:endParaRPr sz="1600">
              <a:solidFill>
                <a:schemeClr val="lt2"/>
              </a:solidFill>
              <a:latin typeface="Arial"/>
              <a:ea typeface="Arial"/>
              <a:cs typeface="Arial"/>
              <a:sym typeface="Arial"/>
            </a:endParaRPr>
          </a:p>
        </p:txBody>
      </p:sp>
      <p:pic>
        <p:nvPicPr>
          <p:cNvPr descr="Data collection on Proxima 2A beamline, Synchrotron SOLEIL, France" id="213" name="Google Shape;213;p39" title="9 5 G2B1 2 sample view movie">
            <a:hlinkClick r:id="rId3"/>
          </p:cNvPr>
          <p:cNvPicPr preferRelativeResize="0"/>
          <p:nvPr/>
        </p:nvPicPr>
        <p:blipFill>
          <a:blip r:embed="rId4">
            <a:alphaModFix/>
          </a:blip>
          <a:stretch>
            <a:fillRect/>
          </a:stretch>
        </p:blipFill>
        <p:spPr>
          <a:xfrm>
            <a:off x="2027513" y="2147236"/>
            <a:ext cx="5088975" cy="286253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40"/>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lt2"/>
                </a:solidFill>
              </a:rPr>
              <a:t>Murko updates</a:t>
            </a:r>
            <a:endParaRPr>
              <a:solidFill>
                <a:schemeClr val="lt2"/>
              </a:solidFill>
            </a:endParaRPr>
          </a:p>
        </p:txBody>
      </p:sp>
      <p:sp>
        <p:nvSpPr>
          <p:cNvPr id="219" name="Google Shape;219;p40"/>
          <p:cNvSpPr txBox="1"/>
          <p:nvPr>
            <p:ph idx="1" type="body"/>
          </p:nvPr>
        </p:nvSpPr>
        <p:spPr>
          <a:xfrm>
            <a:off x="274075" y="592625"/>
            <a:ext cx="8520600" cy="34164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
              <a:t>Artificial </a:t>
            </a:r>
            <a:r>
              <a:rPr lang="en"/>
              <a:t>neural</a:t>
            </a:r>
            <a:r>
              <a:rPr lang="en"/>
              <a:t> network based model </a:t>
            </a:r>
            <a:endParaRPr/>
          </a:p>
          <a:p>
            <a:pPr indent="-260350" lvl="1" marL="742950" rtl="0" algn="l">
              <a:spcBef>
                <a:spcPts val="400"/>
              </a:spcBef>
              <a:spcAft>
                <a:spcPts val="0"/>
              </a:spcAft>
              <a:buClr>
                <a:schemeClr val="lt2"/>
              </a:buClr>
              <a:buSzPts val="1600"/>
              <a:buChar char="○"/>
            </a:pPr>
            <a:r>
              <a:rPr lang="en" sz="1600" u="sng">
                <a:solidFill>
                  <a:schemeClr val="lt2"/>
                </a:solidFill>
                <a:hlinkClick r:id="rId3">
                  <a:extLst>
                    <a:ext uri="{A12FA001-AC4F-418D-AE19-62706E023703}">
                      <ahyp:hlinkClr val="tx"/>
                    </a:ext>
                  </a:extLst>
                </a:hlinkClick>
              </a:rPr>
              <a:t>https://github.com/MartinSavko/murko</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103 convolutional layers, 3M parameters</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inference time</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 ~65 ms per single image</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 ~15 ms in batch mode</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Deployment</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0MQ server receives images</a:t>
            </a:r>
            <a:endParaRPr sz="1600">
              <a:solidFill>
                <a:schemeClr val="lt2"/>
              </a:solidFill>
            </a:endParaRPr>
          </a:p>
          <a:p>
            <a:pPr indent="-215900" lvl="2" marL="1143000" rtl="0" algn="l">
              <a:spcBef>
                <a:spcPts val="360"/>
              </a:spcBef>
              <a:spcAft>
                <a:spcPts val="0"/>
              </a:spcAft>
              <a:buClr>
                <a:schemeClr val="lt2"/>
              </a:buClr>
              <a:buSzPts val="1600"/>
              <a:buChar char="■"/>
            </a:pPr>
            <a:r>
              <a:rPr lang="en" sz="1600">
                <a:solidFill>
                  <a:schemeClr val="lt2"/>
                </a:solidFill>
              </a:rPr>
              <a:t>returns segmentation maps</a:t>
            </a:r>
            <a:endParaRPr sz="1600">
              <a:solidFill>
                <a:schemeClr val="lt2"/>
              </a:solidFill>
            </a:endParaRPr>
          </a:p>
          <a:p>
            <a:pPr indent="-260350" lvl="1" marL="742950" rtl="0" algn="l">
              <a:spcBef>
                <a:spcPts val="400"/>
              </a:spcBef>
              <a:spcAft>
                <a:spcPts val="0"/>
              </a:spcAft>
              <a:buClr>
                <a:schemeClr val="lt2"/>
              </a:buClr>
              <a:buSzPts val="1600"/>
              <a:buChar char="○"/>
            </a:pPr>
            <a:r>
              <a:rPr lang="en" sz="1600">
                <a:solidFill>
                  <a:schemeClr val="lt2"/>
                </a:solidFill>
              </a:rPr>
              <a:t>New branches</a:t>
            </a:r>
            <a:endParaRPr sz="1600">
              <a:solidFill>
                <a:schemeClr val="lt2"/>
              </a:solidFill>
            </a:endParaRPr>
          </a:p>
          <a:p>
            <a:pPr indent="-215900" lvl="2" marL="1143000" rtl="0" algn="l">
              <a:spcBef>
                <a:spcPts val="400"/>
              </a:spcBef>
              <a:spcAft>
                <a:spcPts val="0"/>
              </a:spcAft>
              <a:buSzPts val="1600"/>
              <a:buChar char="■"/>
            </a:pPr>
            <a:r>
              <a:rPr lang="en" sz="1600">
                <a:solidFill>
                  <a:schemeClr val="lt2"/>
                </a:solidFill>
              </a:rPr>
              <a:t>develop, develop_keras_v3, gpu_docker</a:t>
            </a:r>
            <a:endParaRPr sz="1600"/>
          </a:p>
          <a:p>
            <a:pPr indent="-260350" lvl="1" marL="742950" rtl="0" algn="l">
              <a:spcBef>
                <a:spcPts val="400"/>
              </a:spcBef>
              <a:spcAft>
                <a:spcPts val="0"/>
              </a:spcAft>
              <a:buClr>
                <a:schemeClr val="lt2"/>
              </a:buClr>
              <a:buSzPts val="1600"/>
              <a:buChar char="○"/>
            </a:pPr>
            <a:r>
              <a:rPr lang="en" sz="1600">
                <a:solidFill>
                  <a:schemeClr val="lt2"/>
                </a:solidFill>
              </a:rPr>
              <a:t>Collaborations</a:t>
            </a:r>
            <a:endParaRPr sz="1600">
              <a:solidFill>
                <a:schemeClr val="lt2"/>
              </a:solidFill>
            </a:endParaRPr>
          </a:p>
          <a:p>
            <a:pPr indent="-215900" lvl="2" marL="1143000" rtl="0" algn="l">
              <a:spcBef>
                <a:spcPts val="400"/>
              </a:spcBef>
              <a:spcAft>
                <a:spcPts val="0"/>
              </a:spcAft>
              <a:buClr>
                <a:schemeClr val="lt2"/>
              </a:buClr>
              <a:buSzPts val="1600"/>
              <a:buChar char="■"/>
            </a:pPr>
            <a:r>
              <a:rPr lang="en" sz="1600"/>
              <a:t>DESY, SLS, DLS, EMBL, MAX IV</a:t>
            </a:r>
            <a:endParaRPr sz="1600">
              <a:solidFill>
                <a:schemeClr val="lt2"/>
              </a:solidFill>
            </a:endParaRPr>
          </a:p>
        </p:txBody>
      </p:sp>
      <p:pic>
        <p:nvPicPr>
          <p:cNvPr id="220" name="Google Shape;220;p40"/>
          <p:cNvPicPr preferRelativeResize="0"/>
          <p:nvPr/>
        </p:nvPicPr>
        <p:blipFill>
          <a:blip r:embed="rId4">
            <a:alphaModFix/>
          </a:blip>
          <a:stretch>
            <a:fillRect/>
          </a:stretch>
        </p:blipFill>
        <p:spPr>
          <a:xfrm>
            <a:off x="5396523" y="1214750"/>
            <a:ext cx="3542876" cy="3877274"/>
          </a:xfrm>
          <a:prstGeom prst="rect">
            <a:avLst/>
          </a:prstGeom>
          <a:noFill/>
          <a:ln>
            <a:noFill/>
          </a:ln>
        </p:spPr>
      </p:pic>
      <p:pic>
        <p:nvPicPr>
          <p:cNvPr id="221" name="Google Shape;221;p40"/>
          <p:cNvPicPr preferRelativeResize="0"/>
          <p:nvPr/>
        </p:nvPicPr>
        <p:blipFill>
          <a:blip r:embed="rId5">
            <a:alphaModFix/>
          </a:blip>
          <a:stretch>
            <a:fillRect/>
          </a:stretch>
        </p:blipFill>
        <p:spPr>
          <a:xfrm>
            <a:off x="-21525" y="4297375"/>
            <a:ext cx="1123326" cy="846126"/>
          </a:xfrm>
          <a:prstGeom prst="rect">
            <a:avLst/>
          </a:prstGeom>
          <a:noFill/>
          <a:ln>
            <a:noFill/>
          </a:ln>
        </p:spPr>
      </p:pic>
      <p:pic>
        <p:nvPicPr>
          <p:cNvPr id="222" name="Google Shape;222;p40"/>
          <p:cNvPicPr preferRelativeResize="0"/>
          <p:nvPr/>
        </p:nvPicPr>
        <p:blipFill>
          <a:blip r:embed="rId6">
            <a:alphaModFix/>
          </a:blip>
          <a:stretch>
            <a:fillRect/>
          </a:stretch>
        </p:blipFill>
        <p:spPr>
          <a:xfrm>
            <a:off x="0" y="0"/>
            <a:ext cx="1728000" cy="691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41"/>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Murko update</a:t>
            </a:r>
            <a:endParaRPr/>
          </a:p>
        </p:txBody>
      </p:sp>
      <p:pic>
        <p:nvPicPr>
          <p:cNvPr id="228" name="Google Shape;228;p41"/>
          <p:cNvPicPr preferRelativeResize="0"/>
          <p:nvPr/>
        </p:nvPicPr>
        <p:blipFill>
          <a:blip r:embed="rId3">
            <a:alphaModFix/>
          </a:blip>
          <a:stretch>
            <a:fillRect/>
          </a:stretch>
        </p:blipFill>
        <p:spPr>
          <a:xfrm>
            <a:off x="225975" y="1064750"/>
            <a:ext cx="8692051" cy="3446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Plans for the next 6 months</a:t>
            </a:r>
            <a:endParaRPr/>
          </a:p>
        </p:txBody>
      </p:sp>
      <p:sp>
        <p:nvSpPr>
          <p:cNvPr id="234" name="Google Shape;234;p42"/>
          <p:cNvSpPr txBox="1"/>
          <p:nvPr>
            <p:ph idx="1" type="body"/>
          </p:nvPr>
        </p:nvSpPr>
        <p:spPr>
          <a:xfrm>
            <a:off x="311700" y="721625"/>
            <a:ext cx="8520600" cy="3416400"/>
          </a:xfrm>
          <a:prstGeom prst="rect">
            <a:avLst/>
          </a:prstGeom>
        </p:spPr>
        <p:txBody>
          <a:bodyPr anchorCtr="0" anchor="t" bIns="45700" lIns="91425" spcFirstLastPara="1" rIns="91425" wrap="square" tIns="45700">
            <a:noAutofit/>
          </a:bodyPr>
          <a:lstStyle/>
          <a:p>
            <a:pPr indent="-342900" lvl="0" marL="342900" rtl="0" algn="l">
              <a:spcBef>
                <a:spcPts val="480"/>
              </a:spcBef>
              <a:spcAft>
                <a:spcPts val="0"/>
              </a:spcAft>
              <a:buSzPts val="2400"/>
              <a:buChar char="●"/>
            </a:pPr>
            <a:r>
              <a:rPr lang="en"/>
              <a:t>Finalizing mxcubeweb adaptation</a:t>
            </a:r>
            <a:endParaRPr/>
          </a:p>
          <a:p>
            <a:pPr indent="-342900" lvl="0" marL="342900" rtl="0" algn="l">
              <a:spcBef>
                <a:spcPts val="480"/>
              </a:spcBef>
              <a:spcAft>
                <a:spcPts val="0"/>
              </a:spcAft>
              <a:buSzPts val="2400"/>
              <a:buChar char="●"/>
            </a:pPr>
            <a:r>
              <a:rPr lang="en"/>
              <a:t>Murko</a:t>
            </a:r>
            <a:endParaRPr/>
          </a:p>
          <a:p>
            <a:pPr indent="-285750" lvl="1" marL="742950" rtl="0" algn="l">
              <a:spcBef>
                <a:spcPts val="400"/>
              </a:spcBef>
              <a:spcAft>
                <a:spcPts val="0"/>
              </a:spcAft>
              <a:buSzPts val="2000"/>
              <a:buChar char="○"/>
            </a:pPr>
            <a:r>
              <a:rPr lang="en"/>
              <a:t>diffraction raster scans prediction head: learn crystals and ice!</a:t>
            </a:r>
            <a:endParaRPr/>
          </a:p>
          <a:p>
            <a:pPr indent="-285750" lvl="1" marL="742950" rtl="0" algn="l">
              <a:spcBef>
                <a:spcPts val="400"/>
              </a:spcBef>
              <a:spcAft>
                <a:spcPts val="0"/>
              </a:spcAft>
              <a:buSzPts val="2000"/>
              <a:buChar char="○"/>
            </a:pPr>
            <a:r>
              <a:rPr lang="en"/>
              <a:t>bounding box and key points </a:t>
            </a:r>
            <a:r>
              <a:rPr lang="en"/>
              <a:t>in-network inference</a:t>
            </a:r>
            <a:endParaRPr/>
          </a:p>
          <a:p>
            <a:pPr indent="-342900" lvl="0" marL="342900" rtl="0" algn="l">
              <a:spcBef>
                <a:spcPts val="480"/>
              </a:spcBef>
              <a:spcAft>
                <a:spcPts val="0"/>
              </a:spcAft>
              <a:buSzPts val="2400"/>
              <a:buChar char="●"/>
            </a:pPr>
            <a:r>
              <a:rPr lang="en"/>
              <a:t>Volume aware experiments</a:t>
            </a:r>
            <a:endParaRPr/>
          </a:p>
          <a:p>
            <a:pPr indent="-285750" lvl="1" marL="742950" rtl="0" algn="l">
              <a:spcBef>
                <a:spcPts val="400"/>
              </a:spcBef>
              <a:spcAft>
                <a:spcPts val="0"/>
              </a:spcAft>
              <a:buSzPts val="2000"/>
              <a:buChar char="○"/>
            </a:pPr>
            <a:r>
              <a:rPr lang="en" sz="1800"/>
              <a:t>sample shape reconstruction + 3d sample shape registration</a:t>
            </a:r>
            <a:endParaRPr sz="1800"/>
          </a:p>
          <a:p>
            <a:pPr indent="-228600" lvl="2" marL="1143000" rtl="0" algn="l">
              <a:spcBef>
                <a:spcPts val="360"/>
              </a:spcBef>
              <a:spcAft>
                <a:spcPts val="0"/>
              </a:spcAft>
              <a:buSzPts val="1800"/>
              <a:buChar char="■"/>
            </a:pPr>
            <a:r>
              <a:rPr lang="en"/>
              <a:t>expressing points, lines, planes and volumes in intrinsic coordinate system</a:t>
            </a:r>
            <a:endParaRPr/>
          </a:p>
          <a:p>
            <a:pPr indent="-228600" lvl="2" marL="1143000" rtl="0" algn="l">
              <a:spcBef>
                <a:spcPts val="360"/>
              </a:spcBef>
              <a:spcAft>
                <a:spcPts val="0"/>
              </a:spcAft>
              <a:buSzPts val="1800"/>
              <a:buChar char="■"/>
            </a:pPr>
            <a:r>
              <a:rPr lang="en"/>
              <a:t>fully automated sample realignment</a:t>
            </a:r>
            <a:endParaRPr/>
          </a:p>
          <a:p>
            <a:pPr indent="-342900" lvl="0" marL="342900" rtl="0" algn="l">
              <a:spcBef>
                <a:spcPts val="480"/>
              </a:spcBef>
              <a:spcAft>
                <a:spcPts val="0"/>
              </a:spcAft>
              <a:buSzPts val="2400"/>
              <a:buChar char="●"/>
            </a:pPr>
            <a:r>
              <a:rPr lang="en"/>
              <a:t>Concerted push for unattended data collection capability</a:t>
            </a:r>
            <a:endParaRPr/>
          </a:p>
          <a:p>
            <a:pPr indent="-285750" lvl="1" marL="742950" rtl="0" algn="l">
              <a:spcBef>
                <a:spcPts val="400"/>
              </a:spcBef>
              <a:spcAft>
                <a:spcPts val="0"/>
              </a:spcAft>
              <a:buSzPts val="2000"/>
              <a:buChar char="○"/>
            </a:pPr>
            <a:r>
              <a:rPr lang="en"/>
              <a:t>first simple experimental protocol gradually employing more thorough e.g. using GPhL workflows</a:t>
            </a:r>
            <a:endParaRPr/>
          </a:p>
          <a:p>
            <a:pPr indent="0" lvl="0" marL="0" rtl="0" algn="l">
              <a:spcBef>
                <a:spcPts val="48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8" name="Shape 238"/>
        <p:cNvGrpSpPr/>
        <p:nvPr/>
      </p:nvGrpSpPr>
      <p:grpSpPr>
        <a:xfrm>
          <a:off x="0" y="0"/>
          <a:ext cx="0" cy="0"/>
          <a:chOff x="0" y="0"/>
          <a:chExt cx="0" cy="0"/>
        </a:xfrm>
      </p:grpSpPr>
      <p:pic>
        <p:nvPicPr>
          <p:cNvPr id="239" name="Google Shape;239;p43"/>
          <p:cNvPicPr preferRelativeResize="0"/>
          <p:nvPr/>
        </p:nvPicPr>
        <p:blipFill>
          <a:blip r:embed="rId3">
            <a:alphaModFix/>
          </a:blip>
          <a:stretch>
            <a:fillRect/>
          </a:stretch>
        </p:blipFill>
        <p:spPr>
          <a:xfrm>
            <a:off x="1282650" y="0"/>
            <a:ext cx="6787600" cy="5250401"/>
          </a:xfrm>
          <a:prstGeom prst="rect">
            <a:avLst/>
          </a:prstGeom>
          <a:noFill/>
          <a:ln>
            <a:noFill/>
          </a:ln>
        </p:spPr>
      </p:pic>
      <p:sp>
        <p:nvSpPr>
          <p:cNvPr id="240" name="Google Shape;240;p43"/>
          <p:cNvSpPr txBox="1"/>
          <p:nvPr>
            <p:ph type="title"/>
          </p:nvPr>
        </p:nvSpPr>
        <p:spPr>
          <a:xfrm>
            <a:off x="283925" y="106500"/>
            <a:ext cx="5460300" cy="527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chemeClr val="dk2"/>
                </a:solidFill>
              </a:rPr>
              <a:t>Reconstructed sample shape</a:t>
            </a:r>
            <a:endParaRPr>
              <a:solidFill>
                <a:schemeClr val="dk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4" name="Shape 244"/>
        <p:cNvGrpSpPr/>
        <p:nvPr/>
      </p:nvGrpSpPr>
      <p:grpSpPr>
        <a:xfrm>
          <a:off x="0" y="0"/>
          <a:ext cx="0" cy="0"/>
          <a:chOff x="0" y="0"/>
          <a:chExt cx="0" cy="0"/>
        </a:xfrm>
      </p:grpSpPr>
      <p:sp>
        <p:nvSpPr>
          <p:cNvPr id="245" name="Google Shape;245;p44"/>
          <p:cNvSpPr txBox="1"/>
          <p:nvPr>
            <p:ph type="title"/>
          </p:nvPr>
        </p:nvSpPr>
        <p:spPr>
          <a:xfrm>
            <a:off x="65550" y="106500"/>
            <a:ext cx="9031200" cy="5271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en">
                <a:solidFill>
                  <a:schemeClr val="dk2"/>
                </a:solidFill>
              </a:rPr>
              <a:t>Reconstructed crystal shape (slice)</a:t>
            </a:r>
            <a:endParaRPr>
              <a:solidFill>
                <a:schemeClr val="dk2"/>
              </a:solidFill>
            </a:endParaRPr>
          </a:p>
        </p:txBody>
      </p:sp>
      <p:pic>
        <p:nvPicPr>
          <p:cNvPr id="246" name="Google Shape;246;p44"/>
          <p:cNvPicPr preferRelativeResize="0"/>
          <p:nvPr/>
        </p:nvPicPr>
        <p:blipFill rotWithShape="1">
          <a:blip r:embed="rId3">
            <a:alphaModFix/>
          </a:blip>
          <a:srcRect b="33356" l="16539" r="30141" t="29809"/>
          <a:stretch/>
        </p:blipFill>
        <p:spPr>
          <a:xfrm>
            <a:off x="2019572" y="1332422"/>
            <a:ext cx="4892348" cy="26209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45"/>
          <p:cNvSpPr txBox="1"/>
          <p:nvPr>
            <p:ph idx="1" type="body"/>
          </p:nvPr>
        </p:nvSpPr>
        <p:spPr>
          <a:xfrm>
            <a:off x="720000" y="7086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solidFill>
                  <a:schemeClr val="lt2"/>
                </a:solidFill>
              </a:rPr>
              <a:t>Merging optical and X-ray information</a:t>
            </a:r>
            <a:endParaRPr>
              <a:solidFill>
                <a:schemeClr val="lt2"/>
              </a:solidFill>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solidFill>
                <a:schemeClr val="accent4"/>
              </a:solidFill>
            </a:endParaRPr>
          </a:p>
          <a:p>
            <a:pPr indent="0" lvl="0" marL="0" rtl="0" algn="l">
              <a:spcBef>
                <a:spcPts val="480"/>
              </a:spcBef>
              <a:spcAft>
                <a:spcPts val="0"/>
              </a:spcAft>
              <a:buNone/>
            </a:pPr>
            <a:r>
              <a:rPr lang="en">
                <a:solidFill>
                  <a:schemeClr val="accent6"/>
                </a:solidFill>
              </a:rPr>
              <a:t>Combining optical and diffraction contrast tomography then expressing the coordinates of objects in the sample’s intrinsic frame of reference</a:t>
            </a:r>
            <a:endParaRPr>
              <a:solidFill>
                <a:schemeClr val="accent6"/>
              </a:solidFill>
            </a:endParaRPr>
          </a:p>
        </p:txBody>
      </p:sp>
      <p:sp>
        <p:nvSpPr>
          <p:cNvPr id="252" name="Google Shape;252;p45"/>
          <p:cNvSpPr txBox="1"/>
          <p:nvPr>
            <p:ph type="title"/>
          </p:nvPr>
        </p:nvSpPr>
        <p:spPr>
          <a:xfrm>
            <a:off x="419700"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solidFill>
                  <a:srgbClr val="EFE125"/>
                </a:solidFill>
              </a:rPr>
              <a:t>Solution</a:t>
            </a:r>
            <a:endParaRPr>
              <a:solidFill>
                <a:srgbClr val="EFE125"/>
              </a:solidFill>
            </a:endParaRPr>
          </a:p>
        </p:txBody>
      </p:sp>
      <p:pic>
        <p:nvPicPr>
          <p:cNvPr id="253" name="Google Shape;253;p45"/>
          <p:cNvPicPr preferRelativeResize="0"/>
          <p:nvPr/>
        </p:nvPicPr>
        <p:blipFill>
          <a:blip r:embed="rId3">
            <a:alphaModFix/>
          </a:blip>
          <a:stretch>
            <a:fillRect/>
          </a:stretch>
        </p:blipFill>
        <p:spPr>
          <a:xfrm>
            <a:off x="366675" y="1406000"/>
            <a:ext cx="2743199" cy="2121946"/>
          </a:xfrm>
          <a:prstGeom prst="rect">
            <a:avLst/>
          </a:prstGeom>
          <a:noFill/>
          <a:ln>
            <a:noFill/>
          </a:ln>
        </p:spPr>
      </p:pic>
      <p:pic>
        <p:nvPicPr>
          <p:cNvPr id="254" name="Google Shape;254;p45"/>
          <p:cNvPicPr preferRelativeResize="0"/>
          <p:nvPr/>
        </p:nvPicPr>
        <p:blipFill>
          <a:blip r:embed="rId4">
            <a:alphaModFix/>
          </a:blip>
          <a:stretch>
            <a:fillRect/>
          </a:stretch>
        </p:blipFill>
        <p:spPr>
          <a:xfrm>
            <a:off x="3157888" y="1406000"/>
            <a:ext cx="2743199" cy="2121946"/>
          </a:xfrm>
          <a:prstGeom prst="rect">
            <a:avLst/>
          </a:prstGeom>
          <a:noFill/>
          <a:ln>
            <a:noFill/>
          </a:ln>
        </p:spPr>
      </p:pic>
      <p:pic>
        <p:nvPicPr>
          <p:cNvPr id="255" name="Google Shape;255;p45"/>
          <p:cNvPicPr preferRelativeResize="0"/>
          <p:nvPr/>
        </p:nvPicPr>
        <p:blipFill>
          <a:blip r:embed="rId5">
            <a:alphaModFix/>
          </a:blip>
          <a:stretch>
            <a:fillRect/>
          </a:stretch>
        </p:blipFill>
        <p:spPr>
          <a:xfrm>
            <a:off x="5949100" y="1406000"/>
            <a:ext cx="2743199" cy="212194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6"/>
          <p:cNvSpPr txBox="1"/>
          <p:nvPr>
            <p:ph idx="1" type="body"/>
          </p:nvPr>
        </p:nvSpPr>
        <p:spPr>
          <a:xfrm>
            <a:off x="720000" y="708600"/>
            <a:ext cx="7920000" cy="36450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rPr lang="en">
                <a:solidFill>
                  <a:schemeClr val="lt2"/>
                </a:solidFill>
              </a:rPr>
              <a:t>Merging optical and X-ray information</a:t>
            </a:r>
            <a:endParaRPr>
              <a:solidFill>
                <a:schemeClr val="lt2"/>
              </a:solidFill>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rPr lang="en">
                <a:solidFill>
                  <a:schemeClr val="accent6"/>
                </a:solidFill>
              </a:rPr>
              <a:t>Combining optical and diffraction contrast tomography then expressing the coordinates of objects in the sample’s intrinsic frame of reference</a:t>
            </a:r>
            <a:endParaRPr>
              <a:solidFill>
                <a:schemeClr val="accent6"/>
              </a:solidFill>
            </a:endParaRPr>
          </a:p>
        </p:txBody>
      </p:sp>
      <p:sp>
        <p:nvSpPr>
          <p:cNvPr id="261" name="Google Shape;261;p46"/>
          <p:cNvSpPr txBox="1"/>
          <p:nvPr>
            <p:ph type="title"/>
          </p:nvPr>
        </p:nvSpPr>
        <p:spPr>
          <a:xfrm>
            <a:off x="419700"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262" name="Google Shape;262;p46"/>
          <p:cNvPicPr preferRelativeResize="0"/>
          <p:nvPr/>
        </p:nvPicPr>
        <p:blipFill rotWithShape="1">
          <a:blip r:embed="rId3">
            <a:alphaModFix/>
          </a:blip>
          <a:srcRect b="3906" l="41890" r="27968" t="13161"/>
          <a:stretch/>
        </p:blipFill>
        <p:spPr>
          <a:xfrm>
            <a:off x="21500" y="1479125"/>
            <a:ext cx="1324574" cy="2050126"/>
          </a:xfrm>
          <a:prstGeom prst="rect">
            <a:avLst/>
          </a:prstGeom>
          <a:noFill/>
          <a:ln>
            <a:noFill/>
          </a:ln>
        </p:spPr>
      </p:pic>
      <p:pic>
        <p:nvPicPr>
          <p:cNvPr id="263" name="Google Shape;263;p46"/>
          <p:cNvPicPr preferRelativeResize="0"/>
          <p:nvPr/>
        </p:nvPicPr>
        <p:blipFill rotWithShape="1">
          <a:blip r:embed="rId4">
            <a:alphaModFix/>
          </a:blip>
          <a:srcRect b="3380" l="28377" r="31787" t="15358"/>
          <a:stretch/>
        </p:blipFill>
        <p:spPr>
          <a:xfrm>
            <a:off x="3467475" y="1480063"/>
            <a:ext cx="1778261" cy="2048255"/>
          </a:xfrm>
          <a:prstGeom prst="rect">
            <a:avLst/>
          </a:prstGeom>
          <a:noFill/>
          <a:ln>
            <a:noFill/>
          </a:ln>
        </p:spPr>
      </p:pic>
      <p:pic>
        <p:nvPicPr>
          <p:cNvPr id="264" name="Google Shape;264;p46"/>
          <p:cNvPicPr preferRelativeResize="0"/>
          <p:nvPr/>
        </p:nvPicPr>
        <p:blipFill rotWithShape="1">
          <a:blip r:embed="rId5">
            <a:alphaModFix/>
          </a:blip>
          <a:srcRect b="12569" l="31373" r="28086" t="14940"/>
          <a:stretch/>
        </p:blipFill>
        <p:spPr>
          <a:xfrm>
            <a:off x="1387300" y="1480063"/>
            <a:ext cx="2038944" cy="2048255"/>
          </a:xfrm>
          <a:prstGeom prst="rect">
            <a:avLst/>
          </a:prstGeom>
          <a:noFill/>
          <a:ln>
            <a:noFill/>
          </a:ln>
        </p:spPr>
      </p:pic>
      <p:pic>
        <p:nvPicPr>
          <p:cNvPr id="265" name="Google Shape;265;p46"/>
          <p:cNvPicPr preferRelativeResize="0"/>
          <p:nvPr/>
        </p:nvPicPr>
        <p:blipFill rotWithShape="1">
          <a:blip r:embed="rId6">
            <a:alphaModFix/>
          </a:blip>
          <a:srcRect b="19064" l="24656" r="18741" t="27036"/>
          <a:stretch/>
        </p:blipFill>
        <p:spPr>
          <a:xfrm>
            <a:off x="5291950" y="1480075"/>
            <a:ext cx="3807893" cy="2048255"/>
          </a:xfrm>
          <a:prstGeom prst="rect">
            <a:avLst/>
          </a:prstGeom>
          <a:noFill/>
          <a:ln>
            <a:noFill/>
          </a:ln>
        </p:spPr>
      </p:pic>
      <p:sp>
        <p:nvSpPr>
          <p:cNvPr id="266" name="Google Shape;266;p46"/>
          <p:cNvSpPr txBox="1"/>
          <p:nvPr/>
        </p:nvSpPr>
        <p:spPr>
          <a:xfrm>
            <a:off x="753200" y="1479125"/>
            <a:ext cx="90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κ=0</a:t>
            </a:r>
            <a:r>
              <a:rPr lang="en" sz="900">
                <a:solidFill>
                  <a:schemeClr val="dk1"/>
                </a:solidFill>
                <a:latin typeface="Calibri"/>
                <a:ea typeface="Calibri"/>
                <a:cs typeface="Calibri"/>
                <a:sym typeface="Calibri"/>
              </a:rPr>
              <a:t>°</a:t>
            </a:r>
            <a:r>
              <a:rPr lang="en" sz="900">
                <a:latin typeface="Calibri"/>
                <a:ea typeface="Calibri"/>
                <a:cs typeface="Calibri"/>
                <a:sym typeface="Calibri"/>
              </a:rPr>
              <a:t>; 𝜑=0</a:t>
            </a:r>
            <a:r>
              <a:rPr lang="en" sz="900">
                <a:solidFill>
                  <a:schemeClr val="dk1"/>
                </a:solidFill>
                <a:latin typeface="Calibri"/>
                <a:ea typeface="Calibri"/>
                <a:cs typeface="Calibri"/>
                <a:sym typeface="Calibri"/>
              </a:rPr>
              <a:t>°</a:t>
            </a:r>
            <a:endParaRPr sz="900">
              <a:latin typeface="Calibri"/>
              <a:ea typeface="Calibri"/>
              <a:cs typeface="Calibri"/>
              <a:sym typeface="Calibri"/>
            </a:endParaRPr>
          </a:p>
        </p:txBody>
      </p:sp>
      <p:sp>
        <p:nvSpPr>
          <p:cNvPr id="267" name="Google Shape;267;p46"/>
          <p:cNvSpPr txBox="1"/>
          <p:nvPr/>
        </p:nvSpPr>
        <p:spPr>
          <a:xfrm>
            <a:off x="616025" y="3281400"/>
            <a:ext cx="902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κ=95</a:t>
            </a:r>
            <a:r>
              <a:rPr lang="en" sz="900">
                <a:solidFill>
                  <a:schemeClr val="dk1"/>
                </a:solidFill>
                <a:latin typeface="Calibri"/>
                <a:ea typeface="Calibri"/>
                <a:cs typeface="Calibri"/>
                <a:sym typeface="Calibri"/>
              </a:rPr>
              <a:t>°</a:t>
            </a:r>
            <a:r>
              <a:rPr lang="en" sz="900">
                <a:latin typeface="Calibri"/>
                <a:ea typeface="Calibri"/>
                <a:cs typeface="Calibri"/>
                <a:sym typeface="Calibri"/>
              </a:rPr>
              <a:t>; 𝜑=50°</a:t>
            </a:r>
            <a:endParaRPr sz="900">
              <a:latin typeface="Calibri"/>
              <a:ea typeface="Calibri"/>
              <a:cs typeface="Calibri"/>
              <a:sym typeface="Calibri"/>
            </a:endParaRPr>
          </a:p>
        </p:txBody>
      </p:sp>
      <p:sp>
        <p:nvSpPr>
          <p:cNvPr id="268" name="Google Shape;268;p46"/>
          <p:cNvSpPr txBox="1"/>
          <p:nvPr/>
        </p:nvSpPr>
        <p:spPr>
          <a:xfrm>
            <a:off x="3529900" y="1479125"/>
            <a:ext cx="107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using calibration</a:t>
            </a:r>
            <a:endParaRPr sz="900">
              <a:latin typeface="Calibri"/>
              <a:ea typeface="Calibri"/>
              <a:cs typeface="Calibri"/>
              <a:sym typeface="Calibri"/>
            </a:endParaRPr>
          </a:p>
        </p:txBody>
      </p:sp>
      <p:sp>
        <p:nvSpPr>
          <p:cNvPr id="269" name="Google Shape;269;p46"/>
          <p:cNvSpPr txBox="1"/>
          <p:nvPr/>
        </p:nvSpPr>
        <p:spPr>
          <a:xfrm>
            <a:off x="5286950" y="1479125"/>
            <a:ext cx="32715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transforming to eigen basis</a:t>
            </a:r>
            <a:endParaRPr sz="900">
              <a:latin typeface="Calibri"/>
              <a:ea typeface="Calibri"/>
              <a:cs typeface="Calibri"/>
              <a:sym typeface="Calibri"/>
            </a:endParaRPr>
          </a:p>
        </p:txBody>
      </p:sp>
      <p:sp>
        <p:nvSpPr>
          <p:cNvPr id="270" name="Google Shape;270;p46"/>
          <p:cNvSpPr txBox="1"/>
          <p:nvPr/>
        </p:nvSpPr>
        <p:spPr>
          <a:xfrm>
            <a:off x="1387300" y="1479125"/>
            <a:ext cx="10797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
                <a:latin typeface="Calibri"/>
                <a:ea typeface="Calibri"/>
                <a:cs typeface="Calibri"/>
                <a:sym typeface="Calibri"/>
              </a:rPr>
              <a:t>measured 0;0 (yellow)</a:t>
            </a:r>
            <a:endParaRPr sz="700">
              <a:latin typeface="Calibri"/>
              <a:ea typeface="Calibri"/>
              <a:cs typeface="Calibri"/>
              <a:sym typeface="Calibri"/>
            </a:endParaRPr>
          </a:p>
          <a:p>
            <a:pPr indent="0" lvl="0" marL="0" rtl="0" algn="l">
              <a:spcBef>
                <a:spcPts val="0"/>
              </a:spcBef>
              <a:spcAft>
                <a:spcPts val="0"/>
              </a:spcAft>
              <a:buNone/>
            </a:pPr>
            <a:r>
              <a:rPr lang="en" sz="700">
                <a:latin typeface="Calibri"/>
                <a:ea typeface="Calibri"/>
                <a:cs typeface="Calibri"/>
                <a:sym typeface="Calibri"/>
              </a:rPr>
              <a:t>calibration (magenta)</a:t>
            </a:r>
            <a:endParaRPr sz="700">
              <a:latin typeface="Calibri"/>
              <a:ea typeface="Calibri"/>
              <a:cs typeface="Calibri"/>
              <a:sym typeface="Calibri"/>
            </a:endParaRPr>
          </a:p>
          <a:p>
            <a:pPr indent="0" lvl="0" marL="0" rtl="0" algn="l">
              <a:spcBef>
                <a:spcPts val="0"/>
              </a:spcBef>
              <a:spcAft>
                <a:spcPts val="0"/>
              </a:spcAft>
              <a:buNone/>
            </a:pPr>
            <a:r>
              <a:rPr lang="en" sz="700">
                <a:latin typeface="Calibri"/>
                <a:ea typeface="Calibri"/>
                <a:cs typeface="Calibri"/>
                <a:sym typeface="Calibri"/>
              </a:rPr>
              <a:t>measured 95; 50 (blue)</a:t>
            </a:r>
            <a:endParaRPr sz="700">
              <a:latin typeface="Calibri"/>
              <a:ea typeface="Calibri"/>
              <a:cs typeface="Calibri"/>
              <a:sym typeface="Calibri"/>
            </a:endParaRPr>
          </a:p>
        </p:txBody>
      </p:sp>
      <p:sp>
        <p:nvSpPr>
          <p:cNvPr id="271" name="Google Shape;271;p46"/>
          <p:cNvSpPr txBox="1"/>
          <p:nvPr/>
        </p:nvSpPr>
        <p:spPr>
          <a:xfrm>
            <a:off x="-21500" y="2439363"/>
            <a:ext cx="10797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Calibri"/>
                <a:ea typeface="Calibri"/>
                <a:cs typeface="Calibri"/>
                <a:sym typeface="Calibri"/>
              </a:rPr>
              <a:t>no calibration</a:t>
            </a:r>
            <a:endParaRPr sz="9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7"/>
          <p:cNvSpPr txBox="1"/>
          <p:nvPr>
            <p:ph idx="1" type="body"/>
          </p:nvPr>
        </p:nvSpPr>
        <p:spPr>
          <a:xfrm>
            <a:off x="720000" y="629452"/>
            <a:ext cx="7920000" cy="4148700"/>
          </a:xfrm>
          <a:prstGeom prst="rect">
            <a:avLst/>
          </a:prstGeom>
        </p:spPr>
        <p:txBody>
          <a:bodyPr anchorCtr="0" anchor="t" bIns="45700" lIns="91425" spcFirstLastPara="1" rIns="91425" wrap="square" tIns="45700">
            <a:noAutofit/>
          </a:bodyPr>
          <a:lstStyle/>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t/>
            </a:r>
            <a:endParaRPr>
              <a:solidFill>
                <a:schemeClr val="lt2"/>
              </a:solidFill>
            </a:endParaRPr>
          </a:p>
          <a:p>
            <a:pPr indent="0" lvl="0" marL="0" rtl="0" algn="l">
              <a:spcBef>
                <a:spcPts val="480"/>
              </a:spcBef>
              <a:spcAft>
                <a:spcPts val="0"/>
              </a:spcAft>
              <a:buNone/>
            </a:pPr>
            <a:r>
              <a:rPr lang="en">
                <a:solidFill>
                  <a:schemeClr val="lt2"/>
                </a:solidFill>
              </a:rPr>
              <a:t>better use of homogeneous parts of crystal, defocusing, omega offset, helical, using advanced features in raddose3d …</a:t>
            </a:r>
            <a:endParaRPr>
              <a:solidFill>
                <a:schemeClr val="lt2"/>
              </a:solidFill>
            </a:endParaRPr>
          </a:p>
        </p:txBody>
      </p:sp>
      <p:sp>
        <p:nvSpPr>
          <p:cNvPr id="277" name="Google Shape;277;p47"/>
          <p:cNvSpPr txBox="1"/>
          <p:nvPr>
            <p:ph type="title"/>
          </p:nvPr>
        </p:nvSpPr>
        <p:spPr>
          <a:xfrm>
            <a:off x="419700"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Rational dose distribution</a:t>
            </a:r>
            <a:endParaRPr/>
          </a:p>
        </p:txBody>
      </p:sp>
      <p:pic>
        <p:nvPicPr>
          <p:cNvPr id="278" name="Google Shape;278;p47"/>
          <p:cNvPicPr preferRelativeResize="0"/>
          <p:nvPr/>
        </p:nvPicPr>
        <p:blipFill>
          <a:blip r:embed="rId3">
            <a:alphaModFix/>
          </a:blip>
          <a:stretch>
            <a:fillRect/>
          </a:stretch>
        </p:blipFill>
        <p:spPr>
          <a:xfrm>
            <a:off x="211512" y="1386675"/>
            <a:ext cx="2582248" cy="2130551"/>
          </a:xfrm>
          <a:prstGeom prst="rect">
            <a:avLst/>
          </a:prstGeom>
          <a:noFill/>
          <a:ln>
            <a:noFill/>
          </a:ln>
        </p:spPr>
      </p:pic>
      <p:pic>
        <p:nvPicPr>
          <p:cNvPr id="279" name="Google Shape;279;p47"/>
          <p:cNvPicPr preferRelativeResize="0"/>
          <p:nvPr/>
        </p:nvPicPr>
        <p:blipFill>
          <a:blip r:embed="rId4">
            <a:alphaModFix/>
          </a:blip>
          <a:stretch>
            <a:fillRect/>
          </a:stretch>
        </p:blipFill>
        <p:spPr>
          <a:xfrm>
            <a:off x="2840788" y="1389365"/>
            <a:ext cx="1999222" cy="2125167"/>
          </a:xfrm>
          <a:prstGeom prst="rect">
            <a:avLst/>
          </a:prstGeom>
          <a:noFill/>
          <a:ln>
            <a:noFill/>
          </a:ln>
        </p:spPr>
      </p:pic>
      <p:pic>
        <p:nvPicPr>
          <p:cNvPr id="280" name="Google Shape;280;p47"/>
          <p:cNvPicPr preferRelativeResize="0"/>
          <p:nvPr/>
        </p:nvPicPr>
        <p:blipFill>
          <a:blip r:embed="rId5">
            <a:alphaModFix/>
          </a:blip>
          <a:stretch>
            <a:fillRect/>
          </a:stretch>
        </p:blipFill>
        <p:spPr>
          <a:xfrm>
            <a:off x="4887027" y="1389365"/>
            <a:ext cx="1999222" cy="2125167"/>
          </a:xfrm>
          <a:prstGeom prst="rect">
            <a:avLst/>
          </a:prstGeom>
          <a:noFill/>
          <a:ln>
            <a:noFill/>
          </a:ln>
        </p:spPr>
      </p:pic>
      <p:pic>
        <p:nvPicPr>
          <p:cNvPr id="281" name="Google Shape;281;p47"/>
          <p:cNvPicPr preferRelativeResize="0"/>
          <p:nvPr/>
        </p:nvPicPr>
        <p:blipFill>
          <a:blip r:embed="rId6">
            <a:alphaModFix/>
          </a:blip>
          <a:stretch>
            <a:fillRect/>
          </a:stretch>
        </p:blipFill>
        <p:spPr>
          <a:xfrm>
            <a:off x="6933266" y="1389365"/>
            <a:ext cx="1999222" cy="2125167"/>
          </a:xfrm>
          <a:prstGeom prst="rect">
            <a:avLst/>
          </a:prstGeom>
          <a:noFill/>
          <a:ln>
            <a:noFill/>
          </a:ln>
        </p:spPr>
      </p:pic>
      <p:sp>
        <p:nvSpPr>
          <p:cNvPr id="282" name="Google Shape;282;p47"/>
          <p:cNvSpPr txBox="1"/>
          <p:nvPr/>
        </p:nvSpPr>
        <p:spPr>
          <a:xfrm>
            <a:off x="444325" y="1434550"/>
            <a:ext cx="2285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reconstructed crystal volume</a:t>
            </a:r>
            <a:endParaRPr sz="1100">
              <a:latin typeface="Calibri"/>
              <a:ea typeface="Calibri"/>
              <a:cs typeface="Calibri"/>
              <a:sym typeface="Calibri"/>
            </a:endParaRPr>
          </a:p>
        </p:txBody>
      </p:sp>
      <p:sp>
        <p:nvSpPr>
          <p:cNvPr id="283" name="Google Shape;283;p47"/>
          <p:cNvSpPr txBox="1"/>
          <p:nvPr/>
        </p:nvSpPr>
        <p:spPr>
          <a:xfrm>
            <a:off x="3083850" y="1434550"/>
            <a:ext cx="16836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single point acquisition</a:t>
            </a:r>
            <a:r>
              <a:rPr lang="en" sz="1100">
                <a:solidFill>
                  <a:schemeClr val="dk2"/>
                </a:solidFill>
                <a:latin typeface="Calibri"/>
                <a:ea typeface="Calibri"/>
                <a:cs typeface="Calibri"/>
                <a:sym typeface="Calibri"/>
              </a:rPr>
              <a:t>*</a:t>
            </a:r>
            <a:endParaRPr sz="1100">
              <a:solidFill>
                <a:schemeClr val="dk2"/>
              </a:solidFill>
              <a:latin typeface="Calibri"/>
              <a:ea typeface="Calibri"/>
              <a:cs typeface="Calibri"/>
              <a:sym typeface="Calibri"/>
            </a:endParaRPr>
          </a:p>
        </p:txBody>
      </p:sp>
      <p:sp>
        <p:nvSpPr>
          <p:cNvPr id="284" name="Google Shape;284;p47"/>
          <p:cNvSpPr txBox="1"/>
          <p:nvPr/>
        </p:nvSpPr>
        <p:spPr>
          <a:xfrm>
            <a:off x="5399400" y="1434550"/>
            <a:ext cx="1406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omega offset</a:t>
            </a:r>
            <a:r>
              <a:rPr lang="en" sz="1100">
                <a:solidFill>
                  <a:schemeClr val="dk2"/>
                </a:solidFill>
                <a:latin typeface="Calibri"/>
                <a:ea typeface="Calibri"/>
                <a:cs typeface="Calibri"/>
                <a:sym typeface="Calibri"/>
              </a:rPr>
              <a:t>*</a:t>
            </a:r>
            <a:endParaRPr sz="1100">
              <a:solidFill>
                <a:schemeClr val="dk2"/>
              </a:solidFill>
              <a:latin typeface="Calibri"/>
              <a:ea typeface="Calibri"/>
              <a:cs typeface="Calibri"/>
              <a:sym typeface="Calibri"/>
            </a:endParaRPr>
          </a:p>
        </p:txBody>
      </p:sp>
      <p:sp>
        <p:nvSpPr>
          <p:cNvPr id="285" name="Google Shape;285;p47"/>
          <p:cNvSpPr txBox="1"/>
          <p:nvPr/>
        </p:nvSpPr>
        <p:spPr>
          <a:xfrm>
            <a:off x="7301250" y="1434550"/>
            <a:ext cx="14787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latin typeface="Calibri"/>
                <a:ea typeface="Calibri"/>
                <a:cs typeface="Calibri"/>
                <a:sym typeface="Calibri"/>
              </a:rPr>
              <a:t>helical acquisition</a:t>
            </a:r>
            <a:r>
              <a:rPr lang="en" sz="1100">
                <a:solidFill>
                  <a:schemeClr val="dk2"/>
                </a:solidFill>
                <a:latin typeface="Calibri"/>
                <a:ea typeface="Calibri"/>
                <a:cs typeface="Calibri"/>
                <a:sym typeface="Calibri"/>
              </a:rPr>
              <a:t>*</a:t>
            </a:r>
            <a:endParaRPr sz="1100">
              <a:solidFill>
                <a:schemeClr val="dk2"/>
              </a:solidFill>
              <a:latin typeface="Calibri"/>
              <a:ea typeface="Calibri"/>
              <a:cs typeface="Calibri"/>
              <a:sym typeface="Calibri"/>
            </a:endParaRPr>
          </a:p>
        </p:txBody>
      </p:sp>
      <p:sp>
        <p:nvSpPr>
          <p:cNvPr id="286" name="Google Shape;286;p47"/>
          <p:cNvSpPr txBox="1"/>
          <p:nvPr/>
        </p:nvSpPr>
        <p:spPr>
          <a:xfrm>
            <a:off x="617900" y="4830025"/>
            <a:ext cx="6978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2"/>
                </a:solidFill>
                <a:latin typeface="Calibri"/>
                <a:ea typeface="Calibri"/>
                <a:cs typeface="Calibri"/>
                <a:sym typeface="Calibri"/>
              </a:rPr>
              <a:t>*dose profiles calculated using raddose3d and experimentally determined crystal volume</a:t>
            </a:r>
            <a:endParaRPr>
              <a:solidFill>
                <a:schemeClr val="dk2"/>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30"/>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Synchrotron SOLEIL</a:t>
            </a:r>
            <a:endParaRPr/>
          </a:p>
        </p:txBody>
      </p:sp>
      <p:sp>
        <p:nvSpPr>
          <p:cNvPr id="151" name="Google Shape;151;p30"/>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energy: 2.75 GeV</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current: 500 mA</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electron beam lifetime: ~10 hours</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circumference: 354 m</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emittance (horizontal, vertical): 3.7x10</a:t>
            </a:r>
            <a:r>
              <a:rPr baseline="30000" lang="en" sz="1800">
                <a:solidFill>
                  <a:schemeClr val="lt2"/>
                </a:solidFill>
                <a:latin typeface="Arial"/>
                <a:ea typeface="Arial"/>
                <a:cs typeface="Arial"/>
                <a:sym typeface="Arial"/>
              </a:rPr>
              <a:t>-9</a:t>
            </a:r>
            <a:r>
              <a:rPr lang="en" sz="1800">
                <a:solidFill>
                  <a:schemeClr val="lt2"/>
                </a:solidFill>
                <a:latin typeface="Arial"/>
                <a:ea typeface="Arial"/>
                <a:cs typeface="Arial"/>
                <a:sym typeface="Arial"/>
              </a:rPr>
              <a:t>, 11x10</a:t>
            </a:r>
            <a:r>
              <a:rPr baseline="30000" lang="en" sz="1800">
                <a:solidFill>
                  <a:schemeClr val="lt2"/>
                </a:solidFill>
                <a:latin typeface="Arial"/>
                <a:ea typeface="Arial"/>
                <a:cs typeface="Arial"/>
                <a:sym typeface="Arial"/>
              </a:rPr>
              <a:t>-12</a:t>
            </a:r>
            <a:r>
              <a:rPr lang="en" sz="1800">
                <a:solidFill>
                  <a:schemeClr val="lt2"/>
                </a:solidFill>
                <a:latin typeface="Arial"/>
                <a:ea typeface="Arial"/>
                <a:cs typeface="Arial"/>
                <a:sym typeface="Arial"/>
              </a:rPr>
              <a:t> m.rad</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brilliance: 10</a:t>
            </a:r>
            <a:r>
              <a:rPr baseline="30000" lang="en" sz="1800">
                <a:solidFill>
                  <a:schemeClr val="lt2"/>
                </a:solidFill>
                <a:latin typeface="Arial"/>
                <a:ea typeface="Arial"/>
                <a:cs typeface="Arial"/>
                <a:sym typeface="Arial"/>
              </a:rPr>
              <a:t>20</a:t>
            </a:r>
            <a:r>
              <a:rPr lang="en" sz="1800">
                <a:solidFill>
                  <a:schemeClr val="lt2"/>
                </a:solidFill>
                <a:latin typeface="Arial"/>
                <a:ea typeface="Arial"/>
                <a:cs typeface="Arial"/>
                <a:sym typeface="Arial"/>
              </a:rPr>
              <a:t> ph.s</a:t>
            </a:r>
            <a:r>
              <a:rPr baseline="30000" lang="en" sz="1800">
                <a:solidFill>
                  <a:schemeClr val="lt2"/>
                </a:solidFill>
                <a:latin typeface="Arial"/>
                <a:ea typeface="Arial"/>
                <a:cs typeface="Arial"/>
                <a:sym typeface="Arial"/>
              </a:rPr>
              <a:t>-1</a:t>
            </a:r>
            <a:r>
              <a:rPr lang="en" sz="1800">
                <a:solidFill>
                  <a:schemeClr val="lt2"/>
                </a:solidFill>
                <a:latin typeface="Arial"/>
                <a:ea typeface="Arial"/>
                <a:cs typeface="Arial"/>
                <a:sym typeface="Arial"/>
              </a:rPr>
              <a:t>.mrad</a:t>
            </a:r>
            <a:r>
              <a:rPr baseline="30000" lang="en" sz="1800">
                <a:solidFill>
                  <a:schemeClr val="lt2"/>
                </a:solidFill>
                <a:latin typeface="Arial"/>
                <a:ea typeface="Arial"/>
                <a:cs typeface="Arial"/>
                <a:sym typeface="Arial"/>
              </a:rPr>
              <a:t>-1</a:t>
            </a:r>
            <a:r>
              <a:rPr lang="en" sz="1800">
                <a:solidFill>
                  <a:schemeClr val="lt2"/>
                </a:solidFill>
                <a:latin typeface="Arial"/>
                <a:ea typeface="Arial"/>
                <a:cs typeface="Arial"/>
                <a:sym typeface="Arial"/>
              </a:rPr>
              <a:t>.mm</a:t>
            </a:r>
            <a:r>
              <a:rPr baseline="30000" lang="en" sz="1800">
                <a:solidFill>
                  <a:schemeClr val="lt2"/>
                </a:solidFill>
                <a:latin typeface="Arial"/>
                <a:ea typeface="Arial"/>
                <a:cs typeface="Arial"/>
                <a:sym typeface="Arial"/>
              </a:rPr>
              <a:t>-2</a:t>
            </a:r>
            <a:r>
              <a:rPr lang="en" sz="1800">
                <a:solidFill>
                  <a:schemeClr val="lt2"/>
                </a:solidFill>
                <a:latin typeface="Arial"/>
                <a:ea typeface="Arial"/>
                <a:cs typeface="Arial"/>
                <a:sym typeface="Arial"/>
              </a:rPr>
              <a:t> @ 0.1% bandwidth</a:t>
            </a:r>
            <a:endParaRPr sz="1800">
              <a:solidFill>
                <a:schemeClr val="lt2"/>
              </a:solidFill>
              <a:latin typeface="Arial"/>
              <a:ea typeface="Arial"/>
              <a:cs typeface="Arial"/>
              <a:sym typeface="Arial"/>
            </a:endParaRPr>
          </a:p>
          <a:p>
            <a:pPr indent="0" lvl="0" marL="342900" rtl="0" algn="l">
              <a:spcBef>
                <a:spcPts val="0"/>
              </a:spcBef>
              <a:spcAft>
                <a:spcPts val="0"/>
              </a:spcAft>
              <a:buNone/>
            </a:pPr>
            <a:r>
              <a:t/>
            </a:r>
            <a:endParaRPr sz="1800">
              <a:solidFill>
                <a:schemeClr val="lt2"/>
              </a:solidFill>
              <a:latin typeface="Arial"/>
              <a:ea typeface="Arial"/>
              <a:cs typeface="Arial"/>
              <a:sym typeface="Arial"/>
            </a:endParaRPr>
          </a:p>
          <a:p>
            <a:pPr indent="0" lvl="0" marL="342900" rtl="0" algn="l">
              <a:spcBef>
                <a:spcPts val="0"/>
              </a:spcBef>
              <a:spcAft>
                <a:spcPts val="0"/>
              </a:spcAft>
              <a:buNone/>
            </a:pPr>
            <a:r>
              <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founded in 2001, in operation since 2006</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funded jointly by CNRS (72%) and CEA (28%)</a:t>
            </a:r>
            <a:endParaRPr sz="1800">
              <a:solidFill>
                <a:schemeClr val="lt2"/>
              </a:solidFill>
              <a:latin typeface="Arial"/>
              <a:ea typeface="Arial"/>
              <a:cs typeface="Arial"/>
              <a:sym typeface="Arial"/>
            </a:endParaRPr>
          </a:p>
          <a:p>
            <a:pPr indent="-342900" lvl="0" marL="342900" rtl="0" algn="l">
              <a:spcBef>
                <a:spcPts val="0"/>
              </a:spcBef>
              <a:spcAft>
                <a:spcPts val="0"/>
              </a:spcAft>
              <a:buClr>
                <a:schemeClr val="lt2"/>
              </a:buClr>
              <a:buSzPts val="2400"/>
              <a:buChar char="●"/>
            </a:pPr>
            <a:r>
              <a:rPr lang="en" sz="1800">
                <a:solidFill>
                  <a:schemeClr val="lt2"/>
                </a:solidFill>
                <a:latin typeface="Arial"/>
                <a:ea typeface="Arial"/>
                <a:cs typeface="Arial"/>
                <a:sym typeface="Arial"/>
              </a:rPr>
              <a:t>350 employees</a:t>
            </a:r>
            <a:endParaRPr>
              <a:solidFill>
                <a:schemeClr val="lt2"/>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8"/>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292" name="Google Shape;292;p48"/>
          <p:cNvPicPr preferRelativeResize="0"/>
          <p:nvPr/>
        </p:nvPicPr>
        <p:blipFill>
          <a:blip r:embed="rId3">
            <a:alphaModFix/>
          </a:blip>
          <a:stretch>
            <a:fillRect/>
          </a:stretch>
        </p:blipFill>
        <p:spPr>
          <a:xfrm>
            <a:off x="822960" y="685800"/>
            <a:ext cx="7587636" cy="42680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9"/>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298" name="Google Shape;298;p49"/>
          <p:cNvPicPr preferRelativeResize="0"/>
          <p:nvPr/>
        </p:nvPicPr>
        <p:blipFill>
          <a:blip r:embed="rId3">
            <a:alphaModFix/>
          </a:blip>
          <a:stretch>
            <a:fillRect/>
          </a:stretch>
        </p:blipFill>
        <p:spPr>
          <a:xfrm>
            <a:off x="822960" y="685800"/>
            <a:ext cx="7589520" cy="426910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0"/>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304" name="Google Shape;304;p50"/>
          <p:cNvPicPr preferRelativeResize="0"/>
          <p:nvPr/>
        </p:nvPicPr>
        <p:blipFill>
          <a:blip r:embed="rId3">
            <a:alphaModFix/>
          </a:blip>
          <a:stretch>
            <a:fillRect/>
          </a:stretch>
        </p:blipFill>
        <p:spPr>
          <a:xfrm>
            <a:off x="822960" y="685800"/>
            <a:ext cx="7589520" cy="42691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51"/>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310" name="Google Shape;310;p51"/>
          <p:cNvPicPr preferRelativeResize="0"/>
          <p:nvPr/>
        </p:nvPicPr>
        <p:blipFill>
          <a:blip r:embed="rId3">
            <a:alphaModFix/>
          </a:blip>
          <a:stretch>
            <a:fillRect/>
          </a:stretch>
        </p:blipFill>
        <p:spPr>
          <a:xfrm>
            <a:off x="822960" y="685800"/>
            <a:ext cx="7587636" cy="42680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52"/>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316" name="Google Shape;316;p52"/>
          <p:cNvPicPr preferRelativeResize="0"/>
          <p:nvPr/>
        </p:nvPicPr>
        <p:blipFill>
          <a:blip r:embed="rId3">
            <a:alphaModFix/>
          </a:blip>
          <a:stretch>
            <a:fillRect/>
          </a:stretch>
        </p:blipFill>
        <p:spPr>
          <a:xfrm>
            <a:off x="822960" y="685800"/>
            <a:ext cx="7587636" cy="42680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3"/>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322" name="Google Shape;322;p53"/>
          <p:cNvPicPr preferRelativeResize="0"/>
          <p:nvPr/>
        </p:nvPicPr>
        <p:blipFill>
          <a:blip r:embed="rId3">
            <a:alphaModFix/>
          </a:blip>
          <a:stretch>
            <a:fillRect/>
          </a:stretch>
        </p:blipFill>
        <p:spPr>
          <a:xfrm>
            <a:off x="822960" y="685800"/>
            <a:ext cx="7587636" cy="426804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4"/>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Outlook</a:t>
            </a:r>
            <a:endParaRPr/>
          </a:p>
        </p:txBody>
      </p:sp>
      <p:pic>
        <p:nvPicPr>
          <p:cNvPr id="328" name="Google Shape;328;p54"/>
          <p:cNvPicPr preferRelativeResize="0"/>
          <p:nvPr/>
        </p:nvPicPr>
        <p:blipFill>
          <a:blip r:embed="rId3">
            <a:alphaModFix/>
          </a:blip>
          <a:stretch>
            <a:fillRect/>
          </a:stretch>
        </p:blipFill>
        <p:spPr>
          <a:xfrm>
            <a:off x="822960" y="685800"/>
            <a:ext cx="7587636" cy="426804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5"/>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We sometimes need more accurate models of sample image movement …</a:t>
            </a:r>
            <a:endParaRPr/>
          </a:p>
        </p:txBody>
      </p:sp>
      <p:sp>
        <p:nvSpPr>
          <p:cNvPr id="334" name="Google Shape;334;p55"/>
          <p:cNvSpPr txBox="1"/>
          <p:nvPr>
            <p:ph idx="1" type="body"/>
          </p:nvPr>
        </p:nvSpPr>
        <p:spPr>
          <a:xfrm>
            <a:off x="311700" y="1854650"/>
            <a:ext cx="8520600" cy="27141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
              <a:t>although sample moves on a circle as omega axis changes, its image almost never does (only if there is just material of refractive index of 1 around it). It follows much stranger law. Law nonetheless -- one just needs more parameters to model it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56"/>
          <p:cNvPicPr preferRelativeResize="0"/>
          <p:nvPr/>
        </p:nvPicPr>
        <p:blipFill>
          <a:blip r:embed="rId3">
            <a:alphaModFix/>
          </a:blip>
          <a:stretch>
            <a:fillRect/>
          </a:stretch>
        </p:blipFill>
        <p:spPr>
          <a:xfrm>
            <a:off x="152400" y="152400"/>
            <a:ext cx="8602132" cy="4838699"/>
          </a:xfrm>
          <a:prstGeom prst="rect">
            <a:avLst/>
          </a:prstGeom>
          <a:noFill/>
          <a:ln>
            <a:noFill/>
          </a:ln>
        </p:spPr>
      </p:pic>
      <p:sp>
        <p:nvSpPr>
          <p:cNvPr id="340" name="Google Shape;340;p56"/>
          <p:cNvSpPr txBox="1"/>
          <p:nvPr/>
        </p:nvSpPr>
        <p:spPr>
          <a:xfrm>
            <a:off x="0" y="0"/>
            <a:ext cx="8256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This is example of a sample aligned almost perfectly. It’s image is moving across many microns … it is important to model it well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57" title="sample 360degrees turn">
            <a:hlinkClick r:id="rId3"/>
          </p:cNvPr>
          <p:cNvPicPr preferRelativeResize="0"/>
          <p:nvPr/>
        </p:nvPicPr>
        <p:blipFill>
          <a:blip r:embed="rId4">
            <a:alphaModFix/>
          </a:blip>
          <a:stretch>
            <a:fillRect/>
          </a:stretch>
        </p:blipFill>
        <p:spPr>
          <a:xfrm>
            <a:off x="2098225" y="857250"/>
            <a:ext cx="4572000" cy="3429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idx="1" type="body"/>
          </p:nvPr>
        </p:nvSpPr>
        <p:spPr>
          <a:xfrm>
            <a:off x="311700" y="557700"/>
            <a:ext cx="4159500" cy="416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Source: </a:t>
            </a:r>
            <a:r>
              <a:rPr b="1" lang="en" sz="1200">
                <a:solidFill>
                  <a:srgbClr val="38761D"/>
                </a:solidFill>
              </a:rPr>
              <a:t>U20</a:t>
            </a:r>
            <a:r>
              <a:rPr lang="en" sz="1200"/>
              <a:t> in vacuum undulator</a:t>
            </a:r>
            <a:endParaRPr sz="1200"/>
          </a:p>
          <a:p>
            <a:pPr indent="0" lvl="0" marL="0" rtl="0" algn="l">
              <a:lnSpc>
                <a:spcPct val="100000"/>
              </a:lnSpc>
              <a:spcBef>
                <a:spcPts val="1600"/>
              </a:spcBef>
              <a:spcAft>
                <a:spcPts val="0"/>
              </a:spcAft>
              <a:buNone/>
            </a:pPr>
            <a:r>
              <a:rPr lang="en" sz="1200"/>
              <a:t>Focussing: KB, </a:t>
            </a:r>
            <a:r>
              <a:rPr b="1" lang="en" sz="1200">
                <a:solidFill>
                  <a:srgbClr val="38761D"/>
                </a:solidFill>
              </a:rPr>
              <a:t>CRL</a:t>
            </a:r>
            <a:r>
              <a:rPr lang="en" sz="1200"/>
              <a:t>, </a:t>
            </a:r>
            <a:r>
              <a:rPr b="1" lang="en" sz="1200">
                <a:solidFill>
                  <a:srgbClr val="38761D"/>
                </a:solidFill>
              </a:rPr>
              <a:t>20x40 μm, </a:t>
            </a:r>
            <a:r>
              <a:rPr b="1" lang="en" sz="1200">
                <a:solidFill>
                  <a:schemeClr val="accent5"/>
                </a:solidFill>
              </a:rPr>
              <a:t>project for new KB mirrors</a:t>
            </a:r>
            <a:endParaRPr sz="1200"/>
          </a:p>
          <a:p>
            <a:pPr indent="0" lvl="0" marL="0" rtl="0" algn="l">
              <a:lnSpc>
                <a:spcPct val="100000"/>
              </a:lnSpc>
              <a:spcBef>
                <a:spcPts val="1600"/>
              </a:spcBef>
              <a:spcAft>
                <a:spcPts val="0"/>
              </a:spcAft>
              <a:buNone/>
            </a:pPr>
            <a:r>
              <a:rPr lang="en" sz="1200"/>
              <a:t>Tunable: Si 111 CCM, 5.5 - 15.5 keV</a:t>
            </a:r>
            <a:endParaRPr sz="1200"/>
          </a:p>
          <a:p>
            <a:pPr indent="0" lvl="0" marL="0" rtl="0" algn="l">
              <a:spcBef>
                <a:spcPts val="1600"/>
              </a:spcBef>
              <a:spcAft>
                <a:spcPts val="0"/>
              </a:spcAft>
              <a:buNone/>
            </a:pPr>
            <a:r>
              <a:rPr lang="en" sz="1200"/>
              <a:t>Flux:</a:t>
            </a:r>
            <a:r>
              <a:rPr b="1" lang="en" sz="1200"/>
              <a:t> </a:t>
            </a:r>
            <a:r>
              <a:rPr b="1" lang="en" sz="1200">
                <a:solidFill>
                  <a:srgbClr val="38761D"/>
                </a:solidFill>
              </a:rPr>
              <a:t>2.0e12 ph/s</a:t>
            </a:r>
            <a:r>
              <a:rPr lang="en" sz="1200"/>
              <a:t>  @ 500mA @ 12.65keV</a:t>
            </a:r>
            <a:endParaRPr sz="1200"/>
          </a:p>
          <a:p>
            <a:pPr indent="0" lvl="0" marL="0" rtl="0" algn="l">
              <a:lnSpc>
                <a:spcPct val="100000"/>
              </a:lnSpc>
              <a:spcBef>
                <a:spcPts val="1600"/>
              </a:spcBef>
              <a:spcAft>
                <a:spcPts val="0"/>
              </a:spcAft>
              <a:buNone/>
            </a:pPr>
            <a:r>
              <a:rPr lang="en" sz="1200"/>
              <a:t>Area Detector: </a:t>
            </a:r>
            <a:r>
              <a:rPr b="1" lang="en" sz="1200">
                <a:solidFill>
                  <a:srgbClr val="38761D"/>
                </a:solidFill>
              </a:rPr>
              <a:t>Eiger X 16M</a:t>
            </a:r>
            <a:endParaRPr b="1" sz="1200">
              <a:solidFill>
                <a:srgbClr val="38761D"/>
              </a:solidFill>
            </a:endParaRPr>
          </a:p>
          <a:p>
            <a:pPr indent="0" lvl="0" marL="0" rtl="0" algn="l">
              <a:lnSpc>
                <a:spcPct val="100000"/>
              </a:lnSpc>
              <a:spcBef>
                <a:spcPts val="1600"/>
              </a:spcBef>
              <a:spcAft>
                <a:spcPts val="0"/>
              </a:spcAft>
              <a:buNone/>
            </a:pPr>
            <a:r>
              <a:rPr lang="en" sz="1200"/>
              <a:t>XRF Detector: Ketek AXAS-M2 </a:t>
            </a:r>
            <a:r>
              <a:rPr b="1" lang="en" sz="1200">
                <a:solidFill>
                  <a:srgbClr val="38761D"/>
                </a:solidFill>
              </a:rPr>
              <a:t>H150 </a:t>
            </a:r>
            <a:r>
              <a:rPr lang="en" sz="1200">
                <a:solidFill>
                  <a:schemeClr val="dk1"/>
                </a:solidFill>
              </a:rPr>
              <a:t>(XIA)</a:t>
            </a:r>
            <a:endParaRPr sz="1200">
              <a:solidFill>
                <a:schemeClr val="dk1"/>
              </a:solidFill>
            </a:endParaRPr>
          </a:p>
          <a:p>
            <a:pPr indent="0" lvl="0" marL="0" rtl="0" algn="l">
              <a:lnSpc>
                <a:spcPct val="100000"/>
              </a:lnSpc>
              <a:spcBef>
                <a:spcPts val="1600"/>
              </a:spcBef>
              <a:spcAft>
                <a:spcPts val="0"/>
              </a:spcAft>
              <a:buNone/>
            </a:pPr>
            <a:r>
              <a:rPr lang="en" sz="1200"/>
              <a:t>OAV Camera: </a:t>
            </a:r>
            <a:r>
              <a:rPr lang="en" sz="1200">
                <a:solidFill>
                  <a:srgbClr val="38761D"/>
                </a:solidFill>
              </a:rPr>
              <a:t>Prosilica GC 1350 (4.65um, 1360x1024)</a:t>
            </a:r>
            <a:endParaRPr sz="1200">
              <a:solidFill>
                <a:srgbClr val="38761D"/>
              </a:solidFill>
            </a:endParaRPr>
          </a:p>
          <a:p>
            <a:pPr indent="0" lvl="0" marL="0" rtl="0" algn="l">
              <a:lnSpc>
                <a:spcPct val="100000"/>
              </a:lnSpc>
              <a:spcBef>
                <a:spcPts val="1600"/>
              </a:spcBef>
              <a:spcAft>
                <a:spcPts val="0"/>
              </a:spcAft>
              <a:buNone/>
            </a:pPr>
            <a:r>
              <a:rPr lang="en" sz="1200"/>
              <a:t>Goniometer: </a:t>
            </a:r>
            <a:r>
              <a:rPr b="1" lang="en" sz="1200">
                <a:solidFill>
                  <a:srgbClr val="38761D"/>
                </a:solidFill>
              </a:rPr>
              <a:t>SmarGon</a:t>
            </a:r>
            <a:endParaRPr b="1" sz="1200">
              <a:solidFill>
                <a:srgbClr val="38761D"/>
              </a:solidFill>
            </a:endParaRPr>
          </a:p>
          <a:p>
            <a:pPr indent="0" lvl="0" marL="0" rtl="0" algn="l">
              <a:lnSpc>
                <a:spcPct val="100000"/>
              </a:lnSpc>
              <a:spcBef>
                <a:spcPts val="1600"/>
              </a:spcBef>
              <a:spcAft>
                <a:spcPts val="0"/>
              </a:spcAft>
              <a:buNone/>
            </a:pPr>
            <a:r>
              <a:rPr lang="en" sz="1200"/>
              <a:t>Sample Changer: CATS (</a:t>
            </a:r>
            <a:r>
              <a:rPr b="1" lang="en" sz="1200">
                <a:solidFill>
                  <a:srgbClr val="38761D"/>
                </a:solidFill>
              </a:rPr>
              <a:t>48 cryo, 16 ambient</a:t>
            </a:r>
            <a:r>
              <a:rPr lang="en" sz="1200"/>
              <a:t>) </a:t>
            </a:r>
            <a:r>
              <a:rPr b="1" lang="en" sz="1200">
                <a:solidFill>
                  <a:schemeClr val="accent5"/>
                </a:solidFill>
              </a:rPr>
              <a:t>Looking into getting a bigger dewar ! </a:t>
            </a:r>
            <a:endParaRPr b="1" sz="1200">
              <a:solidFill>
                <a:schemeClr val="accent5"/>
              </a:solidFill>
            </a:endParaRPr>
          </a:p>
          <a:p>
            <a:pPr indent="0" lvl="0" marL="0" rtl="0" algn="l">
              <a:lnSpc>
                <a:spcPct val="100000"/>
              </a:lnSpc>
              <a:spcBef>
                <a:spcPts val="1600"/>
              </a:spcBef>
              <a:spcAft>
                <a:spcPts val="0"/>
              </a:spcAft>
              <a:buNone/>
            </a:pPr>
            <a:r>
              <a:rPr lang="en" sz="1200"/>
              <a:t>MXCuBE: Qt4 v 2.3 (</a:t>
            </a:r>
            <a:r>
              <a:rPr b="1" lang="en" sz="1200">
                <a:solidFill>
                  <a:srgbClr val="38761D"/>
                </a:solidFill>
              </a:rPr>
              <a:t>CentOS 7</a:t>
            </a:r>
            <a:r>
              <a:rPr lang="en" sz="1200"/>
              <a:t>), HardwareRepository, Python 2.7</a:t>
            </a:r>
            <a:endParaRPr sz="1200"/>
          </a:p>
          <a:p>
            <a:pPr indent="0" lvl="0" marL="0" rtl="0" algn="l">
              <a:lnSpc>
                <a:spcPct val="100000"/>
              </a:lnSpc>
              <a:spcBef>
                <a:spcPts val="1600"/>
              </a:spcBef>
              <a:spcAft>
                <a:spcPts val="0"/>
              </a:spcAft>
              <a:buNone/>
            </a:pPr>
            <a:r>
              <a:t/>
            </a:r>
            <a:endParaRPr sz="1200"/>
          </a:p>
          <a:p>
            <a:pPr indent="0" lvl="0" marL="0" rtl="0" algn="l">
              <a:lnSpc>
                <a:spcPct val="100000"/>
              </a:lnSpc>
              <a:spcBef>
                <a:spcPts val="1600"/>
              </a:spcBef>
              <a:spcAft>
                <a:spcPts val="1600"/>
              </a:spcAft>
              <a:buNone/>
            </a:pPr>
            <a:r>
              <a:t/>
            </a:r>
            <a:endParaRPr sz="1200"/>
          </a:p>
        </p:txBody>
      </p:sp>
      <p:sp>
        <p:nvSpPr>
          <p:cNvPr id="157" name="Google Shape;157;p31"/>
          <p:cNvSpPr txBox="1"/>
          <p:nvPr/>
        </p:nvSpPr>
        <p:spPr>
          <a:xfrm>
            <a:off x="311700" y="228600"/>
            <a:ext cx="3000000" cy="40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 sz="1800">
                <a:solidFill>
                  <a:schemeClr val="dk2"/>
                </a:solidFill>
              </a:rPr>
              <a:t>Proxima 1</a:t>
            </a:r>
            <a:endParaRPr b="1"/>
          </a:p>
        </p:txBody>
      </p:sp>
      <p:sp>
        <p:nvSpPr>
          <p:cNvPr id="158" name="Google Shape;158;p31"/>
          <p:cNvSpPr txBox="1"/>
          <p:nvPr>
            <p:ph idx="1" type="body"/>
          </p:nvPr>
        </p:nvSpPr>
        <p:spPr>
          <a:xfrm>
            <a:off x="4622075" y="557700"/>
            <a:ext cx="4159500" cy="41637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200"/>
              <a:t>Source: </a:t>
            </a:r>
            <a:r>
              <a:rPr b="1" lang="en" sz="1200">
                <a:solidFill>
                  <a:srgbClr val="38761D"/>
                </a:solidFill>
              </a:rPr>
              <a:t>U24</a:t>
            </a:r>
            <a:r>
              <a:rPr lang="en" sz="1200"/>
              <a:t> in vacuum undulator</a:t>
            </a:r>
            <a:endParaRPr sz="1200"/>
          </a:p>
          <a:p>
            <a:pPr indent="0" lvl="0" marL="0" rtl="0" algn="l">
              <a:lnSpc>
                <a:spcPct val="100000"/>
              </a:lnSpc>
              <a:spcBef>
                <a:spcPts val="1600"/>
              </a:spcBef>
              <a:spcAft>
                <a:spcPts val="0"/>
              </a:spcAft>
              <a:buNone/>
            </a:pPr>
            <a:r>
              <a:rPr lang="en" sz="1200"/>
              <a:t>Focussing: KB, </a:t>
            </a:r>
            <a:r>
              <a:rPr b="1" lang="en" sz="1200">
                <a:solidFill>
                  <a:srgbClr val="38761D"/>
                </a:solidFill>
              </a:rPr>
              <a:t>horizontal PFM, 5x10 μm</a:t>
            </a:r>
            <a:endParaRPr b="1" sz="1200">
              <a:solidFill>
                <a:srgbClr val="38761D"/>
              </a:solidFill>
            </a:endParaRPr>
          </a:p>
          <a:p>
            <a:pPr indent="0" lvl="0" marL="0" rtl="0" algn="l">
              <a:lnSpc>
                <a:spcPct val="100000"/>
              </a:lnSpc>
              <a:spcBef>
                <a:spcPts val="1600"/>
              </a:spcBef>
              <a:spcAft>
                <a:spcPts val="0"/>
              </a:spcAft>
              <a:buNone/>
            </a:pPr>
            <a:r>
              <a:rPr lang="en" sz="1200"/>
              <a:t>Tunable: Si 111 CCM, 5.5 - 18.5 keV</a:t>
            </a:r>
            <a:endParaRPr sz="1200"/>
          </a:p>
          <a:p>
            <a:pPr indent="0" lvl="0" marL="0" rtl="0" algn="l">
              <a:spcBef>
                <a:spcPts val="1600"/>
              </a:spcBef>
              <a:spcAft>
                <a:spcPts val="0"/>
              </a:spcAft>
              <a:buNone/>
            </a:pPr>
            <a:r>
              <a:rPr lang="en" sz="1200"/>
              <a:t>Flux: </a:t>
            </a:r>
            <a:r>
              <a:rPr b="1" lang="en" sz="1200">
                <a:solidFill>
                  <a:srgbClr val="38761D"/>
                </a:solidFill>
              </a:rPr>
              <a:t>1.6e12 ph/s</a:t>
            </a:r>
            <a:r>
              <a:rPr lang="en" sz="1200"/>
              <a:t> @ 500mA @ 12.65keV</a:t>
            </a:r>
            <a:endParaRPr sz="1200"/>
          </a:p>
          <a:p>
            <a:pPr indent="0" lvl="0" marL="0" rtl="0" algn="l">
              <a:spcBef>
                <a:spcPts val="1600"/>
              </a:spcBef>
              <a:spcAft>
                <a:spcPts val="0"/>
              </a:spcAft>
              <a:buNone/>
            </a:pPr>
            <a:r>
              <a:rPr lang="en" sz="1200"/>
              <a:t>Area Detector: </a:t>
            </a:r>
            <a:r>
              <a:rPr b="1" lang="en" sz="1200">
                <a:solidFill>
                  <a:srgbClr val="38761D"/>
                </a:solidFill>
              </a:rPr>
              <a:t>Eiger X 9M</a:t>
            </a:r>
            <a:endParaRPr b="1" sz="1200">
              <a:solidFill>
                <a:srgbClr val="38761D"/>
              </a:solidFill>
            </a:endParaRPr>
          </a:p>
          <a:p>
            <a:pPr indent="0" lvl="0" marL="0" rtl="0" algn="l">
              <a:lnSpc>
                <a:spcPct val="100000"/>
              </a:lnSpc>
              <a:spcBef>
                <a:spcPts val="1600"/>
              </a:spcBef>
              <a:spcAft>
                <a:spcPts val="0"/>
              </a:spcAft>
              <a:buNone/>
            </a:pPr>
            <a:r>
              <a:rPr lang="en" sz="1200"/>
              <a:t>XRF Detector: Ketek AXAS-M2 </a:t>
            </a:r>
            <a:r>
              <a:rPr b="1" lang="en" sz="1200">
                <a:solidFill>
                  <a:srgbClr val="38761D"/>
                </a:solidFill>
              </a:rPr>
              <a:t>H80 </a:t>
            </a:r>
            <a:r>
              <a:rPr lang="en" sz="1200">
                <a:solidFill>
                  <a:schemeClr val="dk1"/>
                </a:solidFill>
              </a:rPr>
              <a:t>(XIA, Xpress3)</a:t>
            </a:r>
            <a:endParaRPr b="1" sz="1200">
              <a:solidFill>
                <a:srgbClr val="38761D"/>
              </a:solidFill>
            </a:endParaRPr>
          </a:p>
          <a:p>
            <a:pPr indent="0" lvl="0" marL="0" rtl="0" algn="l">
              <a:lnSpc>
                <a:spcPct val="100000"/>
              </a:lnSpc>
              <a:spcBef>
                <a:spcPts val="1600"/>
              </a:spcBef>
              <a:spcAft>
                <a:spcPts val="0"/>
              </a:spcAft>
              <a:buNone/>
            </a:pPr>
            <a:r>
              <a:rPr lang="en" sz="1200"/>
              <a:t>OAV Camera: </a:t>
            </a:r>
            <a:r>
              <a:rPr b="1" lang="en" sz="1200">
                <a:solidFill>
                  <a:srgbClr val="38761D"/>
                </a:solidFill>
              </a:rPr>
              <a:t>MAKO G-192C (4.50um, 1600x1200)</a:t>
            </a:r>
            <a:endParaRPr b="1" sz="1200">
              <a:solidFill>
                <a:srgbClr val="38761D"/>
              </a:solidFill>
            </a:endParaRPr>
          </a:p>
          <a:p>
            <a:pPr indent="0" lvl="0" marL="0" rtl="0" algn="l">
              <a:lnSpc>
                <a:spcPct val="100000"/>
              </a:lnSpc>
              <a:spcBef>
                <a:spcPts val="1600"/>
              </a:spcBef>
              <a:spcAft>
                <a:spcPts val="0"/>
              </a:spcAft>
              <a:buNone/>
            </a:pPr>
            <a:r>
              <a:rPr lang="en" sz="1200"/>
              <a:t>Goniometer: </a:t>
            </a:r>
            <a:r>
              <a:rPr b="1" lang="en" sz="1200">
                <a:solidFill>
                  <a:srgbClr val="38761D"/>
                </a:solidFill>
              </a:rPr>
              <a:t>MD2 with minikappa (MK3), Plate Screener, </a:t>
            </a:r>
            <a:r>
              <a:rPr b="1" lang="en" sz="1200">
                <a:solidFill>
                  <a:schemeClr val="accent5"/>
                </a:solidFill>
              </a:rPr>
              <a:t>HC/REX installed, </a:t>
            </a:r>
            <a:r>
              <a:rPr b="1" lang="en" sz="1200">
                <a:solidFill>
                  <a:schemeClr val="accent5"/>
                </a:solidFill>
              </a:rPr>
              <a:t>MD3 coming next December ! </a:t>
            </a:r>
            <a:endParaRPr b="1" sz="1200">
              <a:solidFill>
                <a:schemeClr val="accent5"/>
              </a:solidFill>
            </a:endParaRPr>
          </a:p>
          <a:p>
            <a:pPr indent="0" lvl="0" marL="0" rtl="0" algn="l">
              <a:lnSpc>
                <a:spcPct val="100000"/>
              </a:lnSpc>
              <a:spcBef>
                <a:spcPts val="1600"/>
              </a:spcBef>
              <a:spcAft>
                <a:spcPts val="0"/>
              </a:spcAft>
              <a:buNone/>
            </a:pPr>
            <a:r>
              <a:rPr lang="en" sz="1200"/>
              <a:t>Sample Changer: CATS (</a:t>
            </a:r>
            <a:r>
              <a:rPr b="1" lang="en" sz="1200">
                <a:solidFill>
                  <a:srgbClr val="38761D"/>
                </a:solidFill>
              </a:rPr>
              <a:t>144 cryo, 48 ambient</a:t>
            </a:r>
            <a:r>
              <a:rPr lang="en" sz="1200"/>
              <a:t>)</a:t>
            </a:r>
            <a:endParaRPr sz="1200"/>
          </a:p>
          <a:p>
            <a:pPr indent="0" lvl="0" marL="0" rtl="0" algn="l">
              <a:lnSpc>
                <a:spcPct val="100000"/>
              </a:lnSpc>
              <a:spcBef>
                <a:spcPts val="1600"/>
              </a:spcBef>
              <a:spcAft>
                <a:spcPts val="1600"/>
              </a:spcAft>
              <a:buNone/>
            </a:pPr>
            <a:r>
              <a:rPr lang="en" sz="1200"/>
              <a:t>MXCuBE: Qt5 (</a:t>
            </a:r>
            <a:r>
              <a:rPr b="1" lang="en" sz="1200">
                <a:solidFill>
                  <a:srgbClr val="38761D"/>
                </a:solidFill>
              </a:rPr>
              <a:t>Ubuntu 20.04</a:t>
            </a:r>
            <a:r>
              <a:rPr lang="en" sz="1200"/>
              <a:t>), mxcubecore, Python 3.8</a:t>
            </a:r>
            <a:endParaRPr sz="1200"/>
          </a:p>
        </p:txBody>
      </p:sp>
      <p:sp>
        <p:nvSpPr>
          <p:cNvPr id="159" name="Google Shape;159;p31"/>
          <p:cNvSpPr txBox="1"/>
          <p:nvPr/>
        </p:nvSpPr>
        <p:spPr>
          <a:xfrm>
            <a:off x="4622075" y="228600"/>
            <a:ext cx="3000000" cy="405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1600"/>
              </a:spcAft>
              <a:buNone/>
            </a:pPr>
            <a:r>
              <a:rPr b="1" lang="en" sz="1800">
                <a:solidFill>
                  <a:schemeClr val="dk2"/>
                </a:solidFill>
              </a:rPr>
              <a:t>Proxima 2A</a:t>
            </a:r>
            <a:endParaRPr b="1"/>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58"/>
          <p:cNvPicPr preferRelativeResize="0"/>
          <p:nvPr/>
        </p:nvPicPr>
        <p:blipFill>
          <a:blip r:embed="rId3">
            <a:alphaModFix/>
          </a:blip>
          <a:stretch>
            <a:fillRect/>
          </a:stretch>
        </p:blipFill>
        <p:spPr>
          <a:xfrm>
            <a:off x="1143000" y="0"/>
            <a:ext cx="6858000" cy="5143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p59"/>
          <p:cNvSpPr txBox="1"/>
          <p:nvPr>
            <p:ph type="title"/>
          </p:nvPr>
        </p:nvSpPr>
        <p:spPr>
          <a:xfrm>
            <a:off x="311700" y="445025"/>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Slab model</a:t>
            </a:r>
            <a:endParaRPr/>
          </a:p>
        </p:txBody>
      </p:sp>
      <p:pic>
        <p:nvPicPr>
          <p:cNvPr id="356" name="Google Shape;356;p59"/>
          <p:cNvPicPr preferRelativeResize="0"/>
          <p:nvPr/>
        </p:nvPicPr>
        <p:blipFill>
          <a:blip r:embed="rId3">
            <a:alphaModFix/>
          </a:blip>
          <a:stretch>
            <a:fillRect/>
          </a:stretch>
        </p:blipFill>
        <p:spPr>
          <a:xfrm>
            <a:off x="1929025" y="1017725"/>
            <a:ext cx="5143856" cy="382097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60"/>
          <p:cNvSpPr txBox="1"/>
          <p:nvPr>
            <p:ph type="title"/>
          </p:nvPr>
        </p:nvSpPr>
        <p:spPr>
          <a:xfrm>
            <a:off x="254325" y="0"/>
            <a:ext cx="8520600" cy="5727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Acknowledgements</a:t>
            </a:r>
            <a:endParaRPr/>
          </a:p>
        </p:txBody>
      </p:sp>
      <p:sp>
        <p:nvSpPr>
          <p:cNvPr id="362" name="Google Shape;362;p60"/>
          <p:cNvSpPr txBox="1"/>
          <p:nvPr>
            <p:ph idx="1" type="body"/>
          </p:nvPr>
        </p:nvSpPr>
        <p:spPr>
          <a:xfrm>
            <a:off x="254325" y="605350"/>
            <a:ext cx="8520600" cy="3416400"/>
          </a:xfrm>
          <a:prstGeom prst="rect">
            <a:avLst/>
          </a:prstGeom>
        </p:spPr>
        <p:txBody>
          <a:bodyPr anchorCtr="0" anchor="t" bIns="45700" lIns="91425" spcFirstLastPara="1" rIns="91425" wrap="square" tIns="45700">
            <a:noAutofit/>
          </a:bodyPr>
          <a:lstStyle/>
          <a:p>
            <a:pPr indent="-381000" lvl="0" marL="457200" rtl="0" algn="l">
              <a:spcBef>
                <a:spcPts val="480"/>
              </a:spcBef>
              <a:spcAft>
                <a:spcPts val="0"/>
              </a:spcAft>
              <a:buSzPts val="2400"/>
              <a:buChar char="●"/>
            </a:pPr>
            <a:r>
              <a:rPr lang="en">
                <a:solidFill>
                  <a:srgbClr val="1155CC"/>
                </a:solidFill>
              </a:rPr>
              <a:t>GPhL team</a:t>
            </a:r>
            <a:r>
              <a:rPr lang="en">
                <a:solidFill>
                  <a:schemeClr val="lt2"/>
                </a:solidFill>
              </a:rPr>
              <a:t>: Rasmus Fogh, Peter Keller, Clemens Vonrhein, Claus Flensburg and Gérard Bricogne</a:t>
            </a:r>
            <a:endParaRPr>
              <a:solidFill>
                <a:schemeClr val="lt2"/>
              </a:solidFill>
            </a:endParaRPr>
          </a:p>
          <a:p>
            <a:pPr indent="-381000" lvl="0" marL="457200" rtl="0" algn="l">
              <a:spcBef>
                <a:spcPts val="0"/>
              </a:spcBef>
              <a:spcAft>
                <a:spcPts val="0"/>
              </a:spcAft>
              <a:buSzPts val="2400"/>
              <a:buChar char="●"/>
            </a:pPr>
            <a:r>
              <a:rPr lang="en">
                <a:solidFill>
                  <a:srgbClr val="351C75"/>
                </a:solidFill>
              </a:rPr>
              <a:t>EMBL HH team</a:t>
            </a:r>
            <a:r>
              <a:rPr lang="en">
                <a:solidFill>
                  <a:schemeClr val="lt2"/>
                </a:solidFill>
              </a:rPr>
              <a:t>: Marina Novikova and Gleb Bourenkov</a:t>
            </a:r>
            <a:endParaRPr>
              <a:solidFill>
                <a:schemeClr val="lt2"/>
              </a:solidFill>
            </a:endParaRPr>
          </a:p>
          <a:p>
            <a:pPr indent="-381000" lvl="0" marL="457200" rtl="0" algn="l">
              <a:spcBef>
                <a:spcPts val="0"/>
              </a:spcBef>
              <a:spcAft>
                <a:spcPts val="0"/>
              </a:spcAft>
              <a:buSzPts val="2400"/>
              <a:buChar char="●"/>
            </a:pPr>
            <a:r>
              <a:rPr lang="en">
                <a:solidFill>
                  <a:srgbClr val="741B47"/>
                </a:solidFill>
              </a:rPr>
              <a:t>Murko collaboration</a:t>
            </a:r>
            <a:r>
              <a:rPr lang="en">
                <a:solidFill>
                  <a:schemeClr val="lt2"/>
                </a:solidFill>
              </a:rPr>
              <a:t>: Kate Smith and Ezequiel Panepucci (SLS), David Aragao and Ralf Fleig (DLS), Annie Heroux (Elettra), Jie Nan and Isak Lindé (Max IV), Andrey Gruzinov and Thomas White (Desy), Roeland Boer (Alba)</a:t>
            </a:r>
            <a:endParaRPr>
              <a:solidFill>
                <a:schemeClr val="lt2"/>
              </a:solidFill>
            </a:endParaRPr>
          </a:p>
          <a:p>
            <a:pPr indent="-342900" lvl="0" marL="342900" rtl="0" algn="l">
              <a:spcBef>
                <a:spcPts val="0"/>
              </a:spcBef>
              <a:spcAft>
                <a:spcPts val="0"/>
              </a:spcAft>
              <a:buSzPts val="2400"/>
              <a:buChar char="●"/>
            </a:pPr>
            <a:r>
              <a:rPr lang="en">
                <a:solidFill>
                  <a:schemeClr val="accent5"/>
                </a:solidFill>
              </a:rPr>
              <a:t>SOLEIL team</a:t>
            </a:r>
            <a:r>
              <a:rPr lang="en">
                <a:solidFill>
                  <a:schemeClr val="lt2"/>
                </a:solidFill>
              </a:rPr>
              <a:t>: Bill Shepard, Serena Sirigu, Damien Jeangerard, Eric Larquet, Pierre Legrand, Tatiana Isabet, Robin Lener, Andrew Thompson</a:t>
            </a:r>
            <a:endParaRPr>
              <a:solidFill>
                <a:schemeClr val="lt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pic>
        <p:nvPicPr>
          <p:cNvPr id="164" name="Google Shape;164;p32"/>
          <p:cNvPicPr preferRelativeResize="0"/>
          <p:nvPr/>
        </p:nvPicPr>
        <p:blipFill>
          <a:blip r:embed="rId3">
            <a:alphaModFix/>
          </a:blip>
          <a:stretch>
            <a:fillRect/>
          </a:stretch>
        </p:blipFill>
        <p:spPr>
          <a:xfrm>
            <a:off x="152400" y="152400"/>
            <a:ext cx="8839204" cy="48166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171" name="Google Shape;171;p33"/>
          <p:cNvPicPr preferRelativeResize="0"/>
          <p:nvPr/>
        </p:nvPicPr>
        <p:blipFill>
          <a:blip r:embed="rId3">
            <a:alphaModFix/>
          </a:blip>
          <a:stretch>
            <a:fillRect/>
          </a:stretch>
        </p:blipFill>
        <p:spPr>
          <a:xfrm>
            <a:off x="0" y="145107"/>
            <a:ext cx="9144003" cy="485328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34"/>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mxcubeweb adaptation updates</a:t>
            </a:r>
            <a:endParaRPr/>
          </a:p>
        </p:txBody>
      </p:sp>
      <p:sp>
        <p:nvSpPr>
          <p:cNvPr id="177" name="Google Shape;177;p34"/>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0" lvl="0" marL="342900" rtl="0" algn="l">
              <a:spcBef>
                <a:spcPts val="0"/>
              </a:spcBef>
              <a:spcAft>
                <a:spcPts val="0"/>
              </a:spcAft>
              <a:buNone/>
            </a:pPr>
            <a:r>
              <a:t/>
            </a:r>
            <a:endParaRPr sz="1800">
              <a:solidFill>
                <a:schemeClr val="lt2"/>
              </a:solidFill>
              <a:latin typeface="Arial"/>
              <a:ea typeface="Arial"/>
              <a:cs typeface="Arial"/>
              <a:sym typeface="Arial"/>
            </a:endParaRPr>
          </a:p>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MXCUBE WEB in development</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Char char="○"/>
            </a:pPr>
            <a:r>
              <a:rPr lang="en" sz="1800">
                <a:solidFill>
                  <a:schemeClr val="lt2"/>
                </a:solidFill>
                <a:latin typeface="Arial"/>
                <a:ea typeface="Arial"/>
                <a:cs typeface="Arial"/>
                <a:sym typeface="Arial"/>
              </a:rPr>
              <a:t>First iteration is complete but still buggy </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Char char="○"/>
            </a:pPr>
            <a:r>
              <a:rPr lang="en" sz="1800">
                <a:solidFill>
                  <a:schemeClr val="lt2"/>
                </a:solidFill>
                <a:latin typeface="Arial"/>
                <a:ea typeface="Arial"/>
                <a:cs typeface="Arial"/>
                <a:sym typeface="Arial"/>
              </a:rPr>
              <a:t>Few contributions to classes </a:t>
            </a:r>
            <a:endParaRPr sz="1800">
              <a:solidFill>
                <a:schemeClr val="lt2"/>
              </a:solidFill>
              <a:latin typeface="Arial"/>
              <a:ea typeface="Arial"/>
              <a:cs typeface="Arial"/>
              <a:sym typeface="Arial"/>
            </a:endParaRPr>
          </a:p>
          <a:p>
            <a:pPr indent="-342900" lvl="2" marL="1371600" rtl="0" algn="l">
              <a:spcBef>
                <a:spcPts val="0"/>
              </a:spcBef>
              <a:spcAft>
                <a:spcPts val="0"/>
              </a:spcAft>
              <a:buClr>
                <a:schemeClr val="lt2"/>
              </a:buClr>
              <a:buSzPts val="1800"/>
              <a:buChar char="■"/>
            </a:pPr>
            <a:r>
              <a:rPr lang="en" sz="1800">
                <a:solidFill>
                  <a:schemeClr val="lt2"/>
                </a:solidFill>
                <a:latin typeface="Arial"/>
                <a:ea typeface="Arial"/>
                <a:cs typeface="Arial"/>
                <a:sym typeface="Arial"/>
              </a:rPr>
              <a:t>BaseHardwareObjectNode </a:t>
            </a:r>
            <a:endParaRPr sz="1800">
              <a:solidFill>
                <a:schemeClr val="lt2"/>
              </a:solidFill>
              <a:latin typeface="Arial"/>
              <a:ea typeface="Arial"/>
              <a:cs typeface="Arial"/>
              <a:sym typeface="Arial"/>
            </a:endParaRPr>
          </a:p>
          <a:p>
            <a:pPr indent="-342900" lvl="2" marL="1371600" rtl="0" algn="l">
              <a:spcBef>
                <a:spcPts val="0"/>
              </a:spcBef>
              <a:spcAft>
                <a:spcPts val="0"/>
              </a:spcAft>
              <a:buClr>
                <a:schemeClr val="lt2"/>
              </a:buClr>
              <a:buSzPts val="1800"/>
              <a:buChar char="■"/>
            </a:pPr>
            <a:r>
              <a:rPr lang="en" sz="1800">
                <a:solidFill>
                  <a:schemeClr val="lt2"/>
                </a:solidFill>
                <a:latin typeface="Arial"/>
                <a:ea typeface="Arial"/>
                <a:cs typeface="Arial"/>
                <a:sym typeface="Arial"/>
              </a:rPr>
              <a:t>TangoShutter</a:t>
            </a:r>
            <a:endParaRPr>
              <a:solidFill>
                <a:schemeClr val="lt2"/>
              </a:solidFill>
              <a:latin typeface="Arial"/>
              <a:ea typeface="Arial"/>
              <a:cs typeface="Arial"/>
              <a:sym typeface="Arial"/>
            </a:endParaRPr>
          </a:p>
          <a:p>
            <a:pPr indent="-342900" lvl="2" marL="1371600" rtl="0" algn="l">
              <a:spcBef>
                <a:spcPts val="0"/>
              </a:spcBef>
              <a:spcAft>
                <a:spcPts val="0"/>
              </a:spcAft>
              <a:buClr>
                <a:schemeClr val="lt2"/>
              </a:buClr>
              <a:buSzPts val="1800"/>
              <a:buChar char="■"/>
            </a:pPr>
            <a:r>
              <a:rPr lang="en" sz="1800">
                <a:solidFill>
                  <a:schemeClr val="lt2"/>
                </a:solidFill>
                <a:latin typeface="Arial"/>
                <a:ea typeface="Arial"/>
                <a:cs typeface="Arial"/>
                <a:sym typeface="Arial"/>
              </a:rPr>
              <a:t>VideoStreamer (Redis camera adaptation)</a:t>
            </a:r>
            <a:endParaRPr sz="1800">
              <a:solidFill>
                <a:schemeClr val="lt2"/>
              </a:solidFill>
              <a:latin typeface="Arial"/>
              <a:ea typeface="Arial"/>
              <a:cs typeface="Arial"/>
              <a:sym typeface="Arial"/>
            </a:endParaRPr>
          </a:p>
          <a:p>
            <a:pPr indent="-355600" lvl="1" marL="914400" rtl="0" algn="l">
              <a:spcBef>
                <a:spcPts val="0"/>
              </a:spcBef>
              <a:spcAft>
                <a:spcPts val="0"/>
              </a:spcAft>
              <a:buClr>
                <a:schemeClr val="lt2"/>
              </a:buClr>
              <a:buSzPts val="2000"/>
              <a:buChar char="○"/>
            </a:pPr>
            <a:r>
              <a:rPr lang="en" sz="1800">
                <a:solidFill>
                  <a:schemeClr val="lt2"/>
                </a:solidFill>
                <a:latin typeface="Arial"/>
                <a:ea typeface="Arial"/>
                <a:cs typeface="Arial"/>
                <a:sym typeface="Arial"/>
              </a:rPr>
              <a:t>Several improvement points identified for future discussion</a:t>
            </a:r>
            <a:endParaRPr sz="1800">
              <a:solidFill>
                <a:schemeClr val="lt2"/>
              </a:solidFill>
              <a:latin typeface="Arial"/>
              <a:ea typeface="Arial"/>
              <a:cs typeface="Arial"/>
              <a:sym typeface="Arial"/>
            </a:endParaRPr>
          </a:p>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New server configured Ubuntu 24.04, Python 3.10</a:t>
            </a:r>
            <a:endParaRPr sz="1800">
              <a:solidFill>
                <a:schemeClr val="lt2"/>
              </a:solidFill>
              <a:latin typeface="Arial"/>
              <a:ea typeface="Arial"/>
              <a:cs typeface="Arial"/>
              <a:sym typeface="Arial"/>
            </a:endParaRPr>
          </a:p>
          <a:p>
            <a:pPr indent="0" lvl="0" marL="342900" rtl="0" algn="l">
              <a:spcBef>
                <a:spcPts val="0"/>
              </a:spcBef>
              <a:spcAft>
                <a:spcPts val="0"/>
              </a:spcAft>
              <a:buNone/>
            </a:pPr>
            <a:r>
              <a:t/>
            </a:r>
            <a:endParaRPr sz="1800">
              <a:solidFill>
                <a:schemeClr val="lt2"/>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35"/>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mxcubeweb @ SOLEIL </a:t>
            </a:r>
            <a:endParaRPr/>
          </a:p>
        </p:txBody>
      </p:sp>
      <p:sp>
        <p:nvSpPr>
          <p:cNvPr id="183" name="Google Shape;183;p35"/>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SampleView</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Uses a Redis camera</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Working to replace the many camera classes in the video streamer with a single Camera class that takes the camera type as parameter</a:t>
            </a:r>
            <a:endParaRPr sz="1800">
              <a:solidFill>
                <a:schemeClr val="lt2"/>
              </a:solidFill>
              <a:latin typeface="Arial"/>
              <a:ea typeface="Arial"/>
              <a:cs typeface="Arial"/>
              <a:sym typeface="Arial"/>
            </a:endParaRPr>
          </a:p>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Sample Changer</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Uses Cats90 and CatsCryotong (locally developed Tango device)</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debugging issues regarding the Cats state</a:t>
            </a:r>
            <a:endParaRPr sz="1800">
              <a:solidFill>
                <a:schemeClr val="lt2"/>
              </a:solidFill>
              <a:latin typeface="Arial"/>
              <a:ea typeface="Arial"/>
              <a:cs typeface="Arial"/>
              <a:sym typeface="Arial"/>
            </a:endParaRPr>
          </a:p>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Diffractometer</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Uses a custom Smargon Tango device to control the diffractometer</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debugging the zoom motor</a:t>
            </a:r>
            <a:endParaRPr sz="1800">
              <a:solidFill>
                <a:schemeClr val="lt2"/>
              </a:solidFill>
              <a:latin typeface="Arial"/>
              <a:ea typeface="Arial"/>
              <a:cs typeface="Arial"/>
              <a:sym typeface="Arial"/>
            </a:endParaRPr>
          </a:p>
          <a:p>
            <a:pPr indent="-342900" lvl="1" marL="9144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Goniometer motors errors also impact the UI display via the SampleView HO</a:t>
            </a:r>
            <a:endParaRPr sz="1800">
              <a:solidFill>
                <a:schemeClr val="lt2"/>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36"/>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With a little help from my friends …</a:t>
            </a:r>
            <a:endParaRPr/>
          </a:p>
        </p:txBody>
      </p:sp>
      <p:sp>
        <p:nvSpPr>
          <p:cNvPr id="189" name="Google Shape;189;p36"/>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Dan’s visit to ESRF at the end of April</a:t>
            </a:r>
            <a:endParaRPr sz="1800">
              <a:solidFill>
                <a:schemeClr val="lt2"/>
              </a:solidFill>
              <a:latin typeface="Arial"/>
              <a:ea typeface="Arial"/>
              <a:cs typeface="Arial"/>
              <a:sym typeface="Arial"/>
            </a:endParaRPr>
          </a:p>
          <a:p>
            <a:pPr indent="-342900" lvl="0" marL="457200" rtl="0" algn="l">
              <a:spcBef>
                <a:spcPts val="0"/>
              </a:spcBef>
              <a:spcAft>
                <a:spcPts val="0"/>
              </a:spcAft>
              <a:buClr>
                <a:schemeClr val="lt2"/>
              </a:buClr>
              <a:buSzPts val="1800"/>
              <a:buFont typeface="Arial"/>
              <a:buChar char="●"/>
            </a:pPr>
            <a:r>
              <a:rPr lang="en" sz="1800">
                <a:solidFill>
                  <a:schemeClr val="lt2"/>
                </a:solidFill>
                <a:latin typeface="Arial"/>
                <a:ea typeface="Arial"/>
                <a:cs typeface="Arial"/>
                <a:sym typeface="Arial"/>
              </a:rPr>
              <a:t>Thanks to Antonia Bateva, Marcus Oskarsson and Vicente Ray Bakaikoa for their  help ! </a:t>
            </a:r>
            <a:endParaRPr sz="1800">
              <a:solidFill>
                <a:schemeClr val="lt2"/>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7"/>
          <p:cNvSpPr txBox="1"/>
          <p:nvPr>
            <p:ph type="title"/>
          </p:nvPr>
        </p:nvSpPr>
        <p:spPr>
          <a:xfrm>
            <a:off x="1728000" y="146755"/>
            <a:ext cx="7211400" cy="4239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None/>
            </a:pPr>
            <a:r>
              <a:rPr lang="en"/>
              <a:t>GPhL workflows updates</a:t>
            </a:r>
            <a:endParaRPr/>
          </a:p>
        </p:txBody>
      </p:sp>
      <p:sp>
        <p:nvSpPr>
          <p:cNvPr id="195" name="Google Shape;195;p37"/>
          <p:cNvSpPr txBox="1"/>
          <p:nvPr>
            <p:ph idx="1" type="body"/>
          </p:nvPr>
        </p:nvSpPr>
        <p:spPr>
          <a:xfrm>
            <a:off x="348950" y="817350"/>
            <a:ext cx="8520600" cy="3416400"/>
          </a:xfrm>
          <a:prstGeom prst="rect">
            <a:avLst/>
          </a:prstGeom>
        </p:spPr>
        <p:txBody>
          <a:bodyPr anchorCtr="0" anchor="t" bIns="45700" lIns="91425" spcFirstLastPara="1" rIns="91425" wrap="square" tIns="45700">
            <a:noAutofit/>
          </a:bodyPr>
          <a:lstStyle/>
          <a:p>
            <a:pPr indent="-292100" lvl="0" marL="342900" rtl="0" algn="l">
              <a:lnSpc>
                <a:spcPct val="115000"/>
              </a:lnSpc>
              <a:spcBef>
                <a:spcPts val="0"/>
              </a:spcBef>
              <a:spcAft>
                <a:spcPts val="0"/>
              </a:spcAft>
              <a:buClr>
                <a:schemeClr val="lt2"/>
              </a:buClr>
              <a:buSzPts val="1600"/>
              <a:buChar char="●"/>
            </a:pPr>
            <a:r>
              <a:rPr lang="en" sz="1600">
                <a:solidFill>
                  <a:schemeClr val="lt2"/>
                </a:solidFill>
                <a:latin typeface="Arial"/>
                <a:ea typeface="Arial"/>
                <a:cs typeface="Arial"/>
                <a:sym typeface="Arial"/>
              </a:rPr>
              <a:t>Available in qt version on Proxima 2A</a:t>
            </a:r>
            <a:endParaRPr sz="1600">
              <a:solidFill>
                <a:schemeClr val="lt2"/>
              </a:solidFill>
              <a:latin typeface="Arial"/>
              <a:ea typeface="Arial"/>
              <a:cs typeface="Arial"/>
              <a:sym typeface="Arial"/>
            </a:endParaRPr>
          </a:p>
          <a:p>
            <a:pPr indent="-260350" lvl="1" marL="742950" rtl="0" algn="l">
              <a:lnSpc>
                <a:spcPct val="115000"/>
              </a:lnSpc>
              <a:spcBef>
                <a:spcPts val="0"/>
              </a:spcBef>
              <a:spcAft>
                <a:spcPts val="0"/>
              </a:spcAft>
              <a:buClr>
                <a:schemeClr val="lt2"/>
              </a:buClr>
              <a:buSzPts val="1600"/>
              <a:buChar char="○"/>
            </a:pPr>
            <a:r>
              <a:rPr lang="en" sz="1600">
                <a:solidFill>
                  <a:schemeClr val="lt2"/>
                </a:solidFill>
                <a:latin typeface="Arial"/>
                <a:ea typeface="Arial"/>
                <a:cs typeface="Arial"/>
                <a:sym typeface="Arial"/>
              </a:rPr>
              <a:t>tests </a:t>
            </a:r>
            <a:r>
              <a:rPr lang="en" sz="1600">
                <a:solidFill>
                  <a:schemeClr val="lt2"/>
                </a:solidFill>
                <a:latin typeface="Arial"/>
                <a:ea typeface="Arial"/>
                <a:cs typeface="Arial"/>
                <a:sym typeface="Arial"/>
              </a:rPr>
              <a:t>2023-11-19 &amp; 2023-12-03</a:t>
            </a:r>
            <a:endParaRPr sz="1600">
              <a:solidFill>
                <a:schemeClr val="lt2"/>
              </a:solidFill>
              <a:latin typeface="Arial"/>
              <a:ea typeface="Arial"/>
              <a:cs typeface="Arial"/>
              <a:sym typeface="Arial"/>
            </a:endParaRPr>
          </a:p>
          <a:p>
            <a:pPr indent="-260350" lvl="1" marL="742950" rtl="0" algn="l">
              <a:lnSpc>
                <a:spcPct val="115000"/>
              </a:lnSpc>
              <a:spcBef>
                <a:spcPts val="0"/>
              </a:spcBef>
              <a:spcAft>
                <a:spcPts val="0"/>
              </a:spcAft>
              <a:buClr>
                <a:schemeClr val="lt2"/>
              </a:buClr>
              <a:buSzPts val="1600"/>
              <a:buChar char="○"/>
            </a:pPr>
            <a:r>
              <a:rPr lang="en" sz="1600">
                <a:solidFill>
                  <a:schemeClr val="lt2"/>
                </a:solidFill>
                <a:latin typeface="Arial"/>
                <a:ea typeface="Arial"/>
                <a:cs typeface="Arial"/>
                <a:sym typeface="Arial"/>
              </a:rPr>
              <a:t>very smooth adaptation</a:t>
            </a:r>
            <a:endParaRPr sz="1600">
              <a:solidFill>
                <a:schemeClr val="lt2"/>
              </a:solidFill>
              <a:latin typeface="Arial"/>
              <a:ea typeface="Arial"/>
              <a:cs typeface="Arial"/>
              <a:sym typeface="Arial"/>
            </a:endParaRPr>
          </a:p>
          <a:p>
            <a:pPr indent="-215900" lvl="2" marL="1143000" rtl="0" algn="l">
              <a:lnSpc>
                <a:spcPct val="115000"/>
              </a:lnSpc>
              <a:spcBef>
                <a:spcPts val="0"/>
              </a:spcBef>
              <a:spcAft>
                <a:spcPts val="0"/>
              </a:spcAft>
              <a:buClr>
                <a:schemeClr val="lt2"/>
              </a:buClr>
              <a:buSzPts val="1600"/>
              <a:buChar char="■"/>
            </a:pPr>
            <a:r>
              <a:rPr lang="en" sz="1600">
                <a:solidFill>
                  <a:schemeClr val="lt2"/>
                </a:solidFill>
                <a:latin typeface="Arial"/>
                <a:ea typeface="Arial"/>
                <a:cs typeface="Arial"/>
                <a:sym typeface="Arial"/>
              </a:rPr>
              <a:t> from checkout to full fledged run in a single morning</a:t>
            </a:r>
            <a:endParaRPr sz="1600">
              <a:solidFill>
                <a:schemeClr val="lt2"/>
              </a:solidFill>
              <a:latin typeface="Arial"/>
              <a:ea typeface="Arial"/>
              <a:cs typeface="Arial"/>
              <a:sym typeface="Arial"/>
            </a:endParaRPr>
          </a:p>
          <a:p>
            <a:pPr indent="-292100" lvl="0" marL="3429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Resolving issue with py4j connection</a:t>
            </a:r>
            <a:endParaRPr sz="1600">
              <a:solidFill>
                <a:schemeClr val="lt2"/>
              </a:solidFill>
              <a:latin typeface="Arial"/>
              <a:ea typeface="Arial"/>
              <a:cs typeface="Arial"/>
              <a:sym typeface="Arial"/>
            </a:endParaRPr>
          </a:p>
          <a:p>
            <a:pPr indent="-292100" lvl="0" marL="3429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Full set of workflows supported !</a:t>
            </a:r>
            <a:endParaRPr sz="1600">
              <a:solidFill>
                <a:schemeClr val="lt2"/>
              </a:solidFill>
              <a:latin typeface="Arial"/>
              <a:ea typeface="Arial"/>
              <a:cs typeface="Arial"/>
              <a:sym typeface="Arial"/>
            </a:endParaRPr>
          </a:p>
          <a:p>
            <a:pPr indent="-260350" lvl="1" marL="74295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Data formats</a:t>
            </a:r>
            <a:endParaRPr sz="1600">
              <a:solidFill>
                <a:schemeClr val="lt2"/>
              </a:solidFill>
              <a:latin typeface="Arial"/>
              <a:ea typeface="Arial"/>
              <a:cs typeface="Arial"/>
              <a:sym typeface="Arial"/>
            </a:endParaRPr>
          </a:p>
          <a:p>
            <a:pPr indent="-215900" lvl="2" marL="11430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HDF5 from DECTRIS FileWriter</a:t>
            </a:r>
            <a:endParaRPr sz="1600">
              <a:solidFill>
                <a:schemeClr val="lt2"/>
              </a:solidFill>
              <a:latin typeface="Arial"/>
              <a:ea typeface="Arial"/>
              <a:cs typeface="Arial"/>
              <a:sym typeface="Arial"/>
            </a:endParaRPr>
          </a:p>
          <a:p>
            <a:pPr indent="-215900" lvl="2" marL="11430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CBF from TIOGA TINE server</a:t>
            </a:r>
            <a:endParaRPr sz="1600">
              <a:solidFill>
                <a:schemeClr val="lt2"/>
              </a:solidFill>
              <a:latin typeface="Arial"/>
              <a:ea typeface="Arial"/>
              <a:cs typeface="Arial"/>
              <a:sym typeface="Arial"/>
            </a:endParaRPr>
          </a:p>
          <a:p>
            <a:pPr indent="-228600" lvl="3" marL="16002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thanks to Gleb Bourenkov and Marina Novikova, EMBL Hamburg</a:t>
            </a:r>
            <a:endParaRPr sz="1600">
              <a:solidFill>
                <a:schemeClr val="lt2"/>
              </a:solidFill>
              <a:latin typeface="Arial"/>
              <a:ea typeface="Arial"/>
              <a:cs typeface="Arial"/>
              <a:sym typeface="Arial"/>
            </a:endParaRPr>
          </a:p>
          <a:p>
            <a:pPr indent="-260350" lvl="1" marL="74295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Non interleaved experiments supported with both HDF5 and CBF format</a:t>
            </a:r>
            <a:endParaRPr sz="1600">
              <a:solidFill>
                <a:schemeClr val="lt2"/>
              </a:solidFill>
              <a:latin typeface="Arial"/>
              <a:ea typeface="Arial"/>
              <a:cs typeface="Arial"/>
              <a:sym typeface="Arial"/>
            </a:endParaRPr>
          </a:p>
          <a:p>
            <a:pPr indent="-260350" lvl="1" marL="74295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Interleaved experiments supported with CBFs</a:t>
            </a:r>
            <a:endParaRPr sz="1600">
              <a:solidFill>
                <a:schemeClr val="lt2"/>
              </a:solidFill>
              <a:latin typeface="Arial"/>
              <a:ea typeface="Arial"/>
              <a:cs typeface="Arial"/>
              <a:sym typeface="Arial"/>
            </a:endParaRPr>
          </a:p>
          <a:p>
            <a:pPr indent="-292100" lvl="0" marL="342900" rtl="0" algn="l">
              <a:lnSpc>
                <a:spcPct val="115000"/>
              </a:lnSpc>
              <a:spcBef>
                <a:spcPts val="0"/>
              </a:spcBef>
              <a:spcAft>
                <a:spcPts val="0"/>
              </a:spcAft>
              <a:buClr>
                <a:schemeClr val="lt2"/>
              </a:buClr>
              <a:buSzPts val="1600"/>
              <a:buFont typeface="Arial"/>
              <a:buChar char="●"/>
            </a:pPr>
            <a:r>
              <a:rPr lang="en" sz="1600">
                <a:solidFill>
                  <a:schemeClr val="lt2"/>
                </a:solidFill>
                <a:latin typeface="Arial"/>
                <a:ea typeface="Arial"/>
                <a:cs typeface="Arial"/>
                <a:sym typeface="Arial"/>
              </a:rPr>
              <a:t>the updated branch 20240426 tests pending </a:t>
            </a:r>
            <a:endParaRPr sz="1600">
              <a:solidFill>
                <a:schemeClr val="lt2"/>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LEIL - fond gris">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