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58" r:id="rId4"/>
    <p:sldId id="257" r:id="rId5"/>
    <p:sldId id="715" r:id="rId6"/>
    <p:sldId id="265" r:id="rId7"/>
    <p:sldId id="730" r:id="rId8"/>
    <p:sldId id="731" r:id="rId9"/>
    <p:sldId id="732" r:id="rId10"/>
    <p:sldId id="736" r:id="rId11"/>
    <p:sldId id="733" r:id="rId12"/>
    <p:sldId id="734" r:id="rId13"/>
    <p:sldId id="740" r:id="rId14"/>
    <p:sldId id="741" r:id="rId15"/>
    <p:sldId id="739" r:id="rId17"/>
    <p:sldId id="742" r:id="rId18"/>
    <p:sldId id="710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mqin" initials="w" lastIdx="1" clrIdx="0"/>
  <p:cmAuthor id="2" name="NUC" initials="N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24" autoAdjust="0"/>
  </p:normalViewPr>
  <p:slideViewPr>
    <p:cSldViewPr snapToGrid="0">
      <p:cViewPr varScale="1">
        <p:scale>
          <a:sx n="149" d="100"/>
          <a:sy n="149" d="100"/>
        </p:scale>
        <p:origin x="2140" y="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F4EA-DC3A-40EF-92D0-D08CCCEEB260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9C9EB-CA76-4710-89D9-8F5F4D08B5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9C9EB-CA76-4710-89D9-8F5F4D08B5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20DF6-285F-42D4-A0E8-74E4502D8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AC38A-D483-44C1-A644-E841A329FC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5639" y="1004508"/>
            <a:ext cx="8632722" cy="189831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70C0"/>
                </a:solidFill>
                <a:latin typeface="Arial Black" panose="020B0A04020102020204" pitchFamily="34" charset="0"/>
              </a:rPr>
              <a:t>Status of NFPSS MX Beamlines at SSRF</a:t>
            </a:r>
            <a:endParaRPr lang="zh-CN" alt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1277" y="3602038"/>
            <a:ext cx="8170607" cy="234647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Wenming</a:t>
            </a:r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 Qin</a:t>
            </a:r>
            <a:endParaRPr lang="en-US" altLang="zh-CN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  <a:p>
            <a:endParaRPr lang="en-US" altLang="zh-CN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National Facility for Protein Science in Shanghai (NFPSS)</a:t>
            </a:r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/Shanghai Synchrotron Radiation Facility (SSRF)</a:t>
            </a:r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  <a:p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  <a:p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May, 2024</a:t>
            </a:r>
            <a:endParaRPr lang="zh-CN" altLang="en-US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5"/>
    </mc:Choice>
    <mc:Fallback>
      <p:transition spd="slow" advTm="151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Developments since last meeting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3150"/>
            <a:ext cx="8237855" cy="230378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Set up </a:t>
            </a:r>
            <a:r>
              <a:rPr lang="en-US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 at BL18U1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Use multithreading to run auto processing pipeline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Configure and make raster scan available in bl19u1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Add monitoring screens on UI </a:t>
            </a:r>
            <a:r>
              <a:rPr lang="zh-CN" altLang="en-US" sz="2400" dirty="0">
                <a:latin typeface="Arial Regular" panose="020B0604020202090204" charset="0"/>
                <a:cs typeface="Arial Regular" panose="020B0604020202090204" charset="0"/>
              </a:rPr>
              <a:t>（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last training course</a:t>
            </a:r>
            <a:r>
              <a:rPr lang="zh-CN" altLang="en-US" sz="2400" dirty="0">
                <a:latin typeface="Arial Regular" panose="020B0604020202090204" charset="0"/>
                <a:cs typeface="Arial Regular" panose="020B0604020202090204" charset="0"/>
              </a:rPr>
              <a:t>）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Fix bugs such as can not stop the queue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65" y="3442970"/>
            <a:ext cx="2712085" cy="1714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47" y="5958762"/>
            <a:ext cx="3794626" cy="6752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2" y="3429125"/>
            <a:ext cx="4987636" cy="2448774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>
            <a:off x="2846012" y="5568019"/>
            <a:ext cx="672576" cy="390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1" y="5409861"/>
            <a:ext cx="2959680" cy="9628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Developments since last meeting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6985"/>
            <a:ext cx="7886700" cy="4963795"/>
          </a:xfrm>
        </p:spPr>
        <p:txBody>
          <a:bodyPr/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Configuring LDAP for login authentication in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mxcube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and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ispyb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.</a:t>
            </a:r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Completed configuration of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ispyb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Shipment.</a:t>
            </a:r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Integrated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ispyb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into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mxcube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; data collection information can now be saved.</a:t>
            </a:r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Configured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py-ispyb-ui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as the user interface.</a:t>
            </a:r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Integrated edna2 into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mxcube</a:t>
            </a:r>
            <a:r>
              <a:rPr lang="en-US" altLang="zh-CN" dirty="0">
                <a:solidFill>
                  <a:srgbClr val="0D0D0D"/>
                </a:solidFill>
                <a:highlight>
                  <a:srgbClr val="FFFFFF"/>
                </a:highlight>
                <a:latin typeface="ui-sans-serif"/>
              </a:rPr>
              <a:t>,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en-US" altLang="zh-CN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Characterisation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task configuration is complete except for the BEST processing program.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Developments since last meeting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304"/>
            <a:ext cx="7886700" cy="4351338"/>
          </a:xfrm>
        </p:spPr>
        <p:txBody>
          <a:bodyPr/>
          <a:lstStyle/>
          <a:p>
            <a:r>
              <a:rPr lang="en-US" dirty="0"/>
              <a:t>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93503"/>
            <a:ext cx="9144000" cy="38709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Developments since last meeting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2" y="1289703"/>
            <a:ext cx="9144000" cy="3670930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Plans for the next six months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304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Install FLEX-ED35 from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Arinax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at BL19U1.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Complete the configuration of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ISPyB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and connect the database with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Complete the function of automatic sample mounting, centering and collection.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62" y="4491373"/>
            <a:ext cx="2639648" cy="1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814103" y="3929512"/>
            <a:ext cx="1701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zh-CN" b="0" i="0" dirty="0">
                <a:solidFill>
                  <a:srgbClr val="800080"/>
                </a:solidFill>
                <a:effectLst/>
                <a:latin typeface="Roboto" panose="02000000000000000000" pitchFamily="2" charset="0"/>
              </a:rPr>
              <a:t>FLEX-ED35</a:t>
            </a:r>
            <a:endParaRPr lang="en-US" altLang="zh-CN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873"/>
            <a:ext cx="7886700" cy="8742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Q</a:t>
            </a: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uestion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530"/>
            <a:ext cx="7886700" cy="4351655"/>
          </a:xfrm>
        </p:spPr>
        <p:txBody>
          <a:bodyPr>
            <a:normAutofit lnSpcReduction="20000"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Are the data collection and processing results saved to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ISPyB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through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offline_processing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or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online_processing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?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Is there a branch of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that integrates EDNA2?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What is the function of workflow: ednaparams.xml in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beamline_config.yml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?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Is the BEST program used by EDNA2 open source?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06225" y="1049058"/>
            <a:ext cx="7161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  <a:latin typeface="Arial Black" panose="020B0A04020102020204" pitchFamily="34" charset="0"/>
              </a:rPr>
              <a:t>Thank you for your attention! </a:t>
            </a:r>
            <a:endParaRPr lang="zh-CN" alt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7160" y="2201545"/>
            <a:ext cx="6302375" cy="313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Acknowledgments: </a:t>
            </a:r>
            <a:endParaRPr lang="en-US" altLang="zh-CN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- Shanghai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Sychrontron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 Radiation Facility 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- Mikel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Eguiraun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 and Jie Nan from  MAX IV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-- 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Letícia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 G.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Capovilla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 from LNLS 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-  Arinax,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Dectris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, Rigaku,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Irelec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-  </a:t>
            </a:r>
            <a:r>
              <a:rPr lang="en-US" altLang="zh-CN" dirty="0" err="1">
                <a:latin typeface="Arial" panose="020B0604020202090204" pitchFamily="34" charset="0"/>
                <a:cs typeface="Arial" panose="020B0604020202090204" pitchFamily="34" charset="0"/>
              </a:rPr>
              <a:t>MXCuBE</a:t>
            </a: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 community. </a:t>
            </a:r>
            <a:endParaRPr lang="zh-CN" altLang="en-US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3"/>
    </mc:Choice>
    <mc:Fallback>
      <p:transition spd="slow" advTm="159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2400" dirty="0">
                <a:latin typeface="Arial Black" panose="020B0A04020102020204" pitchFamily="34" charset="0"/>
              </a:rPr>
              <a:t>Shanghai Synchrotron Radiation Facility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3409" y="1777684"/>
            <a:ext cx="5199412" cy="4565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9" y="4518931"/>
            <a:ext cx="3295176" cy="182382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1739" y="1777684"/>
            <a:ext cx="3295176" cy="25838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 Black" panose="020B0A04020102020204" pitchFamily="34" charset="0"/>
              </a:rPr>
              <a:t>SSRF Ring Parameters</a:t>
            </a:r>
            <a:endParaRPr lang="en-US" altLang="zh-CN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Electron Energy</a:t>
            </a:r>
            <a:r>
              <a:rPr lang="zh-CN" altLang="en-US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：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3.5 GeV</a:t>
            </a:r>
            <a:endParaRPr lang="en-US" altLang="zh-CN" sz="1600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Electron Current:  300 mA</a:t>
            </a:r>
            <a:endParaRPr lang="en-US" altLang="zh-CN" sz="1600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Circumference:     432 m</a:t>
            </a:r>
            <a:endParaRPr lang="en-US" altLang="zh-CN" sz="1600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Straight sections:  20</a:t>
            </a:r>
            <a:endParaRPr lang="en-US" altLang="zh-CN" sz="1600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rot="1078701">
            <a:off x="5482612" y="2877654"/>
            <a:ext cx="272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Soft X-ray Free Electron Laser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 rot="19556272">
            <a:off x="3496924" y="2383992"/>
            <a:ext cx="288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Hard X-ray Free Electron Laser</a:t>
            </a:r>
            <a:endParaRPr lang="en-US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1078701">
            <a:off x="5809833" y="3649655"/>
            <a:ext cx="272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/>
              <a:t>SSRF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9"/>
    </mc:Choice>
    <mc:Fallback>
      <p:transition spd="slow" advTm="177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268" y="3429000"/>
            <a:ext cx="4531660" cy="3006832"/>
          </a:xfrm>
          <a:prstGeom prst="rect">
            <a:avLst/>
          </a:prstGeom>
        </p:spPr>
      </p:pic>
      <p:pic>
        <p:nvPicPr>
          <p:cNvPr id="4" name="图片 3" descr="location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94" y="3483651"/>
            <a:ext cx="3731736" cy="3008062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0614" y="233299"/>
            <a:ext cx="830277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>
                <a:latin typeface="Arial Black" panose="020B0A04020102020204" pitchFamily="34" charset="0"/>
              </a:rPr>
              <a:t>National Facility for Protein Science . Shanghai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957" y="1109294"/>
            <a:ext cx="7418083" cy="212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NFPS passed the National Acceptance Review, and formally opened to the users in July 2015.</a:t>
            </a:r>
            <a:endParaRPr lang="en-US" altLang="zh-CN" dirty="0">
              <a:solidFill>
                <a:schemeClr val="accent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i="0" dirty="0">
                <a:solidFill>
                  <a:schemeClr val="accent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NFPS is composed of 9 technology systems with state-of-the-art instruments in its </a:t>
            </a:r>
            <a:r>
              <a:rPr lang="en-US" altLang="zh-CN" i="0" dirty="0" err="1">
                <a:solidFill>
                  <a:schemeClr val="accent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Haike</a:t>
            </a:r>
            <a:r>
              <a:rPr lang="en-US" altLang="zh-CN" i="0" dirty="0">
                <a:solidFill>
                  <a:schemeClr val="accent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 Road Campus and 5 Beamlines within the Shanghai Synchrotron Radiation Facility.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3"/>
    </mc:Choice>
    <mc:Fallback>
      <p:transition spd="slow" advTm="267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0614" y="233299"/>
            <a:ext cx="830277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 Black" panose="020B0A04020102020204" pitchFamily="34" charset="0"/>
              </a:rPr>
              <a:t>MX Beamlines at SSRF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813" y="1996764"/>
            <a:ext cx="677108" cy="36942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eaVert" wrap="none" rtlCol="0">
            <a:spAutoFit/>
          </a:bodyPr>
          <a:lstStyle/>
          <a:p>
            <a:r>
              <a:rPr lang="en-US" altLang="zh-CN" sz="3200" dirty="0">
                <a:latin typeface="Arial Black" panose="020B0A04020102020204" pitchFamily="34" charset="0"/>
              </a:rPr>
              <a:t>6 MX Beamlines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cxnSp>
        <p:nvCxnSpPr>
          <p:cNvPr id="12" name="直接连接符 11"/>
          <p:cNvCxnSpPr>
            <a:stCxn id="7" idx="3"/>
            <a:endCxn id="13" idx="1"/>
          </p:cNvCxnSpPr>
          <p:nvPr/>
        </p:nvCxnSpPr>
        <p:spPr>
          <a:xfrm flipV="1">
            <a:off x="1315921" y="1918269"/>
            <a:ext cx="1246259" cy="1925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562180" y="1656659"/>
            <a:ext cx="145905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BL17B</a:t>
            </a:r>
            <a:endParaRPr lang="en-US" altLang="zh-CN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32337" y="2357871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BL18U1</a:t>
            </a:r>
            <a:endParaRPr lang="en-US" altLang="zh-CN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32337" y="3085320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BL19U1</a:t>
            </a:r>
            <a:endParaRPr lang="en-US" altLang="zh-CN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32337" y="4059349"/>
            <a:ext cx="181812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Arial Black" panose="020B0A04020102020204" pitchFamily="34" charset="0"/>
              </a:rPr>
              <a:t>BL17UM</a:t>
            </a:r>
            <a:endParaRPr lang="en-US" altLang="zh-CN" sz="2800" dirty="0">
              <a:latin typeface="Arial Black" panose="020B0A040201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82031" y="4956891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BL02U1</a:t>
            </a:r>
            <a:endParaRPr lang="en-US" altLang="zh-CN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82031" y="5787495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BL10U1</a:t>
            </a:r>
            <a:endParaRPr lang="en-US" altLang="zh-CN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3" name="直接连接符 22"/>
          <p:cNvCxnSpPr>
            <a:stCxn id="7" idx="3"/>
            <a:endCxn id="17" idx="1"/>
          </p:cNvCxnSpPr>
          <p:nvPr/>
        </p:nvCxnSpPr>
        <p:spPr>
          <a:xfrm flipV="1">
            <a:off x="1315921" y="2619481"/>
            <a:ext cx="1116416" cy="1224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7" idx="3"/>
            <a:endCxn id="18" idx="1"/>
          </p:cNvCxnSpPr>
          <p:nvPr/>
        </p:nvCxnSpPr>
        <p:spPr>
          <a:xfrm flipV="1">
            <a:off x="1315921" y="3346930"/>
            <a:ext cx="1116416" cy="496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7" idx="3"/>
            <a:endCxn id="19" idx="1"/>
          </p:cNvCxnSpPr>
          <p:nvPr/>
        </p:nvCxnSpPr>
        <p:spPr>
          <a:xfrm>
            <a:off x="1315921" y="3843905"/>
            <a:ext cx="1116416" cy="47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7" idx="3"/>
            <a:endCxn id="21" idx="1"/>
          </p:cNvCxnSpPr>
          <p:nvPr/>
        </p:nvCxnSpPr>
        <p:spPr>
          <a:xfrm>
            <a:off x="1315921" y="3843905"/>
            <a:ext cx="1166110" cy="1374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7" idx="3"/>
            <a:endCxn id="22" idx="1"/>
          </p:cNvCxnSpPr>
          <p:nvPr/>
        </p:nvCxnSpPr>
        <p:spPr>
          <a:xfrm>
            <a:off x="1315921" y="3843905"/>
            <a:ext cx="1166110" cy="22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5014719" y="2357871"/>
            <a:ext cx="150233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NFPSS</a:t>
            </a:r>
            <a:endParaRPr lang="zh-CN" altLang="en-US" dirty="0"/>
          </a:p>
        </p:txBody>
      </p:sp>
      <p:cxnSp>
        <p:nvCxnSpPr>
          <p:cNvPr id="40" name="直接连接符 39"/>
          <p:cNvCxnSpPr>
            <a:stCxn id="13" idx="3"/>
            <a:endCxn id="38" idx="1"/>
          </p:cNvCxnSpPr>
          <p:nvPr/>
        </p:nvCxnSpPr>
        <p:spPr>
          <a:xfrm>
            <a:off x="4021234" y="1918269"/>
            <a:ext cx="993485" cy="701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7" idx="3"/>
            <a:endCxn id="38" idx="1"/>
          </p:cNvCxnSpPr>
          <p:nvPr/>
        </p:nvCxnSpPr>
        <p:spPr>
          <a:xfrm>
            <a:off x="4151077" y="2619481"/>
            <a:ext cx="863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8" idx="3"/>
            <a:endCxn id="38" idx="1"/>
          </p:cNvCxnSpPr>
          <p:nvPr/>
        </p:nvCxnSpPr>
        <p:spPr>
          <a:xfrm flipV="1">
            <a:off x="4151077" y="2619481"/>
            <a:ext cx="863642" cy="727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4716089" y="3843905"/>
            <a:ext cx="2099593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Shanghai Tech</a:t>
            </a:r>
            <a:endParaRPr lang="zh-CN" altLang="en-US" dirty="0"/>
          </a:p>
        </p:txBody>
      </p:sp>
      <p:cxnSp>
        <p:nvCxnSpPr>
          <p:cNvPr id="50" name="直接连接符 49"/>
          <p:cNvCxnSpPr>
            <a:stCxn id="19" idx="3"/>
            <a:endCxn id="48" idx="1"/>
          </p:cNvCxnSpPr>
          <p:nvPr/>
        </p:nvCxnSpPr>
        <p:spPr>
          <a:xfrm>
            <a:off x="4250463" y="4320959"/>
            <a:ext cx="465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4694300" y="5211390"/>
            <a:ext cx="2099593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>
                <a:solidFill>
                  <a:srgbClr val="002060"/>
                </a:solidFill>
              </a:rPr>
              <a:t>SSRF</a:t>
            </a:r>
            <a:endParaRPr lang="zh-CN" altLang="en-US" dirty="0">
              <a:solidFill>
                <a:srgbClr val="002060"/>
              </a:solidFill>
            </a:endParaRPr>
          </a:p>
        </p:txBody>
      </p:sp>
      <p:cxnSp>
        <p:nvCxnSpPr>
          <p:cNvPr id="54" name="直接连接符 53"/>
          <p:cNvCxnSpPr>
            <a:stCxn id="21" idx="3"/>
            <a:endCxn id="52" idx="1"/>
          </p:cNvCxnSpPr>
          <p:nvPr/>
        </p:nvCxnSpPr>
        <p:spPr>
          <a:xfrm>
            <a:off x="4200771" y="5218501"/>
            <a:ext cx="493529" cy="254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22" idx="3"/>
            <a:endCxn id="52" idx="1"/>
          </p:cNvCxnSpPr>
          <p:nvPr/>
        </p:nvCxnSpPr>
        <p:spPr>
          <a:xfrm flipV="1">
            <a:off x="4200771" y="5473000"/>
            <a:ext cx="493529" cy="576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7572394" y="2383653"/>
            <a:ext cx="677108" cy="19265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eaVert" wrap="none" rtlCol="0">
            <a:spAutoFit/>
          </a:bodyPr>
          <a:lstStyle/>
          <a:p>
            <a:r>
              <a:rPr lang="en-US" altLang="zh-CN" sz="3200" dirty="0" err="1">
                <a:latin typeface="Arial Black" panose="020B0A04020102020204" pitchFamily="34" charset="0"/>
              </a:rPr>
              <a:t>MXCube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cxnSp>
        <p:nvCxnSpPr>
          <p:cNvPr id="65" name="直接连接符 64"/>
          <p:cNvCxnSpPr>
            <a:stCxn id="38" idx="3"/>
            <a:endCxn id="63" idx="1"/>
          </p:cNvCxnSpPr>
          <p:nvPr/>
        </p:nvCxnSpPr>
        <p:spPr>
          <a:xfrm>
            <a:off x="6517053" y="2619481"/>
            <a:ext cx="1055341" cy="727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48" idx="3"/>
            <a:endCxn id="63" idx="1"/>
          </p:cNvCxnSpPr>
          <p:nvPr/>
        </p:nvCxnSpPr>
        <p:spPr>
          <a:xfrm flipV="1">
            <a:off x="6815682" y="3346930"/>
            <a:ext cx="756712" cy="974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3"/>
    </mc:Choice>
    <mc:Fallback>
      <p:transition spd="slow" advTm="267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MXCUBE Status 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Arial Regular" panose="020B0604020202090204" charset="0"/>
                <a:ea typeface="黑体" charset="0"/>
                <a:cs typeface="Arial Regular" panose="020B0604020202090204" charset="0"/>
              </a:rPr>
              <a:t>Version of </a:t>
            </a:r>
            <a:r>
              <a:rPr lang="en-US" altLang="zh-CN" sz="3600" dirty="0" err="1">
                <a:latin typeface="Arial Regular" panose="020B0604020202090204" charset="0"/>
                <a:ea typeface="黑体" charset="0"/>
                <a:cs typeface="Arial Regular" panose="020B0604020202090204" charset="0"/>
              </a:rPr>
              <a:t>mxcubecore</a:t>
            </a:r>
            <a:endParaRPr lang="en-US" altLang="zh-CN" sz="3600" dirty="0">
              <a:latin typeface="Arial Regular" panose="020B0604020202090204" charset="0"/>
              <a:ea typeface="黑体" charset="0"/>
              <a:cs typeface="Arial Regular" panose="020B06040202020902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>
                <a:latin typeface="Arial Regular" panose="020B0604020202090204" charset="0"/>
                <a:ea typeface="黑体" charset="0"/>
                <a:cs typeface="Arial Regular" panose="020B0604020202090204" charset="0"/>
              </a:rPr>
              <a:t>	BL17B  : version from 2022.2.23</a:t>
            </a:r>
            <a:endParaRPr lang="en-US" altLang="zh-CN" sz="3600" dirty="0">
              <a:latin typeface="Arial Regular" panose="020B0604020202090204" charset="0"/>
              <a:ea typeface="黑体" charset="0"/>
              <a:cs typeface="Arial Regular" panose="020B06040202020902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>
                <a:latin typeface="Arial Regular" panose="020B0604020202090204" charset="0"/>
                <a:ea typeface="黑体" charset="0"/>
                <a:cs typeface="Arial Regular" panose="020B0604020202090204" charset="0"/>
              </a:rPr>
              <a:t>	BL18U  : version from 2023.4.9</a:t>
            </a:r>
            <a:endParaRPr lang="en-US" altLang="zh-CN" sz="3600" dirty="0">
              <a:latin typeface="Arial Regular" panose="020B0604020202090204" charset="0"/>
              <a:ea typeface="黑体" charset="0"/>
              <a:cs typeface="Arial Regular" panose="020B06040202020902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>
                <a:latin typeface="Arial Regular" panose="020B0604020202090204" charset="0"/>
                <a:ea typeface="黑体" charset="0"/>
                <a:cs typeface="Arial Regular" panose="020B0604020202090204" charset="0"/>
              </a:rPr>
              <a:t>	BL19U1: version from 2023.4.9</a:t>
            </a:r>
            <a:endParaRPr lang="zh-CN" altLang="en-US" sz="3600" dirty="0">
              <a:latin typeface="Arial Regular" panose="020B0604020202090204" charset="0"/>
              <a:ea typeface="黑体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7"/>
    </mc:Choice>
    <mc:Fallback>
      <p:transition spd="slow" advTm="2342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98257"/>
            <a:ext cx="7886700" cy="7608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MXCUBE Status 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28650" y="1557655"/>
            <a:ext cx="7886700" cy="1778000"/>
          </a:xfrm>
        </p:spPr>
        <p:txBody>
          <a:bodyPr/>
          <a:lstStyle/>
          <a:p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Other development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Integrate Actor sample changer into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Use EPICS to control the </a:t>
            </a:r>
            <a:r>
              <a:rPr lang="en-US" altLang="zh-CN" sz="2400">
                <a:latin typeface="Arial Regular" panose="020B0604020202090204" charset="0"/>
                <a:cs typeface="Arial Regular" panose="020B0604020202090204" charset="0"/>
              </a:rPr>
              <a:t>Pilatus detector</a:t>
            </a:r>
            <a:endParaRPr lang="zh-CN" altLang="en-US" dirty="0"/>
          </a:p>
        </p:txBody>
      </p:sp>
      <p:pic>
        <p:nvPicPr>
          <p:cNvPr id="4" name="图片 3" descr="图形用户界面&#10;&#10;描述已自动生成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66" y="3523611"/>
            <a:ext cx="4136137" cy="27005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8" y="3523611"/>
            <a:ext cx="4159722" cy="2702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7"/>
    </mc:Choice>
    <mc:Fallback>
      <p:transition spd="slow" advTm="234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468873"/>
            <a:ext cx="7886700" cy="6324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MXCUBE Status 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43510" y="1630680"/>
            <a:ext cx="6006465" cy="13798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Arial Regular" panose="020B0604020202090204" charset="0"/>
                <a:cs typeface="Arial Regular" panose="020B0604020202090204" charset="0"/>
              </a:rPr>
              <a:t>Other development</a:t>
            </a:r>
            <a:endParaRPr lang="en-US" altLang="zh-CN" sz="20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Arial Regular" panose="020B0604020202090204" charset="0"/>
                <a:cs typeface="Arial Regular" panose="020B0604020202090204" charset="0"/>
              </a:rPr>
              <a:t>Auto update diffraction pattern in </a:t>
            </a:r>
            <a:r>
              <a:rPr lang="en-US" altLang="zh-CN" sz="2000" dirty="0" err="1">
                <a:latin typeface="Arial Regular" panose="020B0604020202090204" charset="0"/>
                <a:cs typeface="Arial Regular" panose="020B0604020202090204" charset="0"/>
              </a:rPr>
              <a:t>adxv</a:t>
            </a:r>
            <a:r>
              <a:rPr lang="en-US" altLang="zh-CN" sz="2000" dirty="0">
                <a:latin typeface="Arial Regular" panose="020B0604020202090204" charset="0"/>
                <a:cs typeface="Arial Regular" panose="020B0604020202090204" charset="0"/>
              </a:rPr>
              <a:t> / </a:t>
            </a:r>
            <a:r>
              <a:rPr lang="en-US" altLang="zh-CN" sz="2000" dirty="0" err="1">
                <a:latin typeface="Arial Regular" panose="020B0604020202090204" charset="0"/>
                <a:cs typeface="Arial Regular" panose="020B0604020202090204" charset="0"/>
              </a:rPr>
              <a:t>Braggy</a:t>
            </a:r>
            <a:endParaRPr lang="en-US" altLang="zh-CN" sz="20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Arial Regular" panose="020B0604020202090204" charset="0"/>
                <a:cs typeface="Arial Regular" panose="020B0604020202090204" charset="0"/>
              </a:rPr>
              <a:t>Deploy four types of auto processing pipeline</a:t>
            </a:r>
            <a:endParaRPr lang="en-US" altLang="zh-CN" sz="20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" y="3688080"/>
            <a:ext cx="8018145" cy="3000375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32768" y="1392501"/>
            <a:ext cx="2536742" cy="1856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7"/>
    </mc:Choice>
    <mc:Fallback>
      <p:transition spd="slow" advTm="234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59323"/>
            <a:ext cx="7886700" cy="6324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MXCUBE Status 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42315" y="969010"/>
            <a:ext cx="8038465" cy="12179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Other development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Use VMware virtual system to run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and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ispyb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, take snapshot for insurance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5" y="2339975"/>
            <a:ext cx="7261225" cy="432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7"/>
    </mc:Choice>
    <mc:Fallback>
      <p:transition spd="slow" advTm="234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83758"/>
            <a:ext cx="7886700" cy="6324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latin typeface="Arial Black" panose="020B0A04020102020204" pitchFamily="34" charset="0"/>
                <a:sym typeface="+mn-ea"/>
              </a:rPr>
              <a:t>MXCUBE Status </a:t>
            </a:r>
            <a:endParaRPr lang="en-US" altLang="zh-CN" sz="3600" dirty="0"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41755"/>
            <a:ext cx="8054340" cy="4626610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Cybersecurity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200000"/>
              </a:lnSpc>
            </a:pP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Most of servers in beamline only connect to the internal network.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200000"/>
              </a:lnSpc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Regular backs up users’ data.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lvl="1">
              <a:lnSpc>
                <a:spcPct val="200000"/>
              </a:lnSpc>
            </a:pP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Deploy </a:t>
            </a:r>
            <a:r>
              <a:rPr lang="en-US" sz="2400" dirty="0" err="1">
                <a:latin typeface="Arial Regular" panose="020B0604020202090204" charset="0"/>
                <a:cs typeface="Arial Regular" panose="020B0604020202090204" charset="0"/>
              </a:rPr>
              <a:t>mxcube</a:t>
            </a: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 and </a:t>
            </a:r>
            <a:r>
              <a:rPr lang="en-US" sz="2400" dirty="0" err="1">
                <a:latin typeface="Arial Regular" panose="020B0604020202090204" charset="0"/>
                <a:cs typeface="Arial Regular" panose="020B0604020202090204" charset="0"/>
              </a:rPr>
              <a:t>ispyb</a:t>
            </a:r>
            <a:r>
              <a:rPr lang="en-US" sz="2400" dirty="0">
                <a:latin typeface="Arial Regular" panose="020B0604020202090204" charset="0"/>
                <a:cs typeface="Arial Regular" panose="020B0604020202090204" charset="0"/>
              </a:rPr>
              <a:t> in virtual computer and regular takes snapshot.</a:t>
            </a:r>
            <a:endParaRPr lang="en-US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7"/>
    </mc:Choice>
    <mc:Fallback>
      <p:transition spd="slow" advTm="23427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2858</Words>
  <Application>WPS 文字</Application>
  <PresentationFormat>全屏显示(4:3)</PresentationFormat>
  <Paragraphs>143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1" baseType="lpstr">
      <vt:lpstr>Arial</vt:lpstr>
      <vt:lpstr>宋体</vt:lpstr>
      <vt:lpstr>Wingdings</vt:lpstr>
      <vt:lpstr>Arial Black</vt:lpstr>
      <vt:lpstr>Arial Regular</vt:lpstr>
      <vt:lpstr>黑体</vt:lpstr>
      <vt:lpstr>汉仪中黑KW</vt:lpstr>
      <vt:lpstr>Calibri Light</vt:lpstr>
      <vt:lpstr>Helvetica Neue</vt:lpstr>
      <vt:lpstr>ui-sans-serif</vt:lpstr>
      <vt:lpstr>Roboto</vt:lpstr>
      <vt:lpstr>微软雅黑</vt:lpstr>
      <vt:lpstr>汉仪旗黑</vt:lpstr>
      <vt:lpstr>宋体</vt:lpstr>
      <vt:lpstr>Arial Unicode MS</vt:lpstr>
      <vt:lpstr>等线 Light</vt:lpstr>
      <vt:lpstr>汉仪中等线KW</vt:lpstr>
      <vt:lpstr>等线</vt:lpstr>
      <vt:lpstr>Calibri</vt:lpstr>
      <vt:lpstr>汉仪书宋二KW</vt:lpstr>
      <vt:lpstr>Thonburi</vt:lpstr>
      <vt:lpstr>苹方-简</vt:lpstr>
      <vt:lpstr>Wingdings</vt:lpstr>
      <vt:lpstr>ui-sans-serif</vt:lpstr>
      <vt:lpstr>Office 主题​​</vt:lpstr>
      <vt:lpstr>Status of NFPSS MX Beamlines at SSRF</vt:lpstr>
      <vt:lpstr>Shanghai Synchrotron Radiation Facility</vt:lpstr>
      <vt:lpstr>National Facility for Protein Science . Shanghai</vt:lpstr>
      <vt:lpstr>MX Beamlines at SSRF</vt:lpstr>
      <vt:lpstr>MXCUBE Status </vt:lpstr>
      <vt:lpstr>MXCUBE Status </vt:lpstr>
      <vt:lpstr>MXCUBE Status </vt:lpstr>
      <vt:lpstr>MXCUBE Status </vt:lpstr>
      <vt:lpstr>MXCUBE Status </vt:lpstr>
      <vt:lpstr>Developments since last meeting</vt:lpstr>
      <vt:lpstr>Developments since last meeting</vt:lpstr>
      <vt:lpstr>Developments since last meeting</vt:lpstr>
      <vt:lpstr>Developments since last meeting</vt:lpstr>
      <vt:lpstr>Plans for the next six months</vt:lpstr>
      <vt:lpstr>Question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NFPS MX Beamlines at SSRF</dc:title>
  <dc:creator>NTKO</dc:creator>
  <cp:lastModifiedBy>qin</cp:lastModifiedBy>
  <cp:revision>310</cp:revision>
  <dcterms:created xsi:type="dcterms:W3CDTF">2024-05-27T15:26:50Z</dcterms:created>
  <dcterms:modified xsi:type="dcterms:W3CDTF">2024-05-27T15:26:50Z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1642E144FF10775D23A65466F6515C05_43</vt:lpwstr>
  </property>
  <property fmtid="{D5CDD505-2E9C-101B-9397-08002B2CF9AE}" pid="3" name="KSOProductBuildVer">
    <vt:lpwstr>2052-6.7.1.8828</vt:lpwstr>
  </property>
</Properties>
</file>