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6858000" cx="12192000"/>
  <p:notesSz cx="7102475" cy="10233025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9" roundtripDataSignature="AMtx7mhNU6W/J4aH2F2INFJnr3CBBgwE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customschemas.google.com/relationships/presentationmetadata" Target="metadata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" name="Google Shape;5;n"/>
          <p:cNvSpPr txBox="1"/>
          <p:nvPr>
            <p:ph idx="3" type="hd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" name="Google Shape;6;n"/>
          <p:cNvSpPr txBox="1"/>
          <p:nvPr>
            <p:ph idx="10"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400" u="none" cap="none" strike="noStrike"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b="0" i="0" sz="1400" u="none" cap="none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0:notes"/>
          <p:cNvSpPr/>
          <p:nvPr>
            <p:ph idx="2" type="sldImg"/>
          </p:nvPr>
        </p:nvSpPr>
        <p:spPr>
          <a:xfrm>
            <a:off x="482760" y="1279440"/>
            <a:ext cx="6134040" cy="34495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1" name="Google Shape;241;p10:notes"/>
          <p:cNvSpPr txBox="1"/>
          <p:nvPr>
            <p:ph idx="1" type="body"/>
          </p:nvPr>
        </p:nvSpPr>
        <p:spPr>
          <a:xfrm>
            <a:off x="710280" y="4924800"/>
            <a:ext cx="5678640" cy="402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9675" lIns="99000" spcFirstLastPara="1" rIns="99000" wrap="square" tIns="49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0:notes"/>
          <p:cNvSpPr/>
          <p:nvPr/>
        </p:nvSpPr>
        <p:spPr>
          <a:xfrm>
            <a:off x="4023000" y="9719640"/>
            <a:ext cx="3074400" cy="510120"/>
          </a:xfrm>
          <a:prstGeom prst="rect">
            <a:avLst/>
          </a:prstGeom>
          <a:noFill/>
          <a:ln>
            <a:noFill/>
          </a:ln>
        </p:spPr>
        <p:txBody>
          <a:bodyPr anchorCtr="0" anchor="b" bIns="49675" lIns="99000" spcFirstLastPara="1" rIns="99000" wrap="square" tIns="4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11:notes"/>
          <p:cNvSpPr/>
          <p:nvPr>
            <p:ph idx="2" type="sldImg"/>
          </p:nvPr>
        </p:nvSpPr>
        <p:spPr>
          <a:xfrm>
            <a:off x="482760" y="1279440"/>
            <a:ext cx="6134040" cy="34495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710280" y="4924800"/>
            <a:ext cx="5678640" cy="402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9675" lIns="99000" spcFirstLastPara="1" rIns="99000" wrap="square" tIns="49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11:notes"/>
          <p:cNvSpPr/>
          <p:nvPr/>
        </p:nvSpPr>
        <p:spPr>
          <a:xfrm>
            <a:off x="4023000" y="9719640"/>
            <a:ext cx="3074400" cy="510120"/>
          </a:xfrm>
          <a:prstGeom prst="rect">
            <a:avLst/>
          </a:prstGeom>
          <a:noFill/>
          <a:ln>
            <a:noFill/>
          </a:ln>
        </p:spPr>
        <p:txBody>
          <a:bodyPr anchorCtr="0" anchor="b" bIns="49675" lIns="99000" spcFirstLastPara="1" rIns="99000" wrap="square" tIns="4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14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5:notes"/>
          <p:cNvSpPr txBox="1"/>
          <p:nvPr>
            <p:ph idx="1"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5:notes"/>
          <p:cNvSpPr/>
          <p:nvPr>
            <p:ph idx="2" type="sldImg"/>
          </p:nvPr>
        </p:nvSpPr>
        <p:spPr>
          <a:xfrm>
            <a:off x="533520" y="764280"/>
            <a:ext cx="6704640" cy="377136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:notes"/>
          <p:cNvSpPr/>
          <p:nvPr>
            <p:ph idx="2" type="sldImg"/>
          </p:nvPr>
        </p:nvSpPr>
        <p:spPr>
          <a:xfrm>
            <a:off x="482760" y="1279440"/>
            <a:ext cx="6134040" cy="34495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710280" y="4924800"/>
            <a:ext cx="5678640" cy="402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9675" lIns="99000" spcFirstLastPara="1" rIns="99000" wrap="square" tIns="49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4:notes"/>
          <p:cNvSpPr/>
          <p:nvPr/>
        </p:nvSpPr>
        <p:spPr>
          <a:xfrm>
            <a:off x="4023000" y="9719640"/>
            <a:ext cx="3074400" cy="510120"/>
          </a:xfrm>
          <a:prstGeom prst="rect">
            <a:avLst/>
          </a:prstGeom>
          <a:noFill/>
          <a:ln>
            <a:noFill/>
          </a:ln>
        </p:spPr>
        <p:txBody>
          <a:bodyPr anchorCtr="0" anchor="b" bIns="49675" lIns="99000" spcFirstLastPara="1" rIns="99000" wrap="square" tIns="4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de1f7482f_0_5:notes"/>
          <p:cNvSpPr/>
          <p:nvPr>
            <p:ph idx="2" type="sldImg"/>
          </p:nvPr>
        </p:nvSpPr>
        <p:spPr>
          <a:xfrm>
            <a:off x="482760" y="1279440"/>
            <a:ext cx="6134100" cy="344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2" name="Google Shape;132;g2dde1f7482f_0_5:notes"/>
          <p:cNvSpPr txBox="1"/>
          <p:nvPr>
            <p:ph idx="1" type="body"/>
          </p:nvPr>
        </p:nvSpPr>
        <p:spPr>
          <a:xfrm>
            <a:off x="710280" y="4924800"/>
            <a:ext cx="5678700" cy="4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675" lIns="99000" spcFirstLastPara="1" rIns="99000" wrap="square" tIns="49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g2dde1f7482f_0_5:notes"/>
          <p:cNvSpPr/>
          <p:nvPr/>
        </p:nvSpPr>
        <p:spPr>
          <a:xfrm>
            <a:off x="4023000" y="9719640"/>
            <a:ext cx="30744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9675" lIns="99000" spcFirstLastPara="1" rIns="99000" wrap="square" tIns="4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:notes"/>
          <p:cNvSpPr/>
          <p:nvPr>
            <p:ph idx="2" type="sldImg"/>
          </p:nvPr>
        </p:nvSpPr>
        <p:spPr>
          <a:xfrm>
            <a:off x="482760" y="1279440"/>
            <a:ext cx="6134040" cy="34495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6" name="Google Shape;146;p5:notes"/>
          <p:cNvSpPr txBox="1"/>
          <p:nvPr>
            <p:ph idx="1" type="body"/>
          </p:nvPr>
        </p:nvSpPr>
        <p:spPr>
          <a:xfrm>
            <a:off x="710280" y="4924800"/>
            <a:ext cx="5678640" cy="402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9675" lIns="99000" spcFirstLastPara="1" rIns="99000" wrap="square" tIns="49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:notes"/>
          <p:cNvSpPr/>
          <p:nvPr/>
        </p:nvSpPr>
        <p:spPr>
          <a:xfrm>
            <a:off x="4023000" y="9719640"/>
            <a:ext cx="3074400" cy="510120"/>
          </a:xfrm>
          <a:prstGeom prst="rect">
            <a:avLst/>
          </a:prstGeom>
          <a:noFill/>
          <a:ln>
            <a:noFill/>
          </a:ln>
        </p:spPr>
        <p:txBody>
          <a:bodyPr anchorCtr="0" anchor="b" bIns="49675" lIns="99000" spcFirstLastPara="1" rIns="99000" wrap="square" tIns="4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0301179430_0_39:notes"/>
          <p:cNvSpPr/>
          <p:nvPr>
            <p:ph idx="2" type="sldImg"/>
          </p:nvPr>
        </p:nvSpPr>
        <p:spPr>
          <a:xfrm>
            <a:off x="482760" y="1279440"/>
            <a:ext cx="6134100" cy="344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67" name="Google Shape;167;g20301179430_0_39:notes"/>
          <p:cNvSpPr txBox="1"/>
          <p:nvPr>
            <p:ph idx="1" type="body"/>
          </p:nvPr>
        </p:nvSpPr>
        <p:spPr>
          <a:xfrm>
            <a:off x="710280" y="4924800"/>
            <a:ext cx="5678700" cy="4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675" lIns="99000" spcFirstLastPara="1" rIns="99000" wrap="square" tIns="49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g20301179430_0_39:notes"/>
          <p:cNvSpPr/>
          <p:nvPr/>
        </p:nvSpPr>
        <p:spPr>
          <a:xfrm>
            <a:off x="4023000" y="9719640"/>
            <a:ext cx="30744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9675" lIns="99000" spcFirstLastPara="1" rIns="99000" wrap="square" tIns="4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0301179430_0_87:notes"/>
          <p:cNvSpPr/>
          <p:nvPr>
            <p:ph idx="2" type="sldImg"/>
          </p:nvPr>
        </p:nvSpPr>
        <p:spPr>
          <a:xfrm>
            <a:off x="482760" y="1279440"/>
            <a:ext cx="6134100" cy="344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0" name="Google Shape;190;g20301179430_0_87:notes"/>
          <p:cNvSpPr txBox="1"/>
          <p:nvPr>
            <p:ph idx="1" type="body"/>
          </p:nvPr>
        </p:nvSpPr>
        <p:spPr>
          <a:xfrm>
            <a:off x="710280" y="4924800"/>
            <a:ext cx="5678700" cy="4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675" lIns="99000" spcFirstLastPara="1" rIns="99000" wrap="square" tIns="49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20301179430_0_87:notes"/>
          <p:cNvSpPr/>
          <p:nvPr/>
        </p:nvSpPr>
        <p:spPr>
          <a:xfrm>
            <a:off x="4023000" y="9719640"/>
            <a:ext cx="30744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9675" lIns="99000" spcFirstLastPara="1" rIns="99000" wrap="square" tIns="4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0301179430_0_116:notes"/>
          <p:cNvSpPr/>
          <p:nvPr>
            <p:ph idx="2" type="sldImg"/>
          </p:nvPr>
        </p:nvSpPr>
        <p:spPr>
          <a:xfrm>
            <a:off x="482760" y="1279440"/>
            <a:ext cx="6134100" cy="3449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14" name="Google Shape;214;g20301179430_0_116:notes"/>
          <p:cNvSpPr txBox="1"/>
          <p:nvPr>
            <p:ph idx="1" type="body"/>
          </p:nvPr>
        </p:nvSpPr>
        <p:spPr>
          <a:xfrm>
            <a:off x="710280" y="4924800"/>
            <a:ext cx="5678700" cy="4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9675" lIns="99000" spcFirstLastPara="1" rIns="99000" wrap="square" tIns="49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g20301179430_0_116:notes"/>
          <p:cNvSpPr/>
          <p:nvPr/>
        </p:nvSpPr>
        <p:spPr>
          <a:xfrm>
            <a:off x="4023000" y="9719640"/>
            <a:ext cx="3074400" cy="510000"/>
          </a:xfrm>
          <a:prstGeom prst="rect">
            <a:avLst/>
          </a:prstGeom>
          <a:noFill/>
          <a:ln>
            <a:noFill/>
          </a:ln>
        </p:spPr>
        <p:txBody>
          <a:bodyPr anchorCtr="0" anchor="b" bIns="49675" lIns="99000" spcFirstLastPara="1" rIns="99000" wrap="square" tIns="4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6:notes"/>
          <p:cNvSpPr/>
          <p:nvPr>
            <p:ph idx="2" type="sldImg"/>
          </p:nvPr>
        </p:nvSpPr>
        <p:spPr>
          <a:xfrm>
            <a:off x="482760" y="1279440"/>
            <a:ext cx="6134040" cy="34495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24" name="Google Shape;224;p6:notes"/>
          <p:cNvSpPr txBox="1"/>
          <p:nvPr>
            <p:ph idx="1" type="body"/>
          </p:nvPr>
        </p:nvSpPr>
        <p:spPr>
          <a:xfrm>
            <a:off x="710280" y="4924800"/>
            <a:ext cx="5678640" cy="402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9675" lIns="99000" spcFirstLastPara="1" rIns="99000" wrap="square" tIns="49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6:notes"/>
          <p:cNvSpPr/>
          <p:nvPr/>
        </p:nvSpPr>
        <p:spPr>
          <a:xfrm>
            <a:off x="4023000" y="9719640"/>
            <a:ext cx="3074400" cy="510120"/>
          </a:xfrm>
          <a:prstGeom prst="rect">
            <a:avLst/>
          </a:prstGeom>
          <a:noFill/>
          <a:ln>
            <a:noFill/>
          </a:ln>
        </p:spPr>
        <p:txBody>
          <a:bodyPr anchorCtr="0" anchor="b" bIns="49675" lIns="99000" spcFirstLastPara="1" rIns="99000" wrap="square" tIns="4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8:notes"/>
          <p:cNvSpPr/>
          <p:nvPr>
            <p:ph idx="2" type="sldImg"/>
          </p:nvPr>
        </p:nvSpPr>
        <p:spPr>
          <a:xfrm>
            <a:off x="482760" y="1279440"/>
            <a:ext cx="6134040" cy="344952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33" name="Google Shape;233;p8:notes"/>
          <p:cNvSpPr txBox="1"/>
          <p:nvPr>
            <p:ph idx="1" type="body"/>
          </p:nvPr>
        </p:nvSpPr>
        <p:spPr>
          <a:xfrm>
            <a:off x="710280" y="4924800"/>
            <a:ext cx="5678640" cy="4025880"/>
          </a:xfrm>
          <a:prstGeom prst="rect">
            <a:avLst/>
          </a:prstGeom>
          <a:noFill/>
          <a:ln>
            <a:noFill/>
          </a:ln>
        </p:spPr>
        <p:txBody>
          <a:bodyPr anchorCtr="0" anchor="t" bIns="49675" lIns="99000" spcFirstLastPara="1" rIns="99000" wrap="square" tIns="496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200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8:notes"/>
          <p:cNvSpPr/>
          <p:nvPr/>
        </p:nvSpPr>
        <p:spPr>
          <a:xfrm>
            <a:off x="4023000" y="9719640"/>
            <a:ext cx="3074400" cy="510120"/>
          </a:xfrm>
          <a:prstGeom prst="rect">
            <a:avLst/>
          </a:prstGeom>
          <a:noFill/>
          <a:ln>
            <a:noFill/>
          </a:ln>
        </p:spPr>
        <p:txBody>
          <a:bodyPr anchorCtr="0" anchor="b" bIns="49675" lIns="99000" spcFirstLastPara="1" rIns="99000" wrap="square" tIns="4967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3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8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8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9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9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29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9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3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30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0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30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30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0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0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3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31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3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32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33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33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4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5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36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36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36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x">
  <p:cSld name="TITLE_AND_BODY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0"/>
          <p:cNvSpPr txBox="1"/>
          <p:nvPr>
            <p:ph idx="1"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37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3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37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38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8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8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9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39"/>
          <p:cNvSpPr txBox="1"/>
          <p:nvPr>
            <p:ph idx="1"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39"/>
          <p:cNvSpPr txBox="1"/>
          <p:nvPr>
            <p:ph idx="2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40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40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40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40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40"/>
          <p:cNvSpPr txBox="1"/>
          <p:nvPr>
            <p:ph idx="4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41"/>
          <p:cNvSpPr txBox="1"/>
          <p:nvPr>
            <p:ph idx="1"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41"/>
          <p:cNvSpPr txBox="1"/>
          <p:nvPr>
            <p:ph idx="2"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41"/>
          <p:cNvSpPr txBox="1"/>
          <p:nvPr>
            <p:ph idx="3"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0" name="Google Shape;110;p41"/>
          <p:cNvSpPr txBox="1"/>
          <p:nvPr>
            <p:ph idx="4"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41"/>
          <p:cNvSpPr txBox="1"/>
          <p:nvPr>
            <p:ph idx="5"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41"/>
          <p:cNvSpPr txBox="1"/>
          <p:nvPr>
            <p:ph idx="6"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1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" type="twoObj">
  <p:cSld name="TWO_OBJECT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2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2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22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3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/>
          <p:nvPr>
            <p:ph idx="1"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5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25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25"/>
          <p:cNvSpPr txBox="1"/>
          <p:nvPr>
            <p:ph idx="2"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5"/>
          <p:cNvSpPr txBox="1"/>
          <p:nvPr>
            <p:ph idx="3"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6"/>
          <p:cNvSpPr txBox="1"/>
          <p:nvPr>
            <p:ph idx="1"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6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6"/>
          <p:cNvSpPr txBox="1"/>
          <p:nvPr>
            <p:ph idx="3"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7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7"/>
          <p:cNvSpPr txBox="1"/>
          <p:nvPr>
            <p:ph idx="1"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7"/>
          <p:cNvSpPr txBox="1"/>
          <p:nvPr>
            <p:ph idx="2"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7"/>
          <p:cNvSpPr txBox="1"/>
          <p:nvPr>
            <p:ph idx="3"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6"/>
          <p:cNvPicPr preferRelativeResize="0"/>
          <p:nvPr/>
        </p:nvPicPr>
        <p:blipFill rotWithShape="1">
          <a:blip r:embed="rId1">
            <a:alphaModFix amt="0"/>
          </a:blip>
          <a:srcRect b="0" l="0" r="0" t="0"/>
          <a:stretch/>
        </p:blipFill>
        <p:spPr>
          <a:xfrm>
            <a:off x="10644480" y="6375960"/>
            <a:ext cx="1235520" cy="28296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6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2" name="Google Shape;12;p16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8"/>
          <p:cNvPicPr preferRelativeResize="0"/>
          <p:nvPr/>
        </p:nvPicPr>
        <p:blipFill rotWithShape="1">
          <a:blip r:embed="rId1">
            <a:alphaModFix amt="0"/>
          </a:blip>
          <a:srcRect b="0" l="0" r="0" t="0"/>
          <a:stretch/>
        </p:blipFill>
        <p:spPr>
          <a:xfrm>
            <a:off x="10644480" y="6375960"/>
            <a:ext cx="1239840" cy="2862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8"/>
          <p:cNvSpPr txBox="1"/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Relationship Id="rId4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"/>
          <p:cNvSpPr/>
          <p:nvPr/>
        </p:nvSpPr>
        <p:spPr>
          <a:xfrm>
            <a:off x="424440" y="42120"/>
            <a:ext cx="11363760" cy="1229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7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Automated data collection at MAX IV: current status and</a:t>
            </a:r>
            <a:endParaRPr b="0" i="0" sz="37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f</a:t>
            </a:r>
            <a:r>
              <a:rPr b="1" i="0" lang="en-US" sz="37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uture plans</a:t>
            </a:r>
            <a:endParaRPr b="0" i="0" sz="37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8" name="Google Shape;118;p1"/>
          <p:cNvPicPr preferRelativeResize="0"/>
          <p:nvPr/>
        </p:nvPicPr>
        <p:blipFill rotWithShape="1">
          <a:blip r:embed="rId3">
            <a:alphaModFix amt="0"/>
          </a:blip>
          <a:srcRect b="0" l="0" r="0" t="0"/>
          <a:stretch/>
        </p:blipFill>
        <p:spPr>
          <a:xfrm>
            <a:off x="0" y="1618200"/>
            <a:ext cx="12201480" cy="406512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"/>
          <p:cNvSpPr/>
          <p:nvPr/>
        </p:nvSpPr>
        <p:spPr>
          <a:xfrm>
            <a:off x="424440" y="6031080"/>
            <a:ext cx="7842240" cy="101088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Joint MXCuBE/ISPyB Meeting May 28-30</a:t>
            </a:r>
            <a:r>
              <a:rPr b="1" baseline="30000" i="0" lang="en-US" sz="2200" u="none" cap="none" strike="noStrike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th</a:t>
            </a:r>
            <a:r>
              <a:rPr b="1" i="0" lang="en-US" sz="2200" u="none" cap="none" strike="noStrike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 2024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2200" u="none" cap="none" strike="noStrike">
                <a:solidFill>
                  <a:srgbClr val="274E13"/>
                </a:solidFill>
                <a:latin typeface="Arial"/>
                <a:ea typeface="Arial"/>
                <a:cs typeface="Arial"/>
                <a:sym typeface="Arial"/>
              </a:rPr>
              <a:t>Ana Gonzalez &amp; MAX IV MX group</a:t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2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0" name="Google Shape;12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0" y="1618200"/>
            <a:ext cx="12202200" cy="406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"/>
          <p:cNvSpPr/>
          <p:nvPr/>
        </p:nvSpPr>
        <p:spPr>
          <a:xfrm>
            <a:off x="0" y="-357480"/>
            <a:ext cx="12188880" cy="965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Monitoring results</a:t>
            </a: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10"/>
          <p:cNvSpPr/>
          <p:nvPr/>
        </p:nvSpPr>
        <p:spPr>
          <a:xfrm>
            <a:off x="446400" y="887050"/>
            <a:ext cx="7257000" cy="41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8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 case of a single step failure (non-serious instrument issues, time-out in communications, no spots measured, multiple samples) skip the step and move to the next sample.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8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Serious or “uncaught” errors stop the queue.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 report is sent </a:t>
            </a:r>
            <a:r>
              <a:rPr lang="en-US" sz="1500">
                <a:solidFill>
                  <a:srgbClr val="333333"/>
                </a:solidFill>
              </a:rPr>
              <a:t>to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the user every 20th sample. Email is also sent when the queue finishes or if </a:t>
            </a:r>
            <a:r>
              <a:rPr lang="en-US" sz="1500">
                <a:solidFill>
                  <a:srgbClr val="333333"/>
                </a:solidFill>
              </a:rPr>
              <a:t>it 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stops, updates, if no sample is</a:t>
            </a:r>
            <a:r>
              <a:rPr lang="en-US" sz="1500">
                <a:solidFill>
                  <a:srgbClr val="333333"/>
                </a:solidFill>
              </a:rPr>
              <a:t> detected on the gonio (“empt mount”) 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or there is a beam dump.</a:t>
            </a:r>
            <a:endParaRPr sz="1500">
              <a:solidFill>
                <a:srgbClr val="333333"/>
              </a:solidFill>
            </a:endParaRPr>
          </a:p>
          <a:p>
            <a:pPr indent="-32328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lang="en-US" sz="1500">
                <a:solidFill>
                  <a:srgbClr val="333333"/>
                </a:solidFill>
              </a:rPr>
              <a:t>The r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esults are shown in EXI.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2500" y="608048"/>
            <a:ext cx="3196500" cy="3776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600" y="3925475"/>
            <a:ext cx="7176550" cy="2617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/>
          <p:nvPr/>
        </p:nvSpPr>
        <p:spPr>
          <a:xfrm>
            <a:off x="0" y="-357480"/>
            <a:ext cx="12188880" cy="965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Current status</a:t>
            </a: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1"/>
          <p:cNvSpPr/>
          <p:nvPr/>
        </p:nvSpPr>
        <p:spPr>
          <a:xfrm>
            <a:off x="480960" y="794520"/>
            <a:ext cx="11179800" cy="56199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9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8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Implemented end of 2022 in a separate MXCuBE3 branch.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8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Tested and improved continuously. Used almos</a:t>
            </a:r>
            <a:r>
              <a:rPr lang="en-US" sz="1500">
                <a:solidFill>
                  <a:srgbClr val="333333"/>
                </a:solidFill>
              </a:rPr>
              <a:t>t 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weekly/biweekly  by </a:t>
            </a:r>
            <a:r>
              <a:rPr lang="en-US" sz="1500">
                <a:solidFill>
                  <a:srgbClr val="333333"/>
                </a:solidFill>
              </a:rPr>
              <a:t> 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FragMAX projects and some proprietary proposals</a:t>
            </a:r>
            <a:r>
              <a:rPr lang="en-US" sz="1500">
                <a:solidFill>
                  <a:srgbClr val="333333"/>
                </a:solidFill>
              </a:rPr>
              <a:t>. The first standard proposal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>
                <a:solidFill>
                  <a:srgbClr val="333333"/>
                </a:solidFill>
              </a:rPr>
              <a:t>was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2024.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8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lang="en-US" sz="1500">
                <a:solidFill>
                  <a:srgbClr val="333333"/>
                </a:solidFill>
              </a:rPr>
              <a:t>Maximum t</a:t>
            </a:r>
            <a:r>
              <a:rPr i="0" lang="en-US" sz="1500" u="none" cap="none" strike="noStrike">
                <a:solidFill>
                  <a:srgbClr val="333333"/>
                </a:solidFill>
              </a:rPr>
              <a:t>hroughput of 3-4 minutes per sample (comparable or better than the fastest users). </a:t>
            </a:r>
            <a:endParaRPr i="0" sz="1500" u="none" cap="none" strike="noStrike"/>
          </a:p>
          <a:p>
            <a:pPr indent="-32328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i="0" lang="en-US" sz="1500" u="none" cap="none" strike="noStrike">
                <a:solidFill>
                  <a:srgbClr val="333333"/>
                </a:solidFill>
              </a:rPr>
              <a:t>The data quality is often better because automated centering outperforms manual centering.</a:t>
            </a:r>
            <a:endParaRPr i="0" sz="1500" u="none" cap="none" strike="noStrike"/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28C0D"/>
                </a:solidFill>
              </a:rPr>
              <a:t>To do list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-3238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lang="en-US" sz="1500">
                <a:solidFill>
                  <a:srgbClr val="333333"/>
                </a:solidFill>
              </a:rPr>
              <a:t>Implementation in MXCuBE-web, merging with the “normal” branch.</a:t>
            </a:r>
            <a:endParaRPr sz="1500">
              <a:solidFill>
                <a:srgbClr val="333333"/>
              </a:solidFill>
            </a:endParaRPr>
          </a:p>
          <a:p>
            <a:pPr indent="-32327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1" lang="en-US" sz="1500">
                <a:solidFill>
                  <a:srgbClr val="333333"/>
                </a:solidFill>
              </a:rPr>
              <a:t>Smart automated data collection:</a:t>
            </a:r>
            <a:r>
              <a:rPr lang="en-US" sz="1500">
                <a:solidFill>
                  <a:srgbClr val="333333"/>
                </a:solidFill>
              </a:rPr>
              <a:t> Adoption of the Global Phasing strategy (including sample characterization) for optimizing data quality and making automated experiments useful for a wider range of experiments and samples.</a:t>
            </a:r>
            <a:endParaRPr sz="1500">
              <a:solidFill>
                <a:srgbClr val="333333"/>
              </a:solidFill>
            </a:endParaRPr>
          </a:p>
          <a:p>
            <a:pPr indent="-32327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1" lang="en-US" sz="1500">
                <a:solidFill>
                  <a:srgbClr val="333333"/>
                </a:solidFill>
              </a:rPr>
              <a:t>Truly autonomous “unattended” data collection</a:t>
            </a:r>
            <a:r>
              <a:rPr lang="en-US" sz="1500">
                <a:solidFill>
                  <a:srgbClr val="333333"/>
                </a:solidFill>
              </a:rPr>
              <a:t>: U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sers </a:t>
            </a:r>
            <a:r>
              <a:rPr lang="en-US" sz="1500">
                <a:solidFill>
                  <a:srgbClr val="333333"/>
                </a:solidFill>
              </a:rPr>
              <a:t>would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not need to log in to MXCuBE to authenticate and initiate data collection</a:t>
            </a:r>
            <a:r>
              <a:rPr lang="en-US" sz="1500">
                <a:solidFill>
                  <a:srgbClr val="333333"/>
                </a:solidFill>
              </a:rPr>
              <a:t>. The </a:t>
            </a:r>
            <a:r>
              <a:rPr lang="en-US" sz="1500">
                <a:solidFill>
                  <a:srgbClr val="333333"/>
                </a:solidFill>
              </a:rPr>
              <a:t>purpose</a:t>
            </a:r>
            <a:r>
              <a:rPr lang="en-US" sz="1500">
                <a:solidFill>
                  <a:srgbClr val="333333"/>
                </a:solidFill>
              </a:rPr>
              <a:t> is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to make a more efficient use of the </a:t>
            </a:r>
            <a:r>
              <a:rPr lang="en-US" sz="1500">
                <a:solidFill>
                  <a:srgbClr val="333333"/>
                </a:solidFill>
              </a:rPr>
              <a:t>available beamtime, </a:t>
            </a:r>
            <a:r>
              <a:rPr lang="en-US" sz="1500">
                <a:solidFill>
                  <a:srgbClr val="333333"/>
                </a:solidFill>
              </a:rPr>
              <a:t>particularly</a:t>
            </a:r>
            <a:r>
              <a:rPr lang="en-US" sz="1500">
                <a:solidFill>
                  <a:srgbClr val="333333"/>
                </a:solidFill>
              </a:rPr>
              <a:t> overnight shifts. No detailed plans yet, but probably will </a:t>
            </a:r>
            <a:r>
              <a:rPr lang="en-US" sz="1500">
                <a:solidFill>
                  <a:srgbClr val="333333"/>
                </a:solidFill>
              </a:rPr>
              <a:t>exploit the upgraded MXCuBE capability</a:t>
            </a:r>
            <a:r>
              <a:rPr lang="en-US" sz="1500">
                <a:solidFill>
                  <a:srgbClr val="333333"/>
                </a:solidFill>
              </a:rPr>
              <a:t> to switch proposals after log in.</a:t>
            </a:r>
            <a:endParaRPr b="1" i="0" sz="1500" u="none" cap="none" strike="noStrike">
              <a:solidFill>
                <a:srgbClr val="33333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/>
          <p:nvPr/>
        </p:nvSpPr>
        <p:spPr>
          <a:xfrm>
            <a:off x="584275" y="949800"/>
            <a:ext cx="2976900" cy="50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28C0D"/>
                </a:solidFill>
                <a:latin typeface="Arial"/>
                <a:ea typeface="Arial"/>
                <a:cs typeface="Arial"/>
                <a:sym typeface="Arial"/>
              </a:rPr>
              <a:t>MAX IV staff                               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666666"/>
                </a:solidFill>
              </a:rPr>
              <a:t>Jie Nan</a:t>
            </a:r>
            <a:endParaRPr b="1"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666666"/>
                </a:solidFill>
              </a:rPr>
              <a:t>Mikel Eguiraun</a:t>
            </a:r>
            <a:endParaRPr b="1"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666666"/>
                </a:solidFill>
              </a:rPr>
              <a:t>Fabien Coronis</a:t>
            </a:r>
            <a:endParaRPr b="1"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666666"/>
                </a:solidFill>
              </a:rPr>
              <a:t>Alberto Nardella</a:t>
            </a:r>
            <a:endParaRPr b="1"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666666"/>
                </a:solidFill>
              </a:rPr>
              <a:t>Isak Lindhé</a:t>
            </a:r>
            <a:endParaRPr b="1"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500">
                <a:solidFill>
                  <a:srgbClr val="666666"/>
                </a:solidFill>
              </a:rPr>
              <a:t>Tobias Krojer</a:t>
            </a:r>
            <a:endParaRPr b="1"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en-US" sz="1500">
                <a:solidFill>
                  <a:srgbClr val="666666"/>
                </a:solidFill>
              </a:rPr>
              <a:t>Ana Gonzalez</a:t>
            </a:r>
            <a:endParaRPr b="1"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66666"/>
                </a:solidFill>
              </a:rPr>
              <a:t>Swati Aggarwal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66666"/>
                </a:solidFill>
              </a:rPr>
              <a:t>Oskar Aurelius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rgbClr val="666666"/>
                </a:solidFill>
              </a:rPr>
              <a:t>Monika Bjelcic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66666"/>
                </a:solidFill>
              </a:rPr>
              <a:t>Manoop Chenchilyan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66666"/>
                </a:solidFill>
              </a:rPr>
              <a:t>Aaron Finke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rgbClr val="666666"/>
                </a:solidFill>
              </a:rPr>
              <a:t>Ishkhan Gorgisyan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66666"/>
                </a:solidFill>
              </a:rPr>
              <a:t>Elmir Jagudin</a:t>
            </a:r>
            <a:endParaRPr sz="1500">
              <a:solidFill>
                <a:srgbClr val="666666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rgbClr val="666666"/>
                </a:solidFill>
              </a:rPr>
              <a:t>Dean Lang</a:t>
            </a:r>
            <a:endParaRPr sz="15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666666"/>
                </a:solidFill>
              </a:rPr>
              <a:t>Mirko Milas</a:t>
            </a:r>
            <a:endParaRPr sz="1500">
              <a:solidFill>
                <a:srgbClr val="666666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666666"/>
                </a:solidFill>
                <a:latin typeface="Arial"/>
                <a:ea typeface="Arial"/>
                <a:cs typeface="Arial"/>
                <a:sym typeface="Arial"/>
              </a:rPr>
              <a:t>Thomas Ursby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584280" y="5045760"/>
            <a:ext cx="10121040" cy="6627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14"/>
          <p:cNvSpPr/>
          <p:nvPr/>
        </p:nvSpPr>
        <p:spPr>
          <a:xfrm>
            <a:off x="438840" y="182880"/>
            <a:ext cx="11284200" cy="62136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Acknowledgements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p14"/>
          <p:cNvSpPr/>
          <p:nvPr/>
        </p:nvSpPr>
        <p:spPr>
          <a:xfrm>
            <a:off x="3042441" y="972900"/>
            <a:ext cx="2976900" cy="420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28C0D"/>
                </a:solidFill>
              </a:rPr>
              <a:t>SOLEIL</a:t>
            </a:r>
            <a:endParaRPr b="1" sz="1800">
              <a:solidFill>
                <a:srgbClr val="E28C0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E28C0D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1500">
                <a:solidFill>
                  <a:srgbClr val="474747"/>
                </a:solidFill>
              </a:rPr>
              <a:t>Robin Lener</a:t>
            </a:r>
            <a:endParaRPr sz="1500">
              <a:solidFill>
                <a:srgbClr val="474747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74747"/>
                </a:solidFill>
              </a:rPr>
              <a:t>Martin Savko</a:t>
            </a:r>
            <a:endParaRPr sz="1500">
              <a:solidFill>
                <a:srgbClr val="474747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28C0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rgbClr val="E28C0D"/>
                </a:solidFill>
              </a:rPr>
              <a:t>Global Phasing Inc</a:t>
            </a:r>
            <a:r>
              <a:rPr b="1" i="0" lang="en-US" sz="1800" u="none" cap="none" strike="noStrike">
                <a:solidFill>
                  <a:srgbClr val="E28C0D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b="1" sz="1800">
              <a:solidFill>
                <a:srgbClr val="E28C0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rgbClr val="E28C0D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74747"/>
                </a:solidFill>
              </a:rPr>
              <a:t>Gerard Bricogne</a:t>
            </a:r>
            <a:endParaRPr sz="1500">
              <a:solidFill>
                <a:srgbClr val="474747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74747"/>
                </a:solidFill>
              </a:rPr>
              <a:t>Rasmus Fogh</a:t>
            </a:r>
            <a:endParaRPr sz="1500">
              <a:solidFill>
                <a:srgbClr val="474747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74747"/>
                </a:solidFill>
              </a:rPr>
              <a:t>Peter Keller</a:t>
            </a:r>
            <a:endParaRPr sz="1500">
              <a:solidFill>
                <a:srgbClr val="474747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474747"/>
                </a:solidFill>
              </a:rPr>
              <a:t>Claus Vonrhein</a:t>
            </a:r>
            <a:r>
              <a:rPr i="0" lang="en-US" sz="1800" u="none" cap="none" strike="noStrike">
                <a:solidFill>
                  <a:srgbClr val="E28C0D"/>
                </a:solidFill>
              </a:rPr>
              <a:t>  </a:t>
            </a:r>
            <a:r>
              <a:rPr b="1" i="0" lang="en-US" sz="1800" u="none" cap="none" strike="noStrike">
                <a:solidFill>
                  <a:srgbClr val="E28C0D"/>
                </a:solidFill>
                <a:latin typeface="Arial"/>
                <a:ea typeface="Arial"/>
                <a:cs typeface="Arial"/>
                <a:sym typeface="Arial"/>
              </a:rPr>
              <a:t>                         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E28C0D"/>
                </a:solidFill>
                <a:latin typeface="Arial"/>
                <a:ea typeface="Arial"/>
                <a:cs typeface="Arial"/>
                <a:sym typeface="Arial"/>
              </a:rPr>
              <a:t>MXCuBE Collaboration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5"/>
          <p:cNvSpPr/>
          <p:nvPr/>
        </p:nvSpPr>
        <p:spPr>
          <a:xfrm>
            <a:off x="155520" y="-144360"/>
            <a:ext cx="301680" cy="3016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15"/>
          <p:cNvSpPr/>
          <p:nvPr/>
        </p:nvSpPr>
        <p:spPr>
          <a:xfrm>
            <a:off x="5695560" y="281880"/>
            <a:ext cx="6341400" cy="1917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 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Questions?</a:t>
            </a:r>
            <a:endParaRPr b="0" i="0" sz="4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9" name="Google Shape;269;p15"/>
          <p:cNvPicPr preferRelativeResize="0"/>
          <p:nvPr/>
        </p:nvPicPr>
        <p:blipFill rotWithShape="1">
          <a:blip r:embed="rId3">
            <a:alphaModFix amt="0"/>
          </a:blip>
          <a:srcRect b="7075" l="0" r="0" t="7645"/>
          <a:stretch/>
        </p:blipFill>
        <p:spPr>
          <a:xfrm>
            <a:off x="868680" y="0"/>
            <a:ext cx="10311480" cy="584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5"/>
          <p:cNvSpPr/>
          <p:nvPr/>
        </p:nvSpPr>
        <p:spPr>
          <a:xfrm>
            <a:off x="10934640" y="6396840"/>
            <a:ext cx="1308960" cy="638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Leif Jansson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15"/>
          <p:cNvSpPr/>
          <p:nvPr/>
        </p:nvSpPr>
        <p:spPr>
          <a:xfrm>
            <a:off x="2469960" y="1013040"/>
            <a:ext cx="6847200" cy="1430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4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Thank you for your attention!</a:t>
            </a:r>
            <a:endParaRPr b="0" i="0" sz="4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2" name="Google Shape;272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0"/>
            <a:ext cx="12075120" cy="6856560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15"/>
          <p:cNvSpPr/>
          <p:nvPr/>
        </p:nvSpPr>
        <p:spPr>
          <a:xfrm>
            <a:off x="3129120" y="897840"/>
            <a:ext cx="9787680" cy="10213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9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 you for your attent</a:t>
            </a:r>
            <a:r>
              <a:rPr b="0" i="0" lang="en-US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ion!</a:t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15"/>
          <p:cNvSpPr/>
          <p:nvPr/>
        </p:nvSpPr>
        <p:spPr>
          <a:xfrm>
            <a:off x="11579400" y="865800"/>
            <a:ext cx="9797040" cy="398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/>
          <p:nvPr/>
        </p:nvSpPr>
        <p:spPr>
          <a:xfrm>
            <a:off x="0" y="-357480"/>
            <a:ext cx="12188880" cy="965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3000" u="none" cap="none" strike="noStrike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Rationale for automating data collection at MAX IV</a:t>
            </a: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4"/>
          <p:cNvSpPr/>
          <p:nvPr/>
        </p:nvSpPr>
        <p:spPr>
          <a:xfrm>
            <a:off x="439175" y="767865"/>
            <a:ext cx="10569900" cy="41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256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lang="en-US" sz="1500">
                <a:solidFill>
                  <a:srgbClr val="333333"/>
                </a:solidFill>
              </a:rPr>
              <a:t>The user community is dominated by f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ragment drug discovery and other high throughput projects </a:t>
            </a:r>
            <a:r>
              <a:rPr lang="en-US" sz="1500">
                <a:solidFill>
                  <a:srgbClr val="333333"/>
                </a:solidFill>
              </a:rPr>
              <a:t>that tend to involve very repetitive data collection.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256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An increasing number of users do not know what to do to optimize data collection even in relatively straightforward cases.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256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success of automated data collection at other beamlines, showing that automation does not entail loss of quality.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-9253" t="0"/>
          <a:stretch/>
        </p:blipFill>
        <p:spPr>
          <a:xfrm>
            <a:off x="932700" y="3357975"/>
            <a:ext cx="6521924" cy="3181426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7259900" y="4463788"/>
            <a:ext cx="29064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FragMAX platform at MAX IV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dde1f7482f_0_5"/>
          <p:cNvSpPr/>
          <p:nvPr/>
        </p:nvSpPr>
        <p:spPr>
          <a:xfrm>
            <a:off x="0" y="-357480"/>
            <a:ext cx="121890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MXCuBE provides a framework for automating tasks</a:t>
            </a: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g2dde1f7482f_0_5"/>
          <p:cNvSpPr/>
          <p:nvPr/>
        </p:nvSpPr>
        <p:spPr>
          <a:xfrm>
            <a:off x="1208245" y="1466065"/>
            <a:ext cx="1620000" cy="887400"/>
          </a:xfrm>
          <a:prstGeom prst="wedgeRoundRectCallout">
            <a:avLst>
              <a:gd fmla="val 112483" name="adj1"/>
              <a:gd fmla="val 112865" name="adj2"/>
              <a:gd fmla="val 0" name="adj3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Diffractometer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g2dde1f7482f_0_5"/>
          <p:cNvSpPr/>
          <p:nvPr/>
        </p:nvSpPr>
        <p:spPr>
          <a:xfrm>
            <a:off x="4222133" y="5006453"/>
            <a:ext cx="1620000" cy="887400"/>
          </a:xfrm>
          <a:prstGeom prst="wedgeRoundRectCallout">
            <a:avLst>
              <a:gd fmla="val -25490" name="adj1"/>
              <a:gd fmla="val -126547" name="adj2"/>
              <a:gd fmla="val 0" name="adj3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Optics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g2dde1f7482f_0_5"/>
          <p:cNvSpPr/>
          <p:nvPr/>
        </p:nvSpPr>
        <p:spPr>
          <a:xfrm>
            <a:off x="3906420" y="1199428"/>
            <a:ext cx="1620000" cy="887400"/>
          </a:xfrm>
          <a:prstGeom prst="wedgeRoundRectCallout">
            <a:avLst>
              <a:gd fmla="val -7094" name="adj1"/>
              <a:gd fmla="val 137925" name="adj2"/>
              <a:gd fmla="val 0" name="adj3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Detector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g2dde1f7482f_0_5"/>
          <p:cNvSpPr/>
          <p:nvPr/>
        </p:nvSpPr>
        <p:spPr>
          <a:xfrm>
            <a:off x="1032450" y="3211588"/>
            <a:ext cx="1701900" cy="887400"/>
          </a:xfrm>
          <a:prstGeom prst="wedgeRoundRectCallout">
            <a:avLst>
              <a:gd fmla="val 105115" name="adj1"/>
              <a:gd fmla="val -12039" name="adj2"/>
              <a:gd fmla="val 0" name="adj3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Sample changer</a:t>
            </a:r>
            <a:r>
              <a:rPr b="1" lang="en-US"/>
              <a:t> </a:t>
            </a:r>
            <a:endParaRPr b="1"/>
          </a:p>
        </p:txBody>
      </p:sp>
      <p:sp>
        <p:nvSpPr>
          <p:cNvPr id="140" name="Google Shape;140;g2dde1f7482f_0_5"/>
          <p:cNvSpPr/>
          <p:nvPr/>
        </p:nvSpPr>
        <p:spPr>
          <a:xfrm>
            <a:off x="1839670" y="4947028"/>
            <a:ext cx="1620000" cy="887400"/>
          </a:xfrm>
          <a:prstGeom prst="wedgeRoundRectCallout">
            <a:avLst>
              <a:gd fmla="val 75692" name="adj1"/>
              <a:gd fmla="val -144780" name="adj2"/>
              <a:gd fmla="val 0" name="adj3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/>
              <a:t>Data processing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g2dde1f7482f_0_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06437" y="2678325"/>
            <a:ext cx="1407675" cy="179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g2dde1f7482f_0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04595" y="1932258"/>
            <a:ext cx="4824406" cy="3486387"/>
          </a:xfrm>
          <a:prstGeom prst="rect">
            <a:avLst/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43" name="Google Shape;143;g2dde1f7482f_0_5"/>
          <p:cNvSpPr/>
          <p:nvPr/>
        </p:nvSpPr>
        <p:spPr>
          <a:xfrm>
            <a:off x="6580800" y="1887900"/>
            <a:ext cx="4872000" cy="3575100"/>
          </a:xfrm>
          <a:prstGeom prst="wedgeRectCallout">
            <a:avLst>
              <a:gd fmla="val -77730" name="adj1"/>
              <a:gd fmla="val 408" name="adj2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                                                                 </a:t>
            </a:r>
            <a:r>
              <a:rPr b="1" lang="en-US"/>
              <a:t>GUI</a:t>
            </a:r>
            <a:endParaRPr b="1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"/>
          <p:cNvSpPr/>
          <p:nvPr/>
        </p:nvSpPr>
        <p:spPr>
          <a:xfrm>
            <a:off x="0" y="-357480"/>
            <a:ext cx="12188880" cy="965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Approach to simple 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automated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 experiments</a:t>
            </a: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"/>
          <p:cNvSpPr/>
          <p:nvPr/>
        </p:nvSpPr>
        <p:spPr>
          <a:xfrm>
            <a:off x="537205" y="4160675"/>
            <a:ext cx="69840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spAutoFit/>
          </a:bodyPr>
          <a:lstStyle/>
          <a:p>
            <a:pPr indent="-32327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lang="en-US" sz="1500">
                <a:solidFill>
                  <a:srgbClr val="333333"/>
                </a:solidFill>
              </a:rPr>
              <a:t>Adapt automated single tasks already implemented in MXCuBE</a:t>
            </a:r>
            <a:endParaRPr sz="1500">
              <a:solidFill>
                <a:srgbClr val="333333"/>
              </a:solidFill>
            </a:endParaRPr>
          </a:p>
          <a:p>
            <a:pPr indent="-22803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1" name="Google Shape;151;p5"/>
          <p:cNvGrpSpPr/>
          <p:nvPr/>
        </p:nvGrpSpPr>
        <p:grpSpPr>
          <a:xfrm>
            <a:off x="753655" y="1525500"/>
            <a:ext cx="9720278" cy="2399250"/>
            <a:chOff x="744305" y="1001125"/>
            <a:chExt cx="9720278" cy="2399250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744305" y="1001130"/>
              <a:ext cx="9720278" cy="2399245"/>
              <a:chOff x="801980" y="1015555"/>
              <a:chExt cx="9720278" cy="2399245"/>
            </a:xfrm>
          </p:grpSpPr>
          <p:sp>
            <p:nvSpPr>
              <p:cNvPr id="153" name="Google Shape;153;p5"/>
              <p:cNvSpPr/>
              <p:nvPr/>
            </p:nvSpPr>
            <p:spPr>
              <a:xfrm>
                <a:off x="801980" y="1015555"/>
                <a:ext cx="1760700" cy="965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5B0F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/>
                  <a:t>S</a:t>
                </a: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ample</a:t>
                </a:r>
                <a:r>
                  <a:rPr b="1" lang="en-US"/>
                  <a:t> information </a:t>
                </a: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from ISPyB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>
                <a:off x="3511290" y="1054560"/>
                <a:ext cx="17655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Sample mounting &amp; pre-centering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5" name="Google Shape;155;p5"/>
              <p:cNvSpPr/>
              <p:nvPr/>
            </p:nvSpPr>
            <p:spPr>
              <a:xfrm>
                <a:off x="6243220" y="1054552"/>
                <a:ext cx="16200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X-ray centering</a:t>
                </a: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6" name="Google Shape;156;p5"/>
              <p:cNvSpPr/>
              <p:nvPr/>
            </p:nvSpPr>
            <p:spPr>
              <a:xfrm>
                <a:off x="8829655" y="1093550"/>
                <a:ext cx="16926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/>
                  <a:t>Sample snapshots and </a:t>
                </a: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data collection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7" name="Google Shape;157;p5"/>
              <p:cNvSpPr/>
              <p:nvPr/>
            </p:nvSpPr>
            <p:spPr>
              <a:xfrm>
                <a:off x="8829658" y="2527390"/>
                <a:ext cx="16926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Autoprocessing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8" name="Google Shape;158;p5"/>
              <p:cNvSpPr/>
              <p:nvPr/>
            </p:nvSpPr>
            <p:spPr>
              <a:xfrm>
                <a:off x="6279533" y="2527400"/>
                <a:ext cx="15474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Spot analysis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 flipH="1">
                <a:off x="9511858" y="2012233"/>
                <a:ext cx="328200" cy="48390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rgbClr val="274E1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 flipH="1">
                <a:off x="6634690" y="1992720"/>
                <a:ext cx="327900" cy="48390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rgbClr val="274E1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61" name="Google Shape;161;p5"/>
            <p:cNvSpPr/>
            <p:nvPr/>
          </p:nvSpPr>
          <p:spPr>
            <a:xfrm flipH="1" rot="10800000">
              <a:off x="7002265" y="1958795"/>
              <a:ext cx="327900" cy="483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62" name="Google Shape;162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525557" y="1001125"/>
              <a:ext cx="965524" cy="965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28107" y="1001125"/>
              <a:ext cx="965524" cy="965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228932" y="1001125"/>
              <a:ext cx="965524" cy="96552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0301179430_0_39"/>
          <p:cNvSpPr/>
          <p:nvPr/>
        </p:nvSpPr>
        <p:spPr>
          <a:xfrm>
            <a:off x="0" y="-357480"/>
            <a:ext cx="121890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Approach to simple automated experiments</a:t>
            </a: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g20301179430_0_39"/>
          <p:cNvSpPr/>
          <p:nvPr/>
        </p:nvSpPr>
        <p:spPr>
          <a:xfrm>
            <a:off x="568887" y="4281750"/>
            <a:ext cx="98190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27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>
                <a:solidFill>
                  <a:srgbClr val="333333"/>
                </a:solidFill>
              </a:rPr>
              <a:t>Eliminate user in between input between steps by using  reasonable defaults or pre-loaded users’ preferences for data collection</a:t>
            </a:r>
            <a:r>
              <a:rPr lang="en-US" sz="1500"/>
              <a:t> </a:t>
            </a:r>
            <a:endParaRPr sz="1500"/>
          </a:p>
          <a:p>
            <a:pPr indent="-22802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2" name="Google Shape;172;g20301179430_0_39"/>
          <p:cNvGrpSpPr/>
          <p:nvPr/>
        </p:nvGrpSpPr>
        <p:grpSpPr>
          <a:xfrm>
            <a:off x="753655" y="1525505"/>
            <a:ext cx="9720278" cy="2399245"/>
            <a:chOff x="744305" y="1001130"/>
            <a:chExt cx="9720278" cy="2399245"/>
          </a:xfrm>
        </p:grpSpPr>
        <p:grpSp>
          <p:nvGrpSpPr>
            <p:cNvPr id="173" name="Google Shape;173;g20301179430_0_39"/>
            <p:cNvGrpSpPr/>
            <p:nvPr/>
          </p:nvGrpSpPr>
          <p:grpSpPr>
            <a:xfrm>
              <a:off x="744305" y="1001130"/>
              <a:ext cx="9720278" cy="2399245"/>
              <a:chOff x="801980" y="1015555"/>
              <a:chExt cx="9720278" cy="2399245"/>
            </a:xfrm>
          </p:grpSpPr>
          <p:sp>
            <p:nvSpPr>
              <p:cNvPr id="174" name="Google Shape;174;g20301179430_0_39"/>
              <p:cNvSpPr/>
              <p:nvPr/>
            </p:nvSpPr>
            <p:spPr>
              <a:xfrm>
                <a:off x="801980" y="1015555"/>
                <a:ext cx="1760700" cy="965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5B0F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/>
                  <a:t>S</a:t>
                </a: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ample</a:t>
                </a:r>
                <a:r>
                  <a:rPr b="1" lang="en-US"/>
                  <a:t> information </a:t>
                </a: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from ISPyB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175;g20301179430_0_39"/>
              <p:cNvSpPr/>
              <p:nvPr/>
            </p:nvSpPr>
            <p:spPr>
              <a:xfrm>
                <a:off x="3511290" y="1054560"/>
                <a:ext cx="17655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Sample mounting &amp; pre-centering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g20301179430_0_39"/>
              <p:cNvSpPr/>
              <p:nvPr/>
            </p:nvSpPr>
            <p:spPr>
              <a:xfrm>
                <a:off x="6243220" y="1054552"/>
                <a:ext cx="16200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X-ray centering</a:t>
                </a: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177;g20301179430_0_39"/>
              <p:cNvSpPr/>
              <p:nvPr/>
            </p:nvSpPr>
            <p:spPr>
              <a:xfrm>
                <a:off x="8829655" y="1093550"/>
                <a:ext cx="16926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/>
                  <a:t>Sample snapshots and </a:t>
                </a: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data collection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178;g20301179430_0_39"/>
              <p:cNvSpPr/>
              <p:nvPr/>
            </p:nvSpPr>
            <p:spPr>
              <a:xfrm>
                <a:off x="8829658" y="2527390"/>
                <a:ext cx="16926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Autoprocessing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179;g20301179430_0_39"/>
              <p:cNvSpPr/>
              <p:nvPr/>
            </p:nvSpPr>
            <p:spPr>
              <a:xfrm>
                <a:off x="6279533" y="2527400"/>
                <a:ext cx="15474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Spot analysis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180;g20301179430_0_39"/>
              <p:cNvSpPr/>
              <p:nvPr/>
            </p:nvSpPr>
            <p:spPr>
              <a:xfrm flipH="1">
                <a:off x="9511858" y="2012233"/>
                <a:ext cx="328200" cy="48390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rgbClr val="274E1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g20301179430_0_39"/>
              <p:cNvSpPr/>
              <p:nvPr/>
            </p:nvSpPr>
            <p:spPr>
              <a:xfrm flipH="1">
                <a:off x="6634690" y="1992720"/>
                <a:ext cx="327900" cy="48390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rgbClr val="274E1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2" name="Google Shape;182;g20301179430_0_39"/>
            <p:cNvSpPr/>
            <p:nvPr/>
          </p:nvSpPr>
          <p:spPr>
            <a:xfrm flipH="1" rot="10800000">
              <a:off x="7002265" y="1958795"/>
              <a:ext cx="327900" cy="483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3" name="Google Shape;183;g20301179430_0_39"/>
          <p:cNvSpPr/>
          <p:nvPr/>
        </p:nvSpPr>
        <p:spPr>
          <a:xfrm flipH="1" rot="-5400000">
            <a:off x="2844385" y="1795800"/>
            <a:ext cx="327900" cy="462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g20301179430_0_39"/>
          <p:cNvSpPr/>
          <p:nvPr/>
        </p:nvSpPr>
        <p:spPr>
          <a:xfrm flipH="1" rot="-5400000">
            <a:off x="5568135" y="1795800"/>
            <a:ext cx="327900" cy="462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0301179430_0_39"/>
          <p:cNvSpPr/>
          <p:nvPr/>
        </p:nvSpPr>
        <p:spPr>
          <a:xfrm flipH="1" rot="-5400000">
            <a:off x="8127110" y="1795800"/>
            <a:ext cx="327900" cy="462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g20301179430_0_39"/>
          <p:cNvSpPr/>
          <p:nvPr/>
        </p:nvSpPr>
        <p:spPr>
          <a:xfrm>
            <a:off x="717975" y="3046600"/>
            <a:ext cx="1819200" cy="88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Diffraction plan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20301179430_0_39"/>
          <p:cNvSpPr/>
          <p:nvPr/>
        </p:nvSpPr>
        <p:spPr>
          <a:xfrm flipH="1" rot="10800000">
            <a:off x="1463615" y="2512545"/>
            <a:ext cx="327900" cy="483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0301179430_0_87"/>
          <p:cNvSpPr/>
          <p:nvPr/>
        </p:nvSpPr>
        <p:spPr>
          <a:xfrm>
            <a:off x="0" y="-357480"/>
            <a:ext cx="121890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Approach to simple automated experiments</a:t>
            </a: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g20301179430_0_87"/>
          <p:cNvSpPr/>
          <p:nvPr/>
        </p:nvSpPr>
        <p:spPr>
          <a:xfrm>
            <a:off x="568886" y="4281750"/>
            <a:ext cx="9381900" cy="86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0000" spcFirstLastPara="1" rIns="90000" wrap="square" tIns="91425">
            <a:noAutofit/>
          </a:bodyPr>
          <a:lstStyle/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500"/>
          </a:p>
          <a:p>
            <a:pPr indent="-32327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-US" sz="1500">
                <a:solidFill>
                  <a:srgbClr val="333333"/>
                </a:solidFill>
              </a:rPr>
              <a:t>Loop through all the samples</a:t>
            </a:r>
            <a:r>
              <a:rPr lang="en-US" sz="1500"/>
              <a:t> </a:t>
            </a:r>
            <a:endParaRPr sz="1500"/>
          </a:p>
          <a:p>
            <a:pPr indent="-228029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500"/>
              <a:buFont typeface="Arial"/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5" name="Google Shape;195;g20301179430_0_87"/>
          <p:cNvGrpSpPr/>
          <p:nvPr/>
        </p:nvGrpSpPr>
        <p:grpSpPr>
          <a:xfrm>
            <a:off x="753655" y="1525505"/>
            <a:ext cx="9720278" cy="2399245"/>
            <a:chOff x="744305" y="1001130"/>
            <a:chExt cx="9720278" cy="2399245"/>
          </a:xfrm>
        </p:grpSpPr>
        <p:grpSp>
          <p:nvGrpSpPr>
            <p:cNvPr id="196" name="Google Shape;196;g20301179430_0_87"/>
            <p:cNvGrpSpPr/>
            <p:nvPr/>
          </p:nvGrpSpPr>
          <p:grpSpPr>
            <a:xfrm>
              <a:off x="744305" y="1001130"/>
              <a:ext cx="9720278" cy="2399245"/>
              <a:chOff x="801980" y="1015555"/>
              <a:chExt cx="9720278" cy="2399245"/>
            </a:xfrm>
          </p:grpSpPr>
          <p:sp>
            <p:nvSpPr>
              <p:cNvPr id="197" name="Google Shape;197;g20301179430_0_87"/>
              <p:cNvSpPr/>
              <p:nvPr/>
            </p:nvSpPr>
            <p:spPr>
              <a:xfrm>
                <a:off x="801980" y="1015555"/>
                <a:ext cx="1760700" cy="965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5B0F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/>
                  <a:t>S</a:t>
                </a: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ample</a:t>
                </a:r>
                <a:r>
                  <a:rPr b="1" lang="en-US"/>
                  <a:t> information </a:t>
                </a: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from ISPyB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98;g20301179430_0_87"/>
              <p:cNvSpPr/>
              <p:nvPr/>
            </p:nvSpPr>
            <p:spPr>
              <a:xfrm>
                <a:off x="3511290" y="1054560"/>
                <a:ext cx="17655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Sample mounting &amp; pre-centering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99;g20301179430_0_87"/>
              <p:cNvSpPr/>
              <p:nvPr/>
            </p:nvSpPr>
            <p:spPr>
              <a:xfrm>
                <a:off x="6243220" y="1054552"/>
                <a:ext cx="16200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X-ray centering</a:t>
                </a:r>
                <a:r>
                  <a:rPr b="0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 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200;g20301179430_0_87"/>
              <p:cNvSpPr/>
              <p:nvPr/>
            </p:nvSpPr>
            <p:spPr>
              <a:xfrm>
                <a:off x="8829655" y="1093550"/>
                <a:ext cx="16926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lang="en-US"/>
                  <a:t>Sample snapshots and </a:t>
                </a: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data collection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g20301179430_0_87"/>
              <p:cNvSpPr/>
              <p:nvPr/>
            </p:nvSpPr>
            <p:spPr>
              <a:xfrm>
                <a:off x="8829658" y="2527390"/>
                <a:ext cx="16926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Autoprocessing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202;g20301179430_0_87"/>
              <p:cNvSpPr/>
              <p:nvPr/>
            </p:nvSpPr>
            <p:spPr>
              <a:xfrm>
                <a:off x="6279533" y="2527400"/>
                <a:ext cx="1547400" cy="887400"/>
              </a:xfrm>
              <a:prstGeom prst="roundRect">
                <a:avLst>
                  <a:gd fmla="val 16667" name="adj"/>
                </a:avLst>
              </a:prstGeom>
              <a:solidFill>
                <a:schemeClr val="lt2"/>
              </a:solidFill>
              <a:ln cap="flat" cmpd="sng" w="9525">
                <a:solidFill>
                  <a:srgbClr val="85200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0000" spcFirstLastPara="1" rIns="90000" wrap="square" tIns="91425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en-US" sz="1400" u="none" cap="none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Spot analysis</a:t>
                </a:r>
                <a:endParaRPr b="0" i="0" sz="1400" u="none" cap="none" strike="noStrik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203;g20301179430_0_87"/>
              <p:cNvSpPr/>
              <p:nvPr/>
            </p:nvSpPr>
            <p:spPr>
              <a:xfrm flipH="1">
                <a:off x="9511858" y="2012233"/>
                <a:ext cx="328200" cy="48390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rgbClr val="274E1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4" name="Google Shape;204;g20301179430_0_87"/>
              <p:cNvSpPr/>
              <p:nvPr/>
            </p:nvSpPr>
            <p:spPr>
              <a:xfrm flipH="1">
                <a:off x="6634690" y="1992720"/>
                <a:ext cx="327900" cy="483900"/>
              </a:xfrm>
              <a:prstGeom prst="downArrow">
                <a:avLst>
                  <a:gd fmla="val 50000" name="adj1"/>
                  <a:gd fmla="val 50000" name="adj2"/>
                </a:avLst>
              </a:prstGeom>
              <a:solidFill>
                <a:srgbClr val="274E13"/>
              </a:solidFill>
              <a:ln cap="flat" cmpd="sng" w="9525">
                <a:solidFill>
                  <a:schemeClr val="dk2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05" name="Google Shape;205;g20301179430_0_87"/>
            <p:cNvSpPr/>
            <p:nvPr/>
          </p:nvSpPr>
          <p:spPr>
            <a:xfrm flipH="1" rot="10800000">
              <a:off x="7002265" y="1958795"/>
              <a:ext cx="327900" cy="483900"/>
            </a:xfrm>
            <a:prstGeom prst="downArrow">
              <a:avLst>
                <a:gd fmla="val 50000" name="adj1"/>
                <a:gd fmla="val 50000" name="adj2"/>
              </a:avLst>
            </a:prstGeom>
            <a:solidFill>
              <a:srgbClr val="274E13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6" name="Google Shape;206;g20301179430_0_87"/>
          <p:cNvSpPr/>
          <p:nvPr/>
        </p:nvSpPr>
        <p:spPr>
          <a:xfrm flipH="1" rot="-5400000">
            <a:off x="2844385" y="1795800"/>
            <a:ext cx="327900" cy="462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g20301179430_0_87"/>
          <p:cNvSpPr/>
          <p:nvPr/>
        </p:nvSpPr>
        <p:spPr>
          <a:xfrm flipH="1" rot="-5400000">
            <a:off x="5568135" y="1795800"/>
            <a:ext cx="327900" cy="462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g20301179430_0_87"/>
          <p:cNvSpPr/>
          <p:nvPr/>
        </p:nvSpPr>
        <p:spPr>
          <a:xfrm flipH="1" rot="-5400000">
            <a:off x="8127110" y="1795800"/>
            <a:ext cx="327900" cy="4620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g20301179430_0_87"/>
          <p:cNvSpPr/>
          <p:nvPr/>
        </p:nvSpPr>
        <p:spPr>
          <a:xfrm>
            <a:off x="717975" y="3046600"/>
            <a:ext cx="1819200" cy="8874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rgbClr val="85200C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Diffraction plan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g20301179430_0_87"/>
          <p:cNvSpPr/>
          <p:nvPr/>
        </p:nvSpPr>
        <p:spPr>
          <a:xfrm flipH="1" rot="10800000">
            <a:off x="1463615" y="2512545"/>
            <a:ext cx="327900" cy="483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274E13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g20301179430_0_87"/>
          <p:cNvSpPr/>
          <p:nvPr/>
        </p:nvSpPr>
        <p:spPr>
          <a:xfrm flipH="1">
            <a:off x="4277025" y="855150"/>
            <a:ext cx="5281200" cy="670500"/>
          </a:xfrm>
          <a:prstGeom prst="curvedDownArrow">
            <a:avLst>
              <a:gd fmla="val 25000" name="adj1"/>
              <a:gd fmla="val 50000" name="adj2"/>
              <a:gd fmla="val 25000" name="adj3"/>
            </a:avLst>
          </a:prstGeom>
          <a:solidFill>
            <a:srgbClr val="134F5C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0301179430_0_116"/>
          <p:cNvSpPr/>
          <p:nvPr/>
        </p:nvSpPr>
        <p:spPr>
          <a:xfrm>
            <a:off x="446400" y="1005850"/>
            <a:ext cx="5337300" cy="4403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255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The user can enter the beam size (aperture closest match to the sample size), energy,  transmission/exposure time, resolution (minimum inscribed circle), oscillation angle per image and number of images</a:t>
            </a:r>
            <a:r>
              <a:rPr lang="en-US" sz="1500">
                <a:solidFill>
                  <a:srgbClr val="333333"/>
                </a:solidFill>
              </a:rPr>
              <a:t> together with the sample in formation through ISPyB.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2559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All parameters have defaults.</a:t>
            </a:r>
            <a:endParaRPr sz="1500">
              <a:solidFill>
                <a:srgbClr val="333333"/>
              </a:solidFill>
            </a:endParaRPr>
          </a:p>
          <a:p>
            <a:pPr indent="-322559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lang="en-US" sz="1500">
                <a:solidFill>
                  <a:srgbClr val="333333"/>
                </a:solidFill>
              </a:rPr>
              <a:t>Users can also enter the diffraction plan in MXCuBE before starting the data collection.</a:t>
            </a:r>
            <a:endParaRPr sz="1500">
              <a:solidFill>
                <a:srgbClr val="333333"/>
              </a:solidFill>
            </a:endParaRPr>
          </a:p>
          <a:p>
            <a:pPr indent="-322559" lvl="0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lang="en-US" sz="1500">
                <a:solidFill>
                  <a:srgbClr val="333333"/>
                </a:solidFill>
              </a:rPr>
              <a:t>Easier when the same parameters can be applied to all the samples.</a:t>
            </a:r>
            <a:endParaRPr sz="1500">
              <a:solidFill>
                <a:srgbClr val="333333"/>
              </a:solidFill>
            </a:endParaRPr>
          </a:p>
          <a:p>
            <a:pPr indent="-322559" lvl="0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lang="en-US" sz="1500">
                <a:solidFill>
                  <a:srgbClr val="333333"/>
                </a:solidFill>
              </a:rPr>
              <a:t>Rapid feedback if wrong input is provided.</a:t>
            </a:r>
            <a:endParaRPr sz="1500">
              <a:solidFill>
                <a:srgbClr val="333333"/>
              </a:solidFill>
            </a:endParaRPr>
          </a:p>
          <a:p>
            <a:pPr indent="0" lvl="0" marL="9144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20301179430_0_116"/>
          <p:cNvSpPr/>
          <p:nvPr/>
        </p:nvSpPr>
        <p:spPr>
          <a:xfrm>
            <a:off x="0" y="-357480"/>
            <a:ext cx="12189000" cy="96540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Diffraction plan</a:t>
            </a: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screenshot of a computer&#10;&#10;Description automatically generated" id="219" name="Google Shape;219;g20301179430_0_1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23675" y="871075"/>
            <a:ext cx="4802925" cy="5095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g20301179430_0_116"/>
          <p:cNvSpPr txBox="1"/>
          <p:nvPr/>
        </p:nvSpPr>
        <p:spPr>
          <a:xfrm>
            <a:off x="6017475" y="8710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</a:t>
            </a:r>
            <a:endParaRPr/>
          </a:p>
        </p:txBody>
      </p:sp>
      <p:pic>
        <p:nvPicPr>
          <p:cNvPr id="221" name="Google Shape;221;g20301179430_0_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6651" y="973675"/>
            <a:ext cx="4610324" cy="5356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125" y="2866750"/>
            <a:ext cx="12136674" cy="3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6"/>
          <p:cNvSpPr/>
          <p:nvPr/>
        </p:nvSpPr>
        <p:spPr>
          <a:xfrm>
            <a:off x="0" y="-357480"/>
            <a:ext cx="12188880" cy="965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Diffraction plan in the sample spreadsheet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6"/>
          <p:cNvSpPr/>
          <p:nvPr/>
        </p:nvSpPr>
        <p:spPr>
          <a:xfrm>
            <a:off x="1458500" y="1342250"/>
            <a:ext cx="3266700" cy="965400"/>
          </a:xfrm>
          <a:prstGeom prst="wedgeRoundRectCallout">
            <a:avLst>
              <a:gd fmla="val 46624" name="adj1"/>
              <a:gd fmla="val 289199" name="adj2"/>
              <a:gd fmla="val 0" name="adj3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33333"/>
                </a:solidFill>
              </a:rPr>
              <a:t>If ExperimentType = “Default”, MXCuBE reads and applies the data collection parameters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6"/>
          <p:cNvSpPr/>
          <p:nvPr/>
        </p:nvSpPr>
        <p:spPr>
          <a:xfrm>
            <a:off x="6873525" y="824475"/>
            <a:ext cx="3266700" cy="1705200"/>
          </a:xfrm>
          <a:prstGeom prst="wedgeRoundRectCallout">
            <a:avLst>
              <a:gd fmla="val -65324" name="adj1"/>
              <a:gd fmla="val 183547" name="adj2"/>
              <a:gd fmla="val 0" name="adj3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0000" spcFirstLastPara="1" rIns="90000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rgbClr val="333333"/>
                </a:solidFill>
              </a:rPr>
              <a:t>Users can use an Excel template with input validation to ensure that only valid parameters are given. MXCuBE will skip samples with invalid data collection parameters </a:t>
            </a:r>
            <a:r>
              <a:rPr b="1" lang="en-US">
                <a:solidFill>
                  <a:srgbClr val="333333"/>
                </a:solidFill>
              </a:rPr>
              <a:t> </a:t>
            </a:r>
            <a:r>
              <a:rPr b="1" i="0" lang="en-US" sz="1400" u="none" cap="none" strike="noStrike">
                <a:solidFill>
                  <a:srgbClr val="333333"/>
                </a:solidFill>
              </a:rPr>
              <a:t> </a:t>
            </a:r>
            <a:endParaRPr b="1" i="0" sz="1400" u="none" cap="none" strike="noStrike">
              <a:solidFill>
                <a:srgbClr val="333333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8"/>
          <p:cNvSpPr/>
          <p:nvPr/>
        </p:nvSpPr>
        <p:spPr>
          <a:xfrm>
            <a:off x="0" y="-357480"/>
            <a:ext cx="12188880" cy="965520"/>
          </a:xfrm>
          <a:prstGeom prst="rect">
            <a:avLst/>
          </a:prstGeom>
          <a:noFill/>
          <a:ln>
            <a:noFill/>
          </a:ln>
        </p:spPr>
        <p:txBody>
          <a:bodyPr anchorCtr="0" anchor="b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lang="en-US" sz="3000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Sample centering</a:t>
            </a:r>
            <a:r>
              <a:rPr b="1" i="0" lang="en-US" sz="3000" u="none" cap="none" strike="noStrike">
                <a:solidFill>
                  <a:srgbClr val="97BF0D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b="0" i="0" sz="30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p8"/>
          <p:cNvSpPr/>
          <p:nvPr/>
        </p:nvSpPr>
        <p:spPr>
          <a:xfrm>
            <a:off x="446400" y="1005850"/>
            <a:ext cx="5308800" cy="46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3279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lang="en-US" sz="1500">
                <a:solidFill>
                  <a:srgbClr val="333333"/>
                </a:solidFill>
              </a:rPr>
              <a:t>Replaced Lucid with 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in-house procedure to locate the tip of the loop and detect fast sample drift. It requires collecting background reference images periodically. Work ongoing to </a:t>
            </a:r>
            <a:r>
              <a:rPr lang="en-US" sz="1500">
                <a:solidFill>
                  <a:srgbClr val="333333"/>
                </a:solidFill>
              </a:rPr>
              <a:t>further improve this step.</a:t>
            </a:r>
            <a:endParaRPr b="0" i="0" sz="1500" u="none" cap="none" strike="noStrike">
              <a:solidFill>
                <a:srgbClr val="333333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2328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Char char="●"/>
            </a:pPr>
            <a:r>
              <a:rPr lang="en-US" sz="1500">
                <a:solidFill>
                  <a:srgbClr val="333333"/>
                </a:solidFill>
              </a:rPr>
              <a:t>Sample snapshots are collected before X-ray centering as a visual check</a:t>
            </a:r>
            <a:endParaRPr sz="1500">
              <a:solidFill>
                <a:srgbClr val="333333"/>
              </a:solidFill>
            </a:endParaRPr>
          </a:p>
          <a:p>
            <a:pPr indent="-32256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X-ray centering consists in a grid scan at one orientation and a line scan at 90 degrees. 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256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Dozor used to analyze images; the center position is decided on the diffraction image score and beam size given by users.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-32256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333333"/>
              </a:buClr>
              <a:buSzPts val="1500"/>
              <a:buFont typeface="Arial"/>
              <a:buChar char="●"/>
            </a:pPr>
            <a:r>
              <a:rPr b="1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Not done yet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: Estimate the sample size</a:t>
            </a:r>
            <a:r>
              <a:rPr lang="en-US" sz="1500">
                <a:solidFill>
                  <a:srgbClr val="333333"/>
                </a:solidFill>
              </a:rPr>
              <a:t> and map the crystal volume.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500">
                <a:solidFill>
                  <a:srgbClr val="333333"/>
                </a:solidFill>
              </a:rPr>
              <a:t>O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verride the user choice for the beam size if they differ substantially</a:t>
            </a:r>
            <a:r>
              <a:rPr lang="en-US" sz="1500">
                <a:solidFill>
                  <a:srgbClr val="333333"/>
                </a:solidFill>
              </a:rPr>
              <a:t> (TBD), enable helical scans.</a:t>
            </a:r>
            <a:r>
              <a:rPr b="0" i="0" lang="en-US" sz="1500" u="none" cap="none" strike="noStrike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500" u="none" cap="none" strike="noStrik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8" name="Google Shape;238;p8"/>
          <p:cNvPicPr preferRelativeResize="0"/>
          <p:nvPr/>
        </p:nvPicPr>
        <p:blipFill rotWithShape="1">
          <a:blip r:embed="rId3">
            <a:alphaModFix/>
          </a:blip>
          <a:srcRect b="6891" l="15894" r="44040" t="27974"/>
          <a:stretch/>
        </p:blipFill>
        <p:spPr>
          <a:xfrm>
            <a:off x="6159885" y="1453135"/>
            <a:ext cx="4212719" cy="38512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97BF0D"/>
      </a:dk2>
      <a:lt2>
        <a:srgbClr val="F8B323"/>
      </a:lt2>
      <a:accent1>
        <a:srgbClr val="474747"/>
      </a:accent1>
      <a:accent2>
        <a:srgbClr val="A5A4A6"/>
      </a:accent2>
      <a:accent3>
        <a:srgbClr val="E0E0E0"/>
      </a:accent3>
      <a:accent4>
        <a:srgbClr val="97BF0D"/>
      </a:accent4>
      <a:accent5>
        <a:srgbClr val="FFDB9D"/>
      </a:accent5>
      <a:accent6>
        <a:srgbClr val="FFFFFF"/>
      </a:accent6>
      <a:hlink>
        <a:srgbClr val="404040"/>
      </a:hlink>
      <a:folHlink>
        <a:srgbClr val="808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2016-06-24T12:31:43Z</dcterms:created>
  <dc:creator>JieNan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MAX IV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2</vt:i4>
  </property>
  <property fmtid="{D5CDD505-2E9C-101B-9397-08002B2CF9AE}" pid="8" name="Notes">
    <vt:i4>16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20</vt:i4>
  </property>
</Properties>
</file>