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12192000"/>
  <p:notesSz cx="7559675" cy="10691800"/>
  <p:embeddedFontLst>
    <p:embeddedFont>
      <p:font typeface="Libre Franklin"/>
      <p:regular r:id="rId19"/>
      <p:bold r:id="rId20"/>
      <p:italic r:id="rId21"/>
      <p:boldItalic r:id="rId22"/>
    </p:embeddedFont>
    <p:embeddedFont>
      <p:font typeface="Roboto"/>
      <p:regular r:id="rId23"/>
      <p:bold r:id="rId24"/>
      <p:italic r:id="rId25"/>
      <p:boldItalic r:id="rId26"/>
    </p:embeddedFont>
    <p:embeddedFont>
      <p:font typeface="Montserrat"/>
      <p:regular r:id="rId27"/>
      <p:bold r:id="rId28"/>
      <p:italic r:id="rId29"/>
      <p:boldItalic r:id="rId30"/>
    </p:embeddedFont>
    <p:embeddedFont>
      <p:font typeface="Libre Franklin Medium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5" roundtripDataSignature="AMtx7miUUty7oiO/WtlzPi8+Cz33W5KF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ibreFranklin-bold.fntdata"/><Relationship Id="rId22" Type="http://schemas.openxmlformats.org/officeDocument/2006/relationships/font" Target="fonts/LibreFranklin-boldItalic.fntdata"/><Relationship Id="rId21" Type="http://schemas.openxmlformats.org/officeDocument/2006/relationships/font" Target="fonts/LibreFranklin-italic.fntdata"/><Relationship Id="rId24" Type="http://schemas.openxmlformats.org/officeDocument/2006/relationships/font" Target="fonts/Roboto-bold.fntdata"/><Relationship Id="rId23" Type="http://schemas.openxmlformats.org/officeDocument/2006/relationships/font" Target="fonts/Roboto-regular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Roboto-boldItalic.fntdata"/><Relationship Id="rId25" Type="http://schemas.openxmlformats.org/officeDocument/2006/relationships/font" Target="fonts/Roboto-italic.fntdata"/><Relationship Id="rId28" Type="http://schemas.openxmlformats.org/officeDocument/2006/relationships/font" Target="fonts/Montserrat-bold.fntdata"/><Relationship Id="rId27" Type="http://schemas.openxmlformats.org/officeDocument/2006/relationships/font" Target="fonts/Montserra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ibreFranklinMedium-regular.fntdata"/><Relationship Id="rId30" Type="http://schemas.openxmlformats.org/officeDocument/2006/relationships/font" Target="fonts/Montserrat-boldItalic.fntdata"/><Relationship Id="rId11" Type="http://schemas.openxmlformats.org/officeDocument/2006/relationships/slide" Target="slides/slide6.xml"/><Relationship Id="rId33" Type="http://schemas.openxmlformats.org/officeDocument/2006/relationships/font" Target="fonts/LibreFranklinMedium-italic.fntdata"/><Relationship Id="rId10" Type="http://schemas.openxmlformats.org/officeDocument/2006/relationships/slide" Target="slides/slide5.xml"/><Relationship Id="rId32" Type="http://schemas.openxmlformats.org/officeDocument/2006/relationships/font" Target="fonts/LibreFranklinMedium-bold.fntdata"/><Relationship Id="rId13" Type="http://schemas.openxmlformats.org/officeDocument/2006/relationships/slide" Target="slides/slide8.xml"/><Relationship Id="rId35" Type="http://customschemas.google.com/relationships/presentationmetadata" Target="metadata"/><Relationship Id="rId12" Type="http://schemas.openxmlformats.org/officeDocument/2006/relationships/slide" Target="slides/slide7.xml"/><Relationship Id="rId34" Type="http://schemas.openxmlformats.org/officeDocument/2006/relationships/font" Target="fonts/LibreFranklinMedium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LibreFranklin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2cc81ba204_0_76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8" name="Google Shape;128;g22cc81ba204_0_76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2a0d6edfb1_0_13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3" name="Google Shape;233;g22a0d6edfb1_0_130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2a0d6edfb1_0_95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2" name="Google Shape;242;g22a0d6edfb1_0_95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0e776e2fae_1_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2" name="Google Shape;252;g20e776e2fae_1_0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2" name="Google Shape;262;p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e07788b31b_0_2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8" name="Google Shape;138;g2e07788b31b_0_2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49b331752f_0_1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2" name="Google Shape;152;g249b331752f_0_1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224fcb7bf4_0_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3" name="Google Shape;163;g2224fcb7bf4_0_0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2a0d6edfb1_0_47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8" name="Google Shape;178;g22a0d6edfb1_0_47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088da120f9_0_0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5" name="Google Shape;185;g2088da120f9_0_0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14a4bf8e70_1_54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4" name="Google Shape;194;g214a4bf8e70_1_54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2a0d6edfb1_0_25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6" name="Google Shape;216;g22a0d6edfb1_0_25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2b5654918a_0_29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4" name="Google Shape;224;g22b5654918a_0_29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2cc81ba204_0_126"/>
          <p:cNvSpPr txBox="1"/>
          <p:nvPr>
            <p:ph type="title"/>
          </p:nvPr>
        </p:nvSpPr>
        <p:spPr>
          <a:xfrm>
            <a:off x="465840" y="330840"/>
            <a:ext cx="91245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g22cc81ba204_0_126"/>
          <p:cNvSpPr txBox="1"/>
          <p:nvPr>
            <p:ph idx="1" type="body"/>
          </p:nvPr>
        </p:nvSpPr>
        <p:spPr>
          <a:xfrm>
            <a:off x="464040" y="1636200"/>
            <a:ext cx="111534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g22cc81ba204_0_126"/>
          <p:cNvSpPr txBox="1"/>
          <p:nvPr>
            <p:ph idx="2" type="body"/>
          </p:nvPr>
        </p:nvSpPr>
        <p:spPr>
          <a:xfrm>
            <a:off x="464040" y="3549240"/>
            <a:ext cx="111534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2cc81ba204_0_130"/>
          <p:cNvSpPr txBox="1"/>
          <p:nvPr>
            <p:ph type="title"/>
          </p:nvPr>
        </p:nvSpPr>
        <p:spPr>
          <a:xfrm>
            <a:off x="465840" y="330840"/>
            <a:ext cx="91245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g22cc81ba204_0_130"/>
          <p:cNvSpPr txBox="1"/>
          <p:nvPr>
            <p:ph idx="1" type="body"/>
          </p:nvPr>
        </p:nvSpPr>
        <p:spPr>
          <a:xfrm>
            <a:off x="464040" y="1636200"/>
            <a:ext cx="54429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g22cc81ba204_0_130"/>
          <p:cNvSpPr txBox="1"/>
          <p:nvPr>
            <p:ph idx="2" type="body"/>
          </p:nvPr>
        </p:nvSpPr>
        <p:spPr>
          <a:xfrm>
            <a:off x="6179400" y="1636200"/>
            <a:ext cx="54429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g22cc81ba204_0_130"/>
          <p:cNvSpPr txBox="1"/>
          <p:nvPr>
            <p:ph idx="3" type="body"/>
          </p:nvPr>
        </p:nvSpPr>
        <p:spPr>
          <a:xfrm>
            <a:off x="464040" y="3549240"/>
            <a:ext cx="54429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g22cc81ba204_0_130"/>
          <p:cNvSpPr txBox="1"/>
          <p:nvPr>
            <p:ph idx="4" type="body"/>
          </p:nvPr>
        </p:nvSpPr>
        <p:spPr>
          <a:xfrm>
            <a:off x="6179400" y="3549240"/>
            <a:ext cx="54429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2cc81ba204_0_136"/>
          <p:cNvSpPr txBox="1"/>
          <p:nvPr>
            <p:ph type="title"/>
          </p:nvPr>
        </p:nvSpPr>
        <p:spPr>
          <a:xfrm>
            <a:off x="465840" y="330840"/>
            <a:ext cx="91245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g22cc81ba204_0_136"/>
          <p:cNvSpPr txBox="1"/>
          <p:nvPr>
            <p:ph idx="1" type="body"/>
          </p:nvPr>
        </p:nvSpPr>
        <p:spPr>
          <a:xfrm>
            <a:off x="464040" y="1636200"/>
            <a:ext cx="35913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g22cc81ba204_0_136"/>
          <p:cNvSpPr txBox="1"/>
          <p:nvPr>
            <p:ph idx="2" type="body"/>
          </p:nvPr>
        </p:nvSpPr>
        <p:spPr>
          <a:xfrm>
            <a:off x="4235400" y="1636200"/>
            <a:ext cx="35913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g22cc81ba204_0_136"/>
          <p:cNvSpPr txBox="1"/>
          <p:nvPr>
            <p:ph idx="3" type="body"/>
          </p:nvPr>
        </p:nvSpPr>
        <p:spPr>
          <a:xfrm>
            <a:off x="8006760" y="1636200"/>
            <a:ext cx="35913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g22cc81ba204_0_136"/>
          <p:cNvSpPr txBox="1"/>
          <p:nvPr>
            <p:ph idx="4" type="body"/>
          </p:nvPr>
        </p:nvSpPr>
        <p:spPr>
          <a:xfrm>
            <a:off x="464040" y="3549240"/>
            <a:ext cx="35913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g22cc81ba204_0_136"/>
          <p:cNvSpPr txBox="1"/>
          <p:nvPr>
            <p:ph idx="5" type="body"/>
          </p:nvPr>
        </p:nvSpPr>
        <p:spPr>
          <a:xfrm>
            <a:off x="4235400" y="3549240"/>
            <a:ext cx="35913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g22cc81ba204_0_136"/>
          <p:cNvSpPr txBox="1"/>
          <p:nvPr>
            <p:ph idx="6" type="body"/>
          </p:nvPr>
        </p:nvSpPr>
        <p:spPr>
          <a:xfrm>
            <a:off x="8006760" y="3549240"/>
            <a:ext cx="35913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BL" type="blank">
  <p:cSld name="BLANK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/>
          <p:nvPr/>
        </p:nvSpPr>
        <p:spPr>
          <a:xfrm>
            <a:off x="847175" y="60400"/>
            <a:ext cx="11255100" cy="372600"/>
          </a:xfrm>
          <a:prstGeom prst="rect">
            <a:avLst/>
          </a:prstGeom>
          <a:solidFill>
            <a:srgbClr val="007B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9"/>
          <p:cNvSpPr txBox="1"/>
          <p:nvPr/>
        </p:nvSpPr>
        <p:spPr>
          <a:xfrm>
            <a:off x="78450" y="58175"/>
            <a:ext cx="670200" cy="372600"/>
          </a:xfrm>
          <a:prstGeom prst="rect">
            <a:avLst/>
          </a:prstGeom>
          <a:solidFill>
            <a:srgbClr val="007B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MBL 1">
  <p:cSld name="BLANK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2cc81ba204_0_149"/>
          <p:cNvSpPr txBox="1"/>
          <p:nvPr/>
        </p:nvSpPr>
        <p:spPr>
          <a:xfrm>
            <a:off x="847175" y="60400"/>
            <a:ext cx="11255100" cy="372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g22cc81ba204_0_149"/>
          <p:cNvSpPr txBox="1"/>
          <p:nvPr/>
        </p:nvSpPr>
        <p:spPr>
          <a:xfrm>
            <a:off x="78450" y="58175"/>
            <a:ext cx="670200" cy="37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1"/>
          <p:cNvSpPr txBox="1"/>
          <p:nvPr>
            <p:ph type="title"/>
          </p:nvPr>
        </p:nvSpPr>
        <p:spPr>
          <a:xfrm>
            <a:off x="465840" y="330840"/>
            <a:ext cx="91245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1" type="subTitle"/>
          </p:nvPr>
        </p:nvSpPr>
        <p:spPr>
          <a:xfrm>
            <a:off x="464040" y="1636200"/>
            <a:ext cx="11153400" cy="36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/>
          <p:nvPr>
            <p:ph type="title"/>
          </p:nvPr>
        </p:nvSpPr>
        <p:spPr>
          <a:xfrm>
            <a:off x="465840" y="330840"/>
            <a:ext cx="91245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2"/>
          <p:cNvSpPr txBox="1"/>
          <p:nvPr>
            <p:ph idx="1" type="body"/>
          </p:nvPr>
        </p:nvSpPr>
        <p:spPr>
          <a:xfrm>
            <a:off x="464040" y="1636200"/>
            <a:ext cx="11153400" cy="3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3"/>
          <p:cNvSpPr txBox="1"/>
          <p:nvPr>
            <p:ph type="title"/>
          </p:nvPr>
        </p:nvSpPr>
        <p:spPr>
          <a:xfrm>
            <a:off x="465840" y="330840"/>
            <a:ext cx="91245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3"/>
          <p:cNvSpPr txBox="1"/>
          <p:nvPr>
            <p:ph idx="1" type="body"/>
          </p:nvPr>
        </p:nvSpPr>
        <p:spPr>
          <a:xfrm>
            <a:off x="464040" y="1636200"/>
            <a:ext cx="5442900" cy="3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3"/>
          <p:cNvSpPr txBox="1"/>
          <p:nvPr>
            <p:ph idx="2" type="body"/>
          </p:nvPr>
        </p:nvSpPr>
        <p:spPr>
          <a:xfrm>
            <a:off x="6179400" y="1636200"/>
            <a:ext cx="5442900" cy="3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4"/>
          <p:cNvSpPr txBox="1"/>
          <p:nvPr>
            <p:ph type="title"/>
          </p:nvPr>
        </p:nvSpPr>
        <p:spPr>
          <a:xfrm>
            <a:off x="465840" y="330840"/>
            <a:ext cx="91245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5"/>
          <p:cNvSpPr txBox="1"/>
          <p:nvPr>
            <p:ph idx="1" type="subTitle"/>
          </p:nvPr>
        </p:nvSpPr>
        <p:spPr>
          <a:xfrm>
            <a:off x="465840" y="330840"/>
            <a:ext cx="9124500" cy="238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22cc81ba204_0_97"/>
          <p:cNvSpPr txBox="1"/>
          <p:nvPr>
            <p:ph type="title"/>
          </p:nvPr>
        </p:nvSpPr>
        <p:spPr>
          <a:xfrm>
            <a:off x="465840" y="330840"/>
            <a:ext cx="91245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g22cc81ba204_0_97"/>
          <p:cNvSpPr txBox="1"/>
          <p:nvPr>
            <p:ph idx="1" type="subTitle"/>
          </p:nvPr>
        </p:nvSpPr>
        <p:spPr>
          <a:xfrm>
            <a:off x="464040" y="1636200"/>
            <a:ext cx="11153400" cy="366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6"/>
          <p:cNvSpPr txBox="1"/>
          <p:nvPr>
            <p:ph type="title"/>
          </p:nvPr>
        </p:nvSpPr>
        <p:spPr>
          <a:xfrm>
            <a:off x="465840" y="330840"/>
            <a:ext cx="91245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6"/>
          <p:cNvSpPr txBox="1"/>
          <p:nvPr>
            <p:ph idx="1" type="body"/>
          </p:nvPr>
        </p:nvSpPr>
        <p:spPr>
          <a:xfrm>
            <a:off x="464040" y="1636200"/>
            <a:ext cx="54429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6"/>
          <p:cNvSpPr txBox="1"/>
          <p:nvPr>
            <p:ph idx="2" type="body"/>
          </p:nvPr>
        </p:nvSpPr>
        <p:spPr>
          <a:xfrm>
            <a:off x="6179400" y="1636200"/>
            <a:ext cx="5442900" cy="3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6"/>
          <p:cNvSpPr txBox="1"/>
          <p:nvPr>
            <p:ph idx="3" type="body"/>
          </p:nvPr>
        </p:nvSpPr>
        <p:spPr>
          <a:xfrm>
            <a:off x="464040" y="3549240"/>
            <a:ext cx="54429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7"/>
          <p:cNvSpPr txBox="1"/>
          <p:nvPr>
            <p:ph type="title"/>
          </p:nvPr>
        </p:nvSpPr>
        <p:spPr>
          <a:xfrm>
            <a:off x="465840" y="330840"/>
            <a:ext cx="91245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7"/>
          <p:cNvSpPr txBox="1"/>
          <p:nvPr>
            <p:ph idx="1" type="body"/>
          </p:nvPr>
        </p:nvSpPr>
        <p:spPr>
          <a:xfrm>
            <a:off x="464040" y="1636200"/>
            <a:ext cx="5442900" cy="3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7"/>
          <p:cNvSpPr txBox="1"/>
          <p:nvPr>
            <p:ph idx="2" type="body"/>
          </p:nvPr>
        </p:nvSpPr>
        <p:spPr>
          <a:xfrm>
            <a:off x="6179400" y="1636200"/>
            <a:ext cx="54429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7"/>
          <p:cNvSpPr txBox="1"/>
          <p:nvPr>
            <p:ph idx="3" type="body"/>
          </p:nvPr>
        </p:nvSpPr>
        <p:spPr>
          <a:xfrm>
            <a:off x="6179400" y="3549240"/>
            <a:ext cx="54429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8"/>
          <p:cNvSpPr txBox="1"/>
          <p:nvPr>
            <p:ph type="title"/>
          </p:nvPr>
        </p:nvSpPr>
        <p:spPr>
          <a:xfrm>
            <a:off x="465840" y="330840"/>
            <a:ext cx="91245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8"/>
          <p:cNvSpPr txBox="1"/>
          <p:nvPr>
            <p:ph idx="1" type="body"/>
          </p:nvPr>
        </p:nvSpPr>
        <p:spPr>
          <a:xfrm>
            <a:off x="464040" y="1636200"/>
            <a:ext cx="54429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28"/>
          <p:cNvSpPr txBox="1"/>
          <p:nvPr>
            <p:ph idx="2" type="body"/>
          </p:nvPr>
        </p:nvSpPr>
        <p:spPr>
          <a:xfrm>
            <a:off x="6179400" y="1636200"/>
            <a:ext cx="54429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28"/>
          <p:cNvSpPr txBox="1"/>
          <p:nvPr>
            <p:ph idx="3" type="body"/>
          </p:nvPr>
        </p:nvSpPr>
        <p:spPr>
          <a:xfrm>
            <a:off x="464040" y="3549240"/>
            <a:ext cx="111534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9"/>
          <p:cNvSpPr txBox="1"/>
          <p:nvPr>
            <p:ph type="title"/>
          </p:nvPr>
        </p:nvSpPr>
        <p:spPr>
          <a:xfrm>
            <a:off x="465840" y="330840"/>
            <a:ext cx="91245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9"/>
          <p:cNvSpPr txBox="1"/>
          <p:nvPr>
            <p:ph idx="1" type="body"/>
          </p:nvPr>
        </p:nvSpPr>
        <p:spPr>
          <a:xfrm>
            <a:off x="464040" y="1636200"/>
            <a:ext cx="111534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9"/>
          <p:cNvSpPr txBox="1"/>
          <p:nvPr>
            <p:ph idx="2" type="body"/>
          </p:nvPr>
        </p:nvSpPr>
        <p:spPr>
          <a:xfrm>
            <a:off x="464040" y="3549240"/>
            <a:ext cx="111534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0"/>
          <p:cNvSpPr txBox="1"/>
          <p:nvPr>
            <p:ph type="title"/>
          </p:nvPr>
        </p:nvSpPr>
        <p:spPr>
          <a:xfrm>
            <a:off x="465840" y="330840"/>
            <a:ext cx="91245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0"/>
          <p:cNvSpPr txBox="1"/>
          <p:nvPr>
            <p:ph idx="1" type="body"/>
          </p:nvPr>
        </p:nvSpPr>
        <p:spPr>
          <a:xfrm>
            <a:off x="464040" y="1636200"/>
            <a:ext cx="54429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30"/>
          <p:cNvSpPr txBox="1"/>
          <p:nvPr>
            <p:ph idx="2" type="body"/>
          </p:nvPr>
        </p:nvSpPr>
        <p:spPr>
          <a:xfrm>
            <a:off x="6179400" y="1636200"/>
            <a:ext cx="54429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30"/>
          <p:cNvSpPr txBox="1"/>
          <p:nvPr>
            <p:ph idx="3" type="body"/>
          </p:nvPr>
        </p:nvSpPr>
        <p:spPr>
          <a:xfrm>
            <a:off x="464040" y="3549240"/>
            <a:ext cx="54429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30"/>
          <p:cNvSpPr txBox="1"/>
          <p:nvPr>
            <p:ph idx="4" type="body"/>
          </p:nvPr>
        </p:nvSpPr>
        <p:spPr>
          <a:xfrm>
            <a:off x="6179400" y="3549240"/>
            <a:ext cx="54429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1"/>
          <p:cNvSpPr txBox="1"/>
          <p:nvPr>
            <p:ph type="title"/>
          </p:nvPr>
        </p:nvSpPr>
        <p:spPr>
          <a:xfrm>
            <a:off x="465840" y="330840"/>
            <a:ext cx="91245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31"/>
          <p:cNvSpPr txBox="1"/>
          <p:nvPr>
            <p:ph idx="1" type="body"/>
          </p:nvPr>
        </p:nvSpPr>
        <p:spPr>
          <a:xfrm>
            <a:off x="464040" y="1636200"/>
            <a:ext cx="35913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31"/>
          <p:cNvSpPr txBox="1"/>
          <p:nvPr>
            <p:ph idx="2" type="body"/>
          </p:nvPr>
        </p:nvSpPr>
        <p:spPr>
          <a:xfrm>
            <a:off x="4235400" y="1636200"/>
            <a:ext cx="35913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31"/>
          <p:cNvSpPr txBox="1"/>
          <p:nvPr>
            <p:ph idx="3" type="body"/>
          </p:nvPr>
        </p:nvSpPr>
        <p:spPr>
          <a:xfrm>
            <a:off x="8006760" y="1636200"/>
            <a:ext cx="35913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31"/>
          <p:cNvSpPr txBox="1"/>
          <p:nvPr>
            <p:ph idx="4" type="body"/>
          </p:nvPr>
        </p:nvSpPr>
        <p:spPr>
          <a:xfrm>
            <a:off x="464040" y="3549240"/>
            <a:ext cx="35913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31"/>
          <p:cNvSpPr txBox="1"/>
          <p:nvPr>
            <p:ph idx="5" type="body"/>
          </p:nvPr>
        </p:nvSpPr>
        <p:spPr>
          <a:xfrm>
            <a:off x="4235400" y="3549240"/>
            <a:ext cx="35913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31"/>
          <p:cNvSpPr txBox="1"/>
          <p:nvPr>
            <p:ph idx="6" type="body"/>
          </p:nvPr>
        </p:nvSpPr>
        <p:spPr>
          <a:xfrm>
            <a:off x="8006760" y="3549240"/>
            <a:ext cx="35913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se for importing slides">
  <p:cSld name="Use for importing slides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f8544cb64f_0_73"/>
          <p:cNvSpPr txBox="1"/>
          <p:nvPr>
            <p:ph type="title"/>
          </p:nvPr>
        </p:nvSpPr>
        <p:spPr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1" i="0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4" name="Google Shape;124;g1f8544cb64f_0_73"/>
          <p:cNvSpPr txBox="1"/>
          <p:nvPr>
            <p:ph idx="12" type="sldNum"/>
          </p:nvPr>
        </p:nvSpPr>
        <p:spPr>
          <a:xfrm>
            <a:off x="239349" y="6483438"/>
            <a:ext cx="551700" cy="212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1" i="0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Page </a:t>
            </a:r>
            <a:fld id="{00000000-1234-1234-1234-123412341234}" type="slidenum">
              <a:rPr lang="fr-FR"/>
              <a:t>‹#›</a:t>
            </a:fld>
            <a:endParaRPr/>
          </a:p>
        </p:txBody>
      </p:sp>
      <p:sp>
        <p:nvSpPr>
          <p:cNvPr id="125" name="Google Shape;125;g1f8544cb64f_0_73"/>
          <p:cNvSpPr txBox="1"/>
          <p:nvPr/>
        </p:nvSpPr>
        <p:spPr>
          <a:xfrm>
            <a:off x="1955000" y="6483452"/>
            <a:ext cx="82821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1" i="0" lang="fr-FR" sz="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Marcus Oskarsson (marcus.oscarsson@esrf.fr)</a:t>
            </a:r>
            <a:endParaRPr b="1" i="0" sz="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22cc81ba204_0_100"/>
          <p:cNvSpPr txBox="1"/>
          <p:nvPr>
            <p:ph type="title"/>
          </p:nvPr>
        </p:nvSpPr>
        <p:spPr>
          <a:xfrm>
            <a:off x="465840" y="330840"/>
            <a:ext cx="91245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g22cc81ba204_0_100"/>
          <p:cNvSpPr txBox="1"/>
          <p:nvPr>
            <p:ph idx="1" type="body"/>
          </p:nvPr>
        </p:nvSpPr>
        <p:spPr>
          <a:xfrm>
            <a:off x="464040" y="1636200"/>
            <a:ext cx="11153400" cy="3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22cc81ba204_0_103"/>
          <p:cNvSpPr txBox="1"/>
          <p:nvPr>
            <p:ph type="title"/>
          </p:nvPr>
        </p:nvSpPr>
        <p:spPr>
          <a:xfrm>
            <a:off x="465840" y="330840"/>
            <a:ext cx="91245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g22cc81ba204_0_103"/>
          <p:cNvSpPr txBox="1"/>
          <p:nvPr>
            <p:ph idx="1" type="body"/>
          </p:nvPr>
        </p:nvSpPr>
        <p:spPr>
          <a:xfrm>
            <a:off x="464040" y="1636200"/>
            <a:ext cx="5442900" cy="3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g22cc81ba204_0_103"/>
          <p:cNvSpPr txBox="1"/>
          <p:nvPr>
            <p:ph idx="2" type="body"/>
          </p:nvPr>
        </p:nvSpPr>
        <p:spPr>
          <a:xfrm>
            <a:off x="6179400" y="1636200"/>
            <a:ext cx="5442900" cy="3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22cc81ba204_0_107"/>
          <p:cNvSpPr txBox="1"/>
          <p:nvPr>
            <p:ph type="title"/>
          </p:nvPr>
        </p:nvSpPr>
        <p:spPr>
          <a:xfrm>
            <a:off x="465840" y="330840"/>
            <a:ext cx="91245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22cc81ba204_0_109"/>
          <p:cNvSpPr txBox="1"/>
          <p:nvPr>
            <p:ph idx="1" type="subTitle"/>
          </p:nvPr>
        </p:nvSpPr>
        <p:spPr>
          <a:xfrm>
            <a:off x="465840" y="330840"/>
            <a:ext cx="9124500" cy="238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2cc81ba204_0_111"/>
          <p:cNvSpPr txBox="1"/>
          <p:nvPr>
            <p:ph type="title"/>
          </p:nvPr>
        </p:nvSpPr>
        <p:spPr>
          <a:xfrm>
            <a:off x="465840" y="330840"/>
            <a:ext cx="91245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g22cc81ba204_0_111"/>
          <p:cNvSpPr txBox="1"/>
          <p:nvPr>
            <p:ph idx="1" type="body"/>
          </p:nvPr>
        </p:nvSpPr>
        <p:spPr>
          <a:xfrm>
            <a:off x="464040" y="1636200"/>
            <a:ext cx="54429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g22cc81ba204_0_111"/>
          <p:cNvSpPr txBox="1"/>
          <p:nvPr>
            <p:ph idx="2" type="body"/>
          </p:nvPr>
        </p:nvSpPr>
        <p:spPr>
          <a:xfrm>
            <a:off x="6179400" y="1636200"/>
            <a:ext cx="5442900" cy="3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g22cc81ba204_0_111"/>
          <p:cNvSpPr txBox="1"/>
          <p:nvPr>
            <p:ph idx="3" type="body"/>
          </p:nvPr>
        </p:nvSpPr>
        <p:spPr>
          <a:xfrm>
            <a:off x="464040" y="3549240"/>
            <a:ext cx="54429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22cc81ba204_0_116"/>
          <p:cNvSpPr txBox="1"/>
          <p:nvPr>
            <p:ph type="title"/>
          </p:nvPr>
        </p:nvSpPr>
        <p:spPr>
          <a:xfrm>
            <a:off x="465840" y="330840"/>
            <a:ext cx="91245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g22cc81ba204_0_116"/>
          <p:cNvSpPr txBox="1"/>
          <p:nvPr>
            <p:ph idx="1" type="body"/>
          </p:nvPr>
        </p:nvSpPr>
        <p:spPr>
          <a:xfrm>
            <a:off x="464040" y="1636200"/>
            <a:ext cx="5442900" cy="3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g22cc81ba204_0_116"/>
          <p:cNvSpPr txBox="1"/>
          <p:nvPr>
            <p:ph idx="2" type="body"/>
          </p:nvPr>
        </p:nvSpPr>
        <p:spPr>
          <a:xfrm>
            <a:off x="6179400" y="1636200"/>
            <a:ext cx="54429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g22cc81ba204_0_116"/>
          <p:cNvSpPr txBox="1"/>
          <p:nvPr>
            <p:ph idx="3" type="body"/>
          </p:nvPr>
        </p:nvSpPr>
        <p:spPr>
          <a:xfrm>
            <a:off x="6179400" y="3549240"/>
            <a:ext cx="54429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2cc81ba204_0_121"/>
          <p:cNvSpPr txBox="1"/>
          <p:nvPr>
            <p:ph type="title"/>
          </p:nvPr>
        </p:nvSpPr>
        <p:spPr>
          <a:xfrm>
            <a:off x="465840" y="330840"/>
            <a:ext cx="91245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g22cc81ba204_0_121"/>
          <p:cNvSpPr txBox="1"/>
          <p:nvPr>
            <p:ph idx="1" type="body"/>
          </p:nvPr>
        </p:nvSpPr>
        <p:spPr>
          <a:xfrm>
            <a:off x="464040" y="1636200"/>
            <a:ext cx="54429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g22cc81ba204_0_121"/>
          <p:cNvSpPr txBox="1"/>
          <p:nvPr>
            <p:ph idx="2" type="body"/>
          </p:nvPr>
        </p:nvSpPr>
        <p:spPr>
          <a:xfrm>
            <a:off x="6179400" y="1636200"/>
            <a:ext cx="54429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g22cc81ba204_0_121"/>
          <p:cNvSpPr txBox="1"/>
          <p:nvPr>
            <p:ph idx="3" type="body"/>
          </p:nvPr>
        </p:nvSpPr>
        <p:spPr>
          <a:xfrm>
            <a:off x="464040" y="3549240"/>
            <a:ext cx="11153400" cy="17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1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g22cc81ba204_0_8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4434840" y="0"/>
            <a:ext cx="7756919" cy="43675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g22cc81ba204_0_86"/>
          <p:cNvSpPr/>
          <p:nvPr/>
        </p:nvSpPr>
        <p:spPr>
          <a:xfrm>
            <a:off x="0" y="0"/>
            <a:ext cx="4669790" cy="4368165"/>
          </a:xfrm>
          <a:custGeom>
            <a:rect b="b" l="l" r="r" t="t"/>
            <a:pathLst>
              <a:path extrusionOk="0" h="4368165" w="4669790">
                <a:moveTo>
                  <a:pt x="4669536" y="0"/>
                </a:moveTo>
                <a:lnTo>
                  <a:pt x="0" y="0"/>
                </a:lnTo>
                <a:lnTo>
                  <a:pt x="0" y="4367783"/>
                </a:lnTo>
                <a:lnTo>
                  <a:pt x="4669536" y="4367783"/>
                </a:lnTo>
                <a:lnTo>
                  <a:pt x="4669536" y="0"/>
                </a:lnTo>
                <a:close/>
              </a:path>
            </a:pathLst>
          </a:custGeom>
          <a:solidFill>
            <a:srgbClr val="009F4D"/>
          </a:solidFill>
          <a:ln>
            <a:noFill/>
          </a:ln>
        </p:spPr>
      </p:sp>
      <p:pic>
        <p:nvPicPr>
          <p:cNvPr id="8" name="Google Shape;8;g22cc81ba204_0_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549360" y="5549040"/>
            <a:ext cx="2147040" cy="10267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g22cc81ba204_0_86"/>
          <p:cNvSpPr txBox="1"/>
          <p:nvPr>
            <p:ph type="title"/>
          </p:nvPr>
        </p:nvSpPr>
        <p:spPr>
          <a:xfrm>
            <a:off x="1147320" y="1049760"/>
            <a:ext cx="7657800" cy="11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g22cc81ba204_0_86"/>
          <p:cNvSpPr txBox="1"/>
          <p:nvPr>
            <p:ph idx="11" type="ftr"/>
          </p:nvPr>
        </p:nvSpPr>
        <p:spPr>
          <a:xfrm>
            <a:off x="1279080" y="6430320"/>
            <a:ext cx="663900" cy="1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g22cc81ba204_0_86"/>
          <p:cNvSpPr txBox="1"/>
          <p:nvPr>
            <p:ph idx="10" type="dt"/>
          </p:nvPr>
        </p:nvSpPr>
        <p:spPr>
          <a:xfrm>
            <a:off x="6746040" y="6430320"/>
            <a:ext cx="1135800" cy="1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g22cc81ba204_0_86"/>
          <p:cNvSpPr txBox="1"/>
          <p:nvPr>
            <p:ph idx="12" type="sldNum"/>
          </p:nvPr>
        </p:nvSpPr>
        <p:spPr>
          <a:xfrm>
            <a:off x="447120" y="6430320"/>
            <a:ext cx="238200" cy="1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3815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3815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3815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3815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3815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3815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3815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3815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3815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38159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Google Shape;13;g22cc81ba204_0_86"/>
          <p:cNvSpPr txBox="1"/>
          <p:nvPr>
            <p:ph idx="1" type="body"/>
          </p:nvPr>
        </p:nvSpPr>
        <p:spPr>
          <a:xfrm>
            <a:off x="609480" y="1604520"/>
            <a:ext cx="10972500" cy="39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0878360" y="6294120"/>
            <a:ext cx="1236960" cy="59256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8"/>
          <p:cNvSpPr txBox="1"/>
          <p:nvPr>
            <p:ph type="title"/>
          </p:nvPr>
        </p:nvSpPr>
        <p:spPr>
          <a:xfrm>
            <a:off x="465840" y="330840"/>
            <a:ext cx="9124500" cy="5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8"/>
          <p:cNvSpPr txBox="1"/>
          <p:nvPr>
            <p:ph idx="1" type="body"/>
          </p:nvPr>
        </p:nvSpPr>
        <p:spPr>
          <a:xfrm>
            <a:off x="464040" y="1636200"/>
            <a:ext cx="11153400" cy="36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8"/>
          <p:cNvSpPr txBox="1"/>
          <p:nvPr>
            <p:ph idx="11" type="ftr"/>
          </p:nvPr>
        </p:nvSpPr>
        <p:spPr>
          <a:xfrm>
            <a:off x="1279080" y="6430320"/>
            <a:ext cx="663900" cy="1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8"/>
          <p:cNvSpPr txBox="1"/>
          <p:nvPr>
            <p:ph idx="10" type="dt"/>
          </p:nvPr>
        </p:nvSpPr>
        <p:spPr>
          <a:xfrm>
            <a:off x="6746040" y="6430320"/>
            <a:ext cx="1135800" cy="1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8"/>
          <p:cNvSpPr txBox="1"/>
          <p:nvPr>
            <p:ph idx="12" type="sldNum"/>
          </p:nvPr>
        </p:nvSpPr>
        <p:spPr>
          <a:xfrm>
            <a:off x="447120" y="6430320"/>
            <a:ext cx="238200" cy="1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3815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indent="0" lvl="1" marL="3815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indent="0" lvl="2" marL="3815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indent="0" lvl="3" marL="3815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indent="0" lvl="4" marL="3815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indent="0" lvl="5" marL="3815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0" lvl="6" marL="3815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0" lvl="7" marL="3815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0" lvl="8" marL="3815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pPr indent="0" lvl="0" marL="38159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14.png"/><Relationship Id="rId5" Type="http://schemas.openxmlformats.org/officeDocument/2006/relationships/hyperlink" Target="http://drive.google.com/file/d/1ItpW4HhsgKYohIZZYUUfDgu6P5lUNQTZ/view" TargetMode="External"/><Relationship Id="rId6" Type="http://schemas.openxmlformats.org/officeDocument/2006/relationships/image" Target="../media/image2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hyperlink" Target="mailto:rocchio@embl.fr" TargetMode="External"/><Relationship Id="rId4" Type="http://schemas.openxmlformats.org/officeDocument/2006/relationships/hyperlink" Target="mailto:mbowler@embl.fr" TargetMode="External"/><Relationship Id="rId5" Type="http://schemas.openxmlformats.org/officeDocument/2006/relationships/hyperlink" Target="mailto:jsinoir@embl.fr" TargetMode="External"/><Relationship Id="rId6" Type="http://schemas.openxmlformats.org/officeDocument/2006/relationships/image" Target="../media/image10.jpg"/><Relationship Id="rId7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hyperlink" Target="mailto:rocchio@embl.fr" TargetMode="External"/><Relationship Id="rId6" Type="http://schemas.openxmlformats.org/officeDocument/2006/relationships/hyperlink" Target="mailto:mbowler@embl.fr" TargetMode="External"/><Relationship Id="rId7" Type="http://schemas.openxmlformats.org/officeDocument/2006/relationships/hyperlink" Target="mailto:jsinoir@embl.fr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27.png"/><Relationship Id="rId5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drive.google.com/file/d/1WwkrbHAISsZDQ-9ikwkHgkVo4tWdZu-5/view" TargetMode="External"/><Relationship Id="rId4" Type="http://schemas.openxmlformats.org/officeDocument/2006/relationships/image" Target="../media/image24.png"/><Relationship Id="rId5" Type="http://schemas.openxmlformats.org/officeDocument/2006/relationships/hyperlink" Target="http://drive.google.com/file/d/1AaiEKRT5sZJUKW4m29cHsF5Qqqi5OL-0/view" TargetMode="External"/><Relationship Id="rId6" Type="http://schemas.openxmlformats.org/officeDocument/2006/relationships/image" Target="../media/image16.jpg"/><Relationship Id="rId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2cc81ba204_0_76"/>
          <p:cNvSpPr txBox="1"/>
          <p:nvPr/>
        </p:nvSpPr>
        <p:spPr>
          <a:xfrm>
            <a:off x="169500" y="1530625"/>
            <a:ext cx="118530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5900">
            <a:spAutoFit/>
          </a:bodyPr>
          <a:lstStyle/>
          <a:p>
            <a:pPr indent="0" lvl="0" marL="12598" marR="0" rtl="0" algn="ctr">
              <a:lnSpc>
                <a:spcPct val="1197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fr-FR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CrystalDirect Harvester at MASSIF-1 The ESRF Fully automated beamline</a:t>
            </a:r>
            <a:endParaRPr b="1" sz="30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g22cc81ba204_0_76"/>
          <p:cNvSpPr/>
          <p:nvPr/>
        </p:nvSpPr>
        <p:spPr>
          <a:xfrm>
            <a:off x="766325" y="4622950"/>
            <a:ext cx="38280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fr-FR" sz="2200" u="none" cap="none" strike="noStrike">
                <a:solidFill>
                  <a:srgbClr val="007B53"/>
                </a:solidFill>
                <a:latin typeface="Arial"/>
                <a:ea typeface="Arial"/>
                <a:cs typeface="Arial"/>
                <a:sym typeface="Arial"/>
              </a:rPr>
              <a:t>Jean Baptiste Florial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22cc81ba204_0_76"/>
          <p:cNvSpPr/>
          <p:nvPr/>
        </p:nvSpPr>
        <p:spPr>
          <a:xfrm>
            <a:off x="868650" y="5032975"/>
            <a:ext cx="26865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Software Engineer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McCarthy Team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fr-FR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jflorial@embl.fr</a:t>
            </a:r>
            <a:endParaRPr b="1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g22cc81ba204_0_76"/>
          <p:cNvSpPr/>
          <p:nvPr/>
        </p:nvSpPr>
        <p:spPr>
          <a:xfrm>
            <a:off x="9500700" y="5527350"/>
            <a:ext cx="2428800" cy="1293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g22cc81ba204_0_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8675" y="4914890"/>
            <a:ext cx="3743325" cy="179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22cc81ba204_0_76"/>
          <p:cNvSpPr/>
          <p:nvPr/>
        </p:nvSpPr>
        <p:spPr>
          <a:xfrm>
            <a:off x="156374" y="6513625"/>
            <a:ext cx="810300" cy="1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225">
            <a:noAutofit/>
          </a:bodyPr>
          <a:lstStyle/>
          <a:p>
            <a:pPr indent="0" lvl="0" marL="125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fr-FR" sz="10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2</a:t>
            </a:r>
            <a:r>
              <a:rPr lang="fr-FR" sz="1000">
                <a:latin typeface="Libre Franklin Medium"/>
                <a:ea typeface="Libre Franklin Medium"/>
                <a:cs typeface="Libre Franklin Medium"/>
                <a:sym typeface="Libre Franklin Medium"/>
              </a:rPr>
              <a:t>9</a:t>
            </a:r>
            <a:r>
              <a:rPr b="0" i="0" lang="fr-FR" sz="10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/05/202</a:t>
            </a:r>
            <a:r>
              <a:rPr lang="fr-FR" sz="1000">
                <a:latin typeface="Libre Franklin Medium"/>
                <a:ea typeface="Libre Franklin Medium"/>
                <a:cs typeface="Libre Franklin Medium"/>
                <a:sym typeface="Libre Franklin Medium"/>
              </a:rPr>
              <a:t>4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2a0d6edfb1_0_130"/>
          <p:cNvSpPr txBox="1"/>
          <p:nvPr/>
        </p:nvSpPr>
        <p:spPr>
          <a:xfrm>
            <a:off x="827000" y="40350"/>
            <a:ext cx="11357100" cy="351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2600">
            <a:spAutoFit/>
          </a:bodyPr>
          <a:lstStyle/>
          <a:p>
            <a:pPr indent="0" lvl="0" marL="12599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fr-FR" sz="22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Crystal repositioning on MD for automated beam centering</a:t>
            </a:r>
            <a:endParaRPr b="1" i="0" sz="22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6" name="Google Shape;236;g22a0d6edfb1_0_130"/>
          <p:cNvSpPr txBox="1"/>
          <p:nvPr>
            <p:ph idx="4294967295" type="sldNum"/>
          </p:nvPr>
        </p:nvSpPr>
        <p:spPr>
          <a:xfrm>
            <a:off x="155433" y="179238"/>
            <a:ext cx="551700" cy="2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3815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>
                <a:solidFill>
                  <a:schemeClr val="lt1"/>
                </a:solidFill>
              </a:rPr>
              <a:t>Page </a:t>
            </a:r>
            <a:fld id="{00000000-1234-1234-1234-123412341234}" type="slidenum">
              <a:rPr lang="fr-FR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37" name="Google Shape;237;g22a0d6edfb1_0_130"/>
          <p:cNvSpPr txBox="1"/>
          <p:nvPr/>
        </p:nvSpPr>
        <p:spPr>
          <a:xfrm>
            <a:off x="0" y="824950"/>
            <a:ext cx="6021000" cy="43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fr-FR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Pin Calibration Procedure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2750" lvl="0" marL="719999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-"/>
            </a:pPr>
            <a:r>
              <a:rPr b="0" i="0" lang="fr-FR" sz="11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load_calibrated_pin</a:t>
            </a:r>
            <a:endParaRPr b="0" i="0" sz="11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-412750" lvl="0" marL="719999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-"/>
            </a:pPr>
            <a:r>
              <a:rPr b="0" i="0" lang="fr-FR" sz="1150" u="none" cap="none" strike="noStrike">
                <a:solidFill>
                  <a:srgbClr val="9CDCFE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sample_mount_device</a:t>
            </a:r>
            <a:r>
              <a:rPr b="0" i="0" lang="fr-FR" sz="11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.single_load()</a:t>
            </a:r>
            <a:endParaRPr b="0" i="0" sz="11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-412750" lvl="0" marL="719999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-"/>
            </a:pPr>
            <a:r>
              <a:rPr b="0" i="0" lang="fr-FR" sz="11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Move Motors Kappa, Phi, phiy to references value save  Motor Position like old_motorpos</a:t>
            </a:r>
            <a:endParaRPr b="0" i="0" sz="11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-412750" lvl="0" marL="719999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-"/>
            </a:pPr>
            <a:r>
              <a:rPr b="0" i="0" lang="fr-FR" sz="11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Perform a Manual 3 click Centering</a:t>
            </a:r>
            <a:endParaRPr b="0" i="0" sz="11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-412750" lvl="0" marL="719999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-"/>
            </a:pPr>
            <a:r>
              <a:rPr b="0" i="0" lang="fr-FR" sz="11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save new motor position</a:t>
            </a:r>
            <a:endParaRPr b="0" i="0" sz="11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-425450" lvl="0" marL="719999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Char char="-"/>
            </a:pPr>
            <a:r>
              <a:rPr b="0" i="0" lang="fr-FR" sz="11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 new_motor_pos - old_motorpos = </a:t>
            </a:r>
            <a:r>
              <a:rPr b="0" i="0" lang="fr-FR" sz="850" u="none" cap="none" strike="noStrike">
                <a:solidFill>
                  <a:srgbClr val="9CDCFE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new_motor_offset</a:t>
            </a:r>
            <a:r>
              <a:rPr b="0" i="0" lang="fr-FR" sz="13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  </a:t>
            </a:r>
            <a:endParaRPr b="0" i="0" sz="10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238" name="Google Shape;238;g22a0d6edfb1_0_1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674" y="5462475"/>
            <a:ext cx="7224051" cy="109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22a0d6edfb1_0_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28775" y="790175"/>
            <a:ext cx="5823200" cy="453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2a0d6edfb1_0_95"/>
          <p:cNvSpPr txBox="1"/>
          <p:nvPr/>
        </p:nvSpPr>
        <p:spPr>
          <a:xfrm>
            <a:off x="0" y="824950"/>
            <a:ext cx="6021000" cy="43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●"/>
            </a:pPr>
            <a:r>
              <a:rPr b="0" i="0" lang="fr-FR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Pin Calibration Procedure</a:t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2750" lvl="0" marL="719999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-"/>
            </a:pPr>
            <a:r>
              <a:rPr b="0" i="0" lang="fr-FR" sz="11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load_calibrated_pin</a:t>
            </a:r>
            <a:endParaRPr b="0" i="0" sz="11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-412750" lvl="0" marL="719999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-"/>
            </a:pPr>
            <a:r>
              <a:rPr b="0" i="0" lang="fr-FR" sz="1150" u="none" cap="none" strike="noStrike">
                <a:solidFill>
                  <a:srgbClr val="9CDCFE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sample_mount_device</a:t>
            </a:r>
            <a:r>
              <a:rPr b="0" i="0" lang="fr-FR" sz="11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.single_load()</a:t>
            </a:r>
            <a:endParaRPr b="0" i="0" sz="11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-412750" lvl="0" marL="719999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-"/>
            </a:pPr>
            <a:r>
              <a:rPr b="0" i="0" lang="fr-FR" sz="11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Move Motors Kappa, Phi, phiy to references value save  Motor Position like old_motorpos</a:t>
            </a:r>
            <a:endParaRPr b="0" i="0" sz="11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-412750" lvl="0" marL="719999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-"/>
            </a:pPr>
            <a:r>
              <a:rPr b="0" i="0" lang="fr-FR" sz="11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Perform a Manual 3 click Centering</a:t>
            </a:r>
            <a:endParaRPr b="0" i="0" sz="11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-412750" lvl="0" marL="719999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-"/>
            </a:pPr>
            <a:r>
              <a:rPr b="0" i="0" lang="fr-FR" sz="11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save new motor position</a:t>
            </a:r>
            <a:endParaRPr b="0" i="0" sz="11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-425450" lvl="0" marL="719999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Char char="-"/>
            </a:pPr>
            <a:r>
              <a:rPr b="0" i="0" lang="fr-FR" sz="11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 new_motor_pos - old_motorpos = </a:t>
            </a:r>
            <a:r>
              <a:rPr b="0" i="0" lang="fr-FR" sz="850" u="none" cap="none" strike="noStrike">
                <a:solidFill>
                  <a:srgbClr val="9CDCFE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new_motor_offset</a:t>
            </a:r>
            <a:r>
              <a:rPr b="0" i="0" lang="fr-FR" sz="13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  </a:t>
            </a:r>
            <a:endParaRPr b="0" i="0" sz="10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45" name="Google Shape;245;g22a0d6edfb1_0_95"/>
          <p:cNvSpPr txBox="1"/>
          <p:nvPr/>
        </p:nvSpPr>
        <p:spPr>
          <a:xfrm>
            <a:off x="806875" y="45950"/>
            <a:ext cx="11349900" cy="351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2600">
            <a:spAutoFit/>
          </a:bodyPr>
          <a:lstStyle/>
          <a:p>
            <a:pPr indent="0" lvl="0" marL="12599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fr-FR" sz="22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Crystal repositioning on MD for automated beam centering</a:t>
            </a:r>
            <a:endParaRPr b="1" i="0" sz="2200" u="none" cap="none" strike="noStrik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6" name="Google Shape;246;g22a0d6edfb1_0_95"/>
          <p:cNvSpPr txBox="1"/>
          <p:nvPr>
            <p:ph idx="4294967295" type="sldNum"/>
          </p:nvPr>
        </p:nvSpPr>
        <p:spPr>
          <a:xfrm>
            <a:off x="145333" y="184838"/>
            <a:ext cx="551700" cy="2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3815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>
                <a:solidFill>
                  <a:schemeClr val="lt2"/>
                </a:solidFill>
              </a:rPr>
              <a:t>Page </a:t>
            </a:r>
            <a:fld id="{00000000-1234-1234-1234-123412341234}" type="slidenum">
              <a:rPr lang="fr-FR">
                <a:solidFill>
                  <a:schemeClr val="lt2"/>
                </a:solidFill>
              </a:rPr>
              <a:t>‹#›</a:t>
            </a:fld>
            <a:endParaRPr>
              <a:solidFill>
                <a:schemeClr val="lt2"/>
              </a:solidFill>
            </a:endParaRPr>
          </a:p>
        </p:txBody>
      </p:sp>
      <p:pic>
        <p:nvPicPr>
          <p:cNvPr id="247" name="Google Shape;247;g22a0d6edfb1_0_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8728" y="562925"/>
            <a:ext cx="7281848" cy="567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22a0d6edfb1_0_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0683" y="5233875"/>
            <a:ext cx="6610350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22a0d6edfb1_0_95" title="media3.mp4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48575" y="562925"/>
            <a:ext cx="8626699" cy="515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0e776e2fae_1_0"/>
          <p:cNvSpPr txBox="1"/>
          <p:nvPr/>
        </p:nvSpPr>
        <p:spPr>
          <a:xfrm>
            <a:off x="815450" y="41000"/>
            <a:ext cx="113004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600">
            <a:spAutoFit/>
          </a:bodyPr>
          <a:lstStyle/>
          <a:p>
            <a:pPr indent="0" lvl="0" marL="1259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fr-FR" sz="2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Conclusion and Future Plans</a:t>
            </a:r>
            <a:endParaRPr b="1" sz="22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5" name="Google Shape;255;g20e776e2fae_1_0"/>
          <p:cNvSpPr txBox="1"/>
          <p:nvPr>
            <p:ph idx="4294967295" type="sldNum"/>
          </p:nvPr>
        </p:nvSpPr>
        <p:spPr>
          <a:xfrm>
            <a:off x="134158" y="187388"/>
            <a:ext cx="551700" cy="2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3815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>
                <a:solidFill>
                  <a:schemeClr val="lt2"/>
                </a:solidFill>
              </a:rPr>
              <a:t>Page </a:t>
            </a:r>
            <a:fld id="{00000000-1234-1234-1234-123412341234}" type="slidenum">
              <a:rPr lang="fr-FR">
                <a:solidFill>
                  <a:schemeClr val="lt2"/>
                </a:solidFill>
              </a:rPr>
              <a:t>‹#›</a:t>
            </a:fld>
            <a:endParaRPr>
              <a:solidFill>
                <a:schemeClr val="lt2"/>
              </a:solidFill>
            </a:endParaRPr>
          </a:p>
        </p:txBody>
      </p:sp>
      <p:pic>
        <p:nvPicPr>
          <p:cNvPr id="256" name="Google Shape;256;g20e776e2fae_1_0"/>
          <p:cNvPicPr preferRelativeResize="0"/>
          <p:nvPr/>
        </p:nvPicPr>
        <p:blipFill rotWithShape="1">
          <a:blip r:embed="rId3">
            <a:alphaModFix/>
          </a:blip>
          <a:srcRect b="22324" l="0" r="0" t="0"/>
          <a:stretch/>
        </p:blipFill>
        <p:spPr>
          <a:xfrm>
            <a:off x="43800" y="764225"/>
            <a:ext cx="7985698" cy="323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20e776e2fae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29494" y="764225"/>
            <a:ext cx="4086306" cy="306592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20e776e2fae_1_0"/>
          <p:cNvSpPr txBox="1"/>
          <p:nvPr/>
        </p:nvSpPr>
        <p:spPr>
          <a:xfrm>
            <a:off x="486900" y="4348400"/>
            <a:ext cx="11218200" cy="12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64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-"/>
            </a:pPr>
            <a:r>
              <a:rPr b="0" i="0" lang="fr-F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Possibility to automatically load plate from Harvester to MD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g20e776e2fae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12025" y="3928800"/>
            <a:ext cx="2590800" cy="27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"/>
          <p:cNvSpPr/>
          <p:nvPr/>
        </p:nvSpPr>
        <p:spPr>
          <a:xfrm>
            <a:off x="6437625" y="2372100"/>
            <a:ext cx="4713600" cy="2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225">
            <a:spAutoFit/>
          </a:bodyPr>
          <a:lstStyle/>
          <a:p>
            <a:pPr indent="0" lvl="0" marL="12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EMBL Grenoble – Instrumentation </a:t>
            </a:r>
            <a:r>
              <a:rPr lang="fr-FR" sz="1800">
                <a:latin typeface="Libre Franklin Medium"/>
                <a:ea typeface="Libre Franklin Medium"/>
                <a:cs typeface="Libre Franklin Medium"/>
                <a:sym typeface="Libre Franklin Medium"/>
              </a:rPr>
              <a:t>Team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5"/>
          <p:cNvSpPr txBox="1"/>
          <p:nvPr/>
        </p:nvSpPr>
        <p:spPr>
          <a:xfrm>
            <a:off x="808225" y="76925"/>
            <a:ext cx="113244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600">
            <a:spAutoFit/>
          </a:bodyPr>
          <a:lstStyle/>
          <a:p>
            <a:pPr indent="0" lvl="0" marL="125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5"/>
          <p:cNvSpPr/>
          <p:nvPr/>
        </p:nvSpPr>
        <p:spPr>
          <a:xfrm>
            <a:off x="6862550" y="2803175"/>
            <a:ext cx="3400500" cy="12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1550">
            <a:spAutoFit/>
          </a:bodyPr>
          <a:lstStyle/>
          <a:p>
            <a:pPr indent="-297360" lvl="0" marL="2973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800"/>
              <a:buFont typeface="Times New Roman"/>
              <a:buChar char="•"/>
            </a:pPr>
            <a:r>
              <a:rPr i="0" lang="fr-FR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Gergely Papp</a:t>
            </a:r>
            <a:endParaRPr i="0" sz="18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297360" lvl="0" marL="2973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800"/>
              <a:buFont typeface="Times New Roman"/>
              <a:buChar char="•"/>
            </a:pPr>
            <a:r>
              <a:rPr b="1" i="0" lang="fr-FR" sz="1800" u="none" cap="none" strike="noStrik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Jeremy Sinoir</a:t>
            </a:r>
            <a:endParaRPr b="1" i="0" sz="1800" u="none" cap="none" strike="noStrike">
              <a:solidFill>
                <a:srgbClr val="0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297360" lvl="0" marL="2973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800"/>
              <a:buFont typeface="Libre Franklin Medium"/>
              <a:buChar char="•"/>
            </a:pPr>
            <a:r>
              <a:rPr b="0" i="0" lang="fr-FR" sz="18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Raphael Cohen</a:t>
            </a:r>
            <a:endParaRPr b="0" i="0" sz="1800" u="none" cap="none" strike="noStrik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297360" lvl="0" marL="2973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•"/>
            </a:pPr>
            <a:r>
              <a:rPr b="0" i="0" lang="fr-FR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Franck felisaz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5"/>
          <p:cNvSpPr/>
          <p:nvPr/>
        </p:nvSpPr>
        <p:spPr>
          <a:xfrm>
            <a:off x="1234674" y="1505575"/>
            <a:ext cx="42888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6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Synchrotron Crystallography team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1234678" y="1906875"/>
            <a:ext cx="3400500" cy="16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0825">
            <a:spAutoFit/>
          </a:bodyPr>
          <a:lstStyle/>
          <a:p>
            <a:pPr indent="-297360" lvl="0" marL="2973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</a:pPr>
            <a:r>
              <a:rPr b="0" i="0" lang="fr-FR" sz="18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Andrew McCarthy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7360" lvl="0" marL="297360" marR="0" rtl="0" algn="l">
              <a:lnSpc>
                <a:spcPct val="100000"/>
              </a:lnSpc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</a:pPr>
            <a:r>
              <a:rPr b="1" i="0" lang="fr-FR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Matthew Bowle</a:t>
            </a:r>
            <a:r>
              <a:rPr b="0" i="0" lang="fr-FR" sz="18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r</a:t>
            </a:r>
            <a:endParaRPr b="0" i="0" sz="1800" u="none" cap="none" strike="noStrike">
              <a:solidFill>
                <a:srgbClr val="00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-297360" lvl="0" marL="297360" marR="0" rtl="0" algn="l">
              <a:lnSpc>
                <a:spcPct val="100000"/>
              </a:lnSpc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</a:pPr>
            <a:r>
              <a:rPr b="0" i="0" lang="fr-FR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Nicolas Foos</a:t>
            </a:r>
            <a:endParaRPr b="0" i="0" sz="1800" u="none" cap="none" strike="noStrike">
              <a:solidFill>
                <a:schemeClr val="dk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-297360" lvl="0" marL="297360" marR="0" rtl="0" algn="l">
              <a:lnSpc>
                <a:spcPct val="100000"/>
              </a:lnSpc>
              <a:spcBef>
                <a:spcPts val="38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</a:pPr>
            <a:r>
              <a:rPr b="0" i="0" lang="fr-FR" sz="18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Shibom Basu</a:t>
            </a:r>
            <a:endParaRPr b="0" i="0" sz="1800" u="none" cap="none" strike="noStrike">
              <a:solidFill>
                <a:srgbClr val="00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-297360" lvl="0" marL="297360" marR="0" rtl="0" algn="l">
              <a:lnSpc>
                <a:spcPct val="100000"/>
              </a:lnSpc>
              <a:spcBef>
                <a:spcPts val="386"/>
              </a:spcBef>
              <a:spcAft>
                <a:spcPts val="0"/>
              </a:spcAft>
              <a:buSzPts val="1800"/>
              <a:buFont typeface="Libre Franklin Medium"/>
              <a:buChar char="•"/>
            </a:pPr>
            <a:r>
              <a:rPr lang="fr-FR" sz="1800">
                <a:latin typeface="Libre Franklin Medium"/>
                <a:ea typeface="Libre Franklin Medium"/>
                <a:cs typeface="Libre Franklin Medium"/>
                <a:sym typeface="Libre Franklin Medium"/>
              </a:rPr>
              <a:t>Mathias Eymery</a:t>
            </a:r>
            <a:endParaRPr sz="18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386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6790049" y="4537063"/>
            <a:ext cx="4288800" cy="5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FR" sz="18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ESRF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6790050" y="4938350"/>
            <a:ext cx="3888900" cy="14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0825">
            <a:noAutofit/>
          </a:bodyPr>
          <a:lstStyle/>
          <a:p>
            <a:pPr indent="-297360" lvl="0" marL="2973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800"/>
              <a:buFont typeface="Times New Roman"/>
              <a:buChar char="•"/>
            </a:pPr>
            <a:r>
              <a:rPr lang="fr-FR" sz="1800">
                <a:latin typeface="Libre Franklin"/>
                <a:ea typeface="Libre Franklin"/>
                <a:cs typeface="Libre Franklin"/>
                <a:sym typeface="Libre Franklin"/>
              </a:rPr>
              <a:t>Didier Nurizzo</a:t>
            </a:r>
            <a:endParaRPr sz="180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indent="-297360" lvl="0" marL="2973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800"/>
              <a:buFont typeface="Times New Roman"/>
              <a:buChar char="•"/>
            </a:pPr>
            <a:r>
              <a:rPr i="0" lang="fr-FR" sz="1800" u="none" cap="none" strike="noStrike">
                <a:solidFill>
                  <a:srgbClr val="0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Marcus Oskarson</a:t>
            </a:r>
            <a:endParaRPr i="0" sz="1800" u="none" cap="none" strike="noStrike">
              <a:solidFill>
                <a:srgbClr val="000000"/>
              </a:solidFill>
            </a:endParaRPr>
          </a:p>
          <a:p>
            <a:pPr indent="-297360" lvl="0" marL="297360" marR="0" rtl="0" algn="l">
              <a:lnSpc>
                <a:spcPct val="100000"/>
              </a:lnSpc>
              <a:spcBef>
                <a:spcPts val="386"/>
              </a:spcBef>
              <a:spcAft>
                <a:spcPts val="0"/>
              </a:spcAft>
              <a:buClr>
                <a:srgbClr val="111111"/>
              </a:buClr>
              <a:buSzPts val="1800"/>
              <a:buFont typeface="Times New Roman"/>
              <a:buChar char="•"/>
            </a:pPr>
            <a:r>
              <a:rPr b="0" i="0" lang="fr-FR" sz="18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Antonia Beteva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7360" lvl="0" marL="297360" marR="0" rtl="0" algn="l">
              <a:lnSpc>
                <a:spcPct val="100000"/>
              </a:lnSpc>
              <a:spcBef>
                <a:spcPts val="386"/>
              </a:spcBef>
              <a:spcAft>
                <a:spcPts val="0"/>
              </a:spcAft>
              <a:buClr>
                <a:srgbClr val="111111"/>
              </a:buClr>
              <a:buSzPts val="1800"/>
              <a:buFont typeface="Libre Franklin Medium"/>
              <a:buChar char="•"/>
            </a:pPr>
            <a:r>
              <a:rPr b="0" i="0" lang="fr-FR" sz="18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Daniele De Sanctis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1265425" y="5354675"/>
            <a:ext cx="2999100" cy="12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0825">
            <a:noAutofit/>
          </a:bodyPr>
          <a:lstStyle/>
          <a:p>
            <a:pPr indent="-297360" lvl="0" marL="2973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</a:pPr>
            <a:r>
              <a:rPr b="0" i="0" lang="fr-FR" sz="18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Peter Murphy</a:t>
            </a:r>
            <a:endParaRPr sz="1800"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-297360" lvl="0" marL="2973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</a:pPr>
            <a:r>
              <a:rPr b="1" lang="fr-FR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Serena Rocchio</a:t>
            </a:r>
            <a:endParaRPr b="0" i="0" sz="1800" u="none" cap="none" strike="noStrike">
              <a:solidFill>
                <a:srgbClr val="00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-297360" lvl="0" marL="2973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bre Franklin Medium"/>
              <a:buChar char="•"/>
            </a:pPr>
            <a:r>
              <a:rPr b="0" i="0" lang="fr-FR" sz="18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Marcos Lopez Marrero</a:t>
            </a:r>
            <a:endParaRPr b="0" i="0" sz="1800" u="none" cap="none" strike="noStrike">
              <a:solidFill>
                <a:srgbClr val="00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386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"/>
          <p:cNvSpPr txBox="1"/>
          <p:nvPr>
            <p:ph idx="4294967295" type="sldNum"/>
          </p:nvPr>
        </p:nvSpPr>
        <p:spPr>
          <a:xfrm>
            <a:off x="125183" y="146363"/>
            <a:ext cx="551700" cy="2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3815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>
                <a:solidFill>
                  <a:schemeClr val="lt2"/>
                </a:solidFill>
              </a:rPr>
              <a:t>Page </a:t>
            </a:r>
            <a:fld id="{00000000-1234-1234-1234-123412341234}" type="slidenum">
              <a:rPr lang="fr-FR">
                <a:solidFill>
                  <a:schemeClr val="lt2"/>
                </a:solidFill>
              </a:rPr>
              <a:t>‹#›</a:t>
            </a:fld>
            <a:endParaRPr>
              <a:solidFill>
                <a:schemeClr val="lt2"/>
              </a:solidFill>
            </a:endParaRPr>
          </a:p>
        </p:txBody>
      </p:sp>
      <p:sp>
        <p:nvSpPr>
          <p:cNvPr id="273" name="Google Shape;273;p5"/>
          <p:cNvSpPr txBox="1"/>
          <p:nvPr/>
        </p:nvSpPr>
        <p:spPr>
          <a:xfrm>
            <a:off x="921300" y="615350"/>
            <a:ext cx="10591500" cy="505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2600">
            <a:spAutoFit/>
          </a:bodyPr>
          <a:lstStyle/>
          <a:p>
            <a:pPr indent="0" lvl="0" marL="1259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r-FR" sz="3200" u="none" cap="none" strike="noStrike">
                <a:solidFill>
                  <a:srgbClr val="007B53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THANK YOU  !</a:t>
            </a:r>
            <a:endParaRPr b="1" i="0" sz="3200" u="none" cap="none" strike="noStrike">
              <a:solidFill>
                <a:srgbClr val="007B53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6437624" y="1443575"/>
            <a:ext cx="13185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6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>
                <a:latin typeface="Libre Franklin Medium"/>
                <a:ea typeface="Libre Franklin Medium"/>
                <a:cs typeface="Libre Franklin Medium"/>
                <a:sym typeface="Libre Franklin Medium"/>
              </a:rPr>
              <a:t>HTX Team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e07788b31b_0_2"/>
          <p:cNvSpPr txBox="1"/>
          <p:nvPr/>
        </p:nvSpPr>
        <p:spPr>
          <a:xfrm>
            <a:off x="815450" y="41000"/>
            <a:ext cx="11300400" cy="6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600">
            <a:spAutoFit/>
          </a:bodyPr>
          <a:lstStyle/>
          <a:p>
            <a:pPr indent="0" lvl="0" marL="1259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fr-FR" sz="2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harvester Installation in Massif -1 </a:t>
            </a:r>
            <a:endParaRPr sz="2200">
              <a:solidFill>
                <a:schemeClr val="lt1"/>
              </a:solidFill>
            </a:endParaRPr>
          </a:p>
          <a:p>
            <a:pPr indent="0" lvl="0" marL="1259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sz="22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1" name="Google Shape;141;g2e07788b31b_0_2"/>
          <p:cNvSpPr txBox="1"/>
          <p:nvPr>
            <p:ph idx="4294967295" type="sldNum"/>
          </p:nvPr>
        </p:nvSpPr>
        <p:spPr>
          <a:xfrm>
            <a:off x="134158" y="187388"/>
            <a:ext cx="551700" cy="2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3815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>
                <a:solidFill>
                  <a:schemeClr val="lt2"/>
                </a:solidFill>
              </a:rPr>
              <a:t>Page </a:t>
            </a:r>
            <a:fld id="{00000000-1234-1234-1234-123412341234}" type="slidenum">
              <a:rPr lang="fr-FR">
                <a:solidFill>
                  <a:schemeClr val="lt2"/>
                </a:solidFill>
              </a:rPr>
              <a:t>‹#›</a:t>
            </a:fld>
            <a:endParaRPr>
              <a:solidFill>
                <a:schemeClr val="lt2"/>
              </a:solidFill>
            </a:endParaRPr>
          </a:p>
        </p:txBody>
      </p:sp>
      <p:pic>
        <p:nvPicPr>
          <p:cNvPr id="142" name="Google Shape;142;g2e07788b31b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525" y="1456070"/>
            <a:ext cx="4451400" cy="296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g2e07788b31b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9038" y="2261450"/>
            <a:ext cx="2275150" cy="30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2e07788b31b_0_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52338" y="2708475"/>
            <a:ext cx="2275150" cy="30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2e07788b31b_0_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45625" y="2967800"/>
            <a:ext cx="2470225" cy="329815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2e07788b31b_0_2"/>
          <p:cNvSpPr txBox="1"/>
          <p:nvPr/>
        </p:nvSpPr>
        <p:spPr>
          <a:xfrm>
            <a:off x="1384900" y="693850"/>
            <a:ext cx="10452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fr-FR" sz="1500">
                <a:solidFill>
                  <a:schemeClr val="folHlink"/>
                </a:solidFill>
                <a:highlight>
                  <a:srgbClr val="F6F6F6"/>
                </a:highlight>
                <a:latin typeface="Montserrat"/>
                <a:ea typeface="Montserrat"/>
                <a:cs typeface="Montserrat"/>
                <a:sym typeface="Montserrat"/>
              </a:rPr>
              <a:t>An automatized robot dedicated to protein crystal harvesting with a very high efficiency rate.</a:t>
            </a:r>
            <a:endParaRPr b="1" sz="1500">
              <a:solidFill>
                <a:schemeClr val="folHlink"/>
              </a:solidFill>
              <a:highlight>
                <a:srgbClr val="F6F6F6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7" name="Google Shape;147;g2e07788b31b_0_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977788" y="1343998"/>
            <a:ext cx="2030750" cy="12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g2e07788b31b_0_2"/>
          <p:cNvSpPr txBox="1"/>
          <p:nvPr/>
        </p:nvSpPr>
        <p:spPr>
          <a:xfrm>
            <a:off x="456000" y="4685250"/>
            <a:ext cx="3825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350">
                <a:solidFill>
                  <a:srgbClr val="171717"/>
                </a:solidFill>
                <a:highlight>
                  <a:srgbClr val="FFFFFF"/>
                </a:highlight>
              </a:rPr>
              <a:t>D</a:t>
            </a:r>
            <a:r>
              <a:rPr lang="fr-FR" sz="1350">
                <a:solidFill>
                  <a:srgbClr val="171717"/>
                </a:solidFill>
                <a:highlight>
                  <a:srgbClr val="FFFFFF"/>
                </a:highlight>
              </a:rPr>
              <a:t>eveloped AT </a:t>
            </a:r>
            <a:r>
              <a:rPr lang="fr-FR" sz="1350">
                <a:solidFill>
                  <a:srgbClr val="171717"/>
                </a:solidFill>
                <a:highlight>
                  <a:srgbClr val="FFFFFF"/>
                </a:highlight>
              </a:rPr>
              <a:t>the </a:t>
            </a:r>
            <a:r>
              <a:rPr b="1" lang="fr-FR" sz="1350">
                <a:solidFill>
                  <a:srgbClr val="171717"/>
                </a:solidFill>
                <a:highlight>
                  <a:srgbClr val="FFFFFF"/>
                </a:highlight>
              </a:rPr>
              <a:t>EMBL Grenoble. </a:t>
            </a:r>
            <a:endParaRPr b="1" sz="1350">
              <a:solidFill>
                <a:srgbClr val="171717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50">
              <a:solidFill>
                <a:srgbClr val="171717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350">
                <a:solidFill>
                  <a:srgbClr val="171717"/>
                </a:solidFill>
                <a:highlight>
                  <a:srgbClr val="FFFFFF"/>
                </a:highlight>
              </a:rPr>
              <a:t>Instrumentation Team</a:t>
            </a:r>
            <a:r>
              <a:rPr lang="fr-FR" sz="1350">
                <a:solidFill>
                  <a:srgbClr val="171717"/>
                </a:solidFill>
                <a:highlight>
                  <a:srgbClr val="FFFFFF"/>
                </a:highlight>
              </a:rPr>
              <a:t> and the High Throughput Crystallography </a:t>
            </a:r>
            <a:r>
              <a:rPr b="1" lang="fr-FR" sz="1350">
                <a:solidFill>
                  <a:srgbClr val="171717"/>
                </a:solidFill>
                <a:highlight>
                  <a:srgbClr val="FFFFFF"/>
                </a:highlight>
              </a:rPr>
              <a:t>(HTX) teams </a:t>
            </a:r>
            <a:endParaRPr b="1"/>
          </a:p>
        </p:txBody>
      </p:sp>
      <p:sp>
        <p:nvSpPr>
          <p:cNvPr id="149" name="Google Shape;149;g2e07788b31b_0_2"/>
          <p:cNvSpPr txBox="1"/>
          <p:nvPr/>
        </p:nvSpPr>
        <p:spPr>
          <a:xfrm>
            <a:off x="232875" y="6265950"/>
            <a:ext cx="10452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fr-FR" sz="1500">
                <a:solidFill>
                  <a:schemeClr val="folHlink"/>
                </a:solidFill>
                <a:highlight>
                  <a:srgbClr val="F6F6F6"/>
                </a:highlight>
                <a:latin typeface="Montserrat"/>
                <a:ea typeface="Montserrat"/>
                <a:cs typeface="Montserrat"/>
                <a:sym typeface="Montserrat"/>
              </a:rPr>
              <a:t>From crystals grown on plates to data collection and structural determination at the beamline</a:t>
            </a:r>
            <a:endParaRPr b="1" sz="1500">
              <a:solidFill>
                <a:schemeClr val="folHlink"/>
              </a:solidFill>
              <a:highlight>
                <a:srgbClr val="F6F6F6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49b331752f_0_1"/>
          <p:cNvSpPr txBox="1"/>
          <p:nvPr/>
        </p:nvSpPr>
        <p:spPr>
          <a:xfrm>
            <a:off x="3307100" y="6344200"/>
            <a:ext cx="508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rocchio@embl.fr</a:t>
            </a:r>
            <a:r>
              <a:rPr b="0" i="0" lang="fr-F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b="0" i="0" lang="fr-FR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mbowler@embl.fr</a:t>
            </a:r>
            <a:r>
              <a:rPr b="0" i="0" lang="fr-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0" i="0" lang="fr-FR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jsinoir@embl.fr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g249b331752f_0_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1825" y="577199"/>
            <a:ext cx="7290798" cy="546811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249b331752f_0_1"/>
          <p:cNvSpPr txBox="1"/>
          <p:nvPr/>
        </p:nvSpPr>
        <p:spPr>
          <a:xfrm>
            <a:off x="802375" y="-5600"/>
            <a:ext cx="11203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59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i="0" lang="fr-FR" sz="22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Massif -1  experimental hutch </a:t>
            </a:r>
            <a:endParaRPr b="0" i="0" sz="2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249b331752f_0_1"/>
          <p:cNvSpPr txBox="1"/>
          <p:nvPr/>
        </p:nvSpPr>
        <p:spPr>
          <a:xfrm>
            <a:off x="8251850" y="644875"/>
            <a:ext cx="3753900" cy="50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b="1" lang="fr-FR" sz="1800"/>
              <a:t> fully automated ‘plate-to-beam’ service for crystals.</a:t>
            </a:r>
            <a:endParaRPr b="1" sz="1800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b="1" i="0" lang="fr-FR" sz="1800" u="none" cap="none" strike="noStrike">
                <a:solidFill>
                  <a:srgbClr val="000000"/>
                </a:solidFill>
              </a:rPr>
              <a:t>Unique facility for high throughput data collection of macromolecular crystals</a:t>
            </a:r>
            <a:endParaRPr b="1" i="0" sz="1800" u="none" cap="none" strike="noStrike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b="1" i="0" lang="fr-FR" sz="1800" u="none" cap="none" strike="noStrike">
                <a:solidFill>
                  <a:srgbClr val="000000"/>
                </a:solidFill>
              </a:rPr>
              <a:t>data collection optimized for every sample</a:t>
            </a:r>
            <a:endParaRPr b="1" i="0" sz="1800" u="none" cap="none" strike="noStrike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fr-FR" sz="1350">
                <a:solidFill>
                  <a:schemeClr val="dk1"/>
                </a:solidFill>
              </a:rPr>
              <a:t>Arinax MD2s diffractometer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fr-FR" sz="1350">
                <a:solidFill>
                  <a:schemeClr val="dk1"/>
                </a:solidFill>
              </a:rPr>
              <a:t>Flex HCD – 368 samples capacity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fr-FR" sz="1350">
                <a:solidFill>
                  <a:schemeClr val="dk1"/>
                </a:solidFill>
              </a:rPr>
              <a:t>Pilatus3 2M</a:t>
            </a:r>
            <a:endParaRPr b="1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1" lang="fr-FR" sz="1350">
                <a:solidFill>
                  <a:schemeClr val="dk1"/>
                </a:solidFill>
              </a:rPr>
              <a:t>CrystalDirect Harvester</a:t>
            </a:r>
            <a:endParaRPr b="1" sz="135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249b331752f_0_1"/>
          <p:cNvSpPr txBox="1"/>
          <p:nvPr>
            <p:ph idx="4294967295" type="sldNum"/>
          </p:nvPr>
        </p:nvSpPr>
        <p:spPr>
          <a:xfrm>
            <a:off x="152408" y="116838"/>
            <a:ext cx="551700" cy="2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3815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>
                <a:solidFill>
                  <a:schemeClr val="lt1"/>
                </a:solidFill>
              </a:rPr>
              <a:t>Page </a:t>
            </a:r>
            <a:fld id="{00000000-1234-1234-1234-123412341234}" type="slidenum">
              <a:rPr lang="fr-FR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59" name="Google Shape;159;g249b331752f_0_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663" y="6104900"/>
            <a:ext cx="647167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g249b331752f_0_1"/>
          <p:cNvSpPr txBox="1"/>
          <p:nvPr/>
        </p:nvSpPr>
        <p:spPr>
          <a:xfrm>
            <a:off x="0" y="2628800"/>
            <a:ext cx="2761800" cy="6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fr-FR" sz="1350">
                <a:solidFill>
                  <a:srgbClr val="1F1F1F"/>
                </a:solidFill>
              </a:rPr>
              <a:t>Cryostream and humidity control device</a:t>
            </a:r>
            <a:endParaRPr b="1" sz="1350">
              <a:solidFill>
                <a:srgbClr val="1F1F1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224fcb7bf4_0_0"/>
          <p:cNvSpPr txBox="1"/>
          <p:nvPr/>
        </p:nvSpPr>
        <p:spPr>
          <a:xfrm>
            <a:off x="837075" y="56550"/>
            <a:ext cx="11283000" cy="351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2600">
            <a:spAutoFit/>
          </a:bodyPr>
          <a:lstStyle/>
          <a:p>
            <a:pPr indent="0" lvl="0" marL="12599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fr-FR" sz="22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CrystalDirect harvester at MASSIF-1</a:t>
            </a:r>
            <a:endParaRPr b="1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g2224fcb7bf4_0_0"/>
          <p:cNvSpPr txBox="1"/>
          <p:nvPr>
            <p:ph idx="4294967295" type="sldNum"/>
          </p:nvPr>
        </p:nvSpPr>
        <p:spPr>
          <a:xfrm>
            <a:off x="135258" y="195438"/>
            <a:ext cx="551700" cy="2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3815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>
                <a:solidFill>
                  <a:schemeClr val="lt2"/>
                </a:solidFill>
              </a:rPr>
              <a:t>Page </a:t>
            </a:r>
            <a:fld id="{00000000-1234-1234-1234-123412341234}" type="slidenum">
              <a:rPr lang="fr-FR">
                <a:solidFill>
                  <a:schemeClr val="lt2"/>
                </a:solidFill>
              </a:rPr>
              <a:t>‹#›</a:t>
            </a:fld>
            <a:endParaRPr>
              <a:solidFill>
                <a:schemeClr val="lt2"/>
              </a:solidFill>
            </a:endParaRPr>
          </a:p>
        </p:txBody>
      </p:sp>
      <p:sp>
        <p:nvSpPr>
          <p:cNvPr id="167" name="Google Shape;167;g2224fcb7bf4_0_0"/>
          <p:cNvSpPr txBox="1"/>
          <p:nvPr/>
        </p:nvSpPr>
        <p:spPr>
          <a:xfrm>
            <a:off x="758400" y="482450"/>
            <a:ext cx="106752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fr-FR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Project overview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-"/>
            </a:pPr>
            <a:r>
              <a:rPr b="0" i="0" lang="fr-FR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Increase efficiency for high throughput applications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73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-"/>
            </a:pPr>
            <a:r>
              <a:rPr b="0" i="0" lang="fr-FR" sz="2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Develop automated and target-based data collection modalities</a:t>
            </a:r>
            <a:endParaRPr b="0" i="0" sz="2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g2224fcb7bf4_0_0"/>
          <p:cNvSpPr/>
          <p:nvPr/>
        </p:nvSpPr>
        <p:spPr>
          <a:xfrm>
            <a:off x="2583750" y="2996750"/>
            <a:ext cx="2198700" cy="887400"/>
          </a:xfrm>
          <a:prstGeom prst="roundRect">
            <a:avLst>
              <a:gd fmla="val 16667" name="adj"/>
            </a:avLst>
          </a:prstGeom>
          <a:solidFill>
            <a:srgbClr val="9CDCF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Cryogenic temperature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2224fcb7bf4_0_0"/>
          <p:cNvSpPr/>
          <p:nvPr/>
        </p:nvSpPr>
        <p:spPr>
          <a:xfrm>
            <a:off x="7505150" y="2920550"/>
            <a:ext cx="2198700" cy="8874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Room temperature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2224fcb7bf4_0_0"/>
          <p:cNvSpPr/>
          <p:nvPr/>
        </p:nvSpPr>
        <p:spPr>
          <a:xfrm flipH="1" rot="2111385">
            <a:off x="3753639" y="2344676"/>
            <a:ext cx="356073" cy="508548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2224fcb7bf4_0_0"/>
          <p:cNvSpPr/>
          <p:nvPr/>
        </p:nvSpPr>
        <p:spPr>
          <a:xfrm rot="-2071410">
            <a:off x="8186671" y="2306331"/>
            <a:ext cx="354657" cy="498535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g2224fcb7bf4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25" y="6172769"/>
            <a:ext cx="551702" cy="60903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2224fcb7bf4_0_0"/>
          <p:cNvSpPr txBox="1"/>
          <p:nvPr/>
        </p:nvSpPr>
        <p:spPr>
          <a:xfrm>
            <a:off x="520950" y="4014463"/>
            <a:ext cx="11150100" cy="19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8775" lvl="0" marL="45720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50"/>
              <a:buChar char="-"/>
            </a:pPr>
            <a:r>
              <a:rPr lang="fr-FR" sz="2050">
                <a:solidFill>
                  <a:schemeClr val="dk1"/>
                </a:solidFill>
              </a:rPr>
              <a:t>Harvester installation in beamline environment</a:t>
            </a:r>
            <a:endParaRPr sz="2050">
              <a:solidFill>
                <a:schemeClr val="dk1"/>
              </a:solidFill>
            </a:endParaRPr>
          </a:p>
          <a:p>
            <a:pPr indent="-358775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Char char="-"/>
            </a:pPr>
            <a:r>
              <a:rPr lang="fr-FR" sz="2050">
                <a:solidFill>
                  <a:schemeClr val="dk1"/>
                </a:solidFill>
              </a:rPr>
              <a:t>Validation of the harvester operational mode</a:t>
            </a:r>
            <a:endParaRPr sz="2050">
              <a:solidFill>
                <a:schemeClr val="dk1"/>
              </a:solidFill>
            </a:endParaRPr>
          </a:p>
          <a:p>
            <a:pPr indent="-358775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Char char="-"/>
            </a:pPr>
            <a:r>
              <a:rPr lang="fr-FR" sz="2050">
                <a:solidFill>
                  <a:schemeClr val="dk1"/>
                </a:solidFill>
              </a:rPr>
              <a:t>Software integration: MxCuBEWeb / </a:t>
            </a:r>
            <a:r>
              <a:rPr lang="fr-FR" sz="2050">
                <a:solidFill>
                  <a:schemeClr val="dk1"/>
                </a:solidFill>
              </a:rPr>
              <a:t>MxCuBE</a:t>
            </a:r>
            <a:r>
              <a:rPr lang="fr-FR" sz="2050">
                <a:solidFill>
                  <a:schemeClr val="dk1"/>
                </a:solidFill>
              </a:rPr>
              <a:t>core</a:t>
            </a:r>
            <a:endParaRPr sz="2050">
              <a:solidFill>
                <a:schemeClr val="dk1"/>
              </a:solidFill>
            </a:endParaRPr>
          </a:p>
          <a:p>
            <a:pPr indent="-358775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Char char="-"/>
            </a:pPr>
            <a:r>
              <a:rPr lang="fr-FR" sz="2050">
                <a:solidFill>
                  <a:schemeClr val="dk1"/>
                </a:solidFill>
              </a:rPr>
              <a:t>Feasibility studies on different data collection modalities</a:t>
            </a:r>
            <a:endParaRPr sz="2050">
              <a:solidFill>
                <a:schemeClr val="dk1"/>
              </a:solidFill>
            </a:endParaRPr>
          </a:p>
          <a:p>
            <a:pPr indent="-358775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50"/>
              <a:buChar char="-"/>
            </a:pPr>
            <a:r>
              <a:rPr lang="fr-FR" sz="2050">
                <a:solidFill>
                  <a:schemeClr val="dk1"/>
                </a:solidFill>
              </a:rPr>
              <a:t>Process optimization with multiple targets</a:t>
            </a:r>
            <a:endParaRPr sz="3200"/>
          </a:p>
        </p:txBody>
      </p:sp>
      <p:pic>
        <p:nvPicPr>
          <p:cNvPr id="174" name="Google Shape;174;g2224fcb7bf4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84450" y="628823"/>
            <a:ext cx="2030750" cy="12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2224fcb7bf4_0_0"/>
          <p:cNvSpPr txBox="1"/>
          <p:nvPr/>
        </p:nvSpPr>
        <p:spPr>
          <a:xfrm>
            <a:off x="3307100" y="6115600"/>
            <a:ext cx="508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-FR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rocchio@embl.fr</a:t>
            </a:r>
            <a:r>
              <a:rPr b="0" i="0" lang="fr-FR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b="0" i="0" lang="fr-FR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mbowler@embl.fr</a:t>
            </a:r>
            <a:r>
              <a:rPr b="0" i="0" lang="fr-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0" i="0" lang="fr-FR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jsinoir@embl.fr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2a0d6edfb1_0_47"/>
          <p:cNvSpPr txBox="1"/>
          <p:nvPr>
            <p:ph idx="4294967295" type="sldNum"/>
          </p:nvPr>
        </p:nvSpPr>
        <p:spPr>
          <a:xfrm>
            <a:off x="152408" y="116838"/>
            <a:ext cx="551700" cy="2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3815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>
                <a:solidFill>
                  <a:schemeClr val="lt1"/>
                </a:solidFill>
              </a:rPr>
              <a:t>Page </a:t>
            </a:r>
            <a:fld id="{00000000-1234-1234-1234-123412341234}" type="slidenum">
              <a:rPr lang="fr-FR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81" name="Google Shape;181;g22a0d6edfb1_0_47"/>
          <p:cNvSpPr txBox="1"/>
          <p:nvPr/>
        </p:nvSpPr>
        <p:spPr>
          <a:xfrm>
            <a:off x="847175" y="47400"/>
            <a:ext cx="11290800" cy="351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2600">
            <a:spAutoFit/>
          </a:bodyPr>
          <a:lstStyle/>
          <a:p>
            <a:pPr indent="0" lvl="0" marL="12599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fr-FR" sz="22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Automated crystal harvesting and data collection pipeline</a:t>
            </a:r>
            <a:endParaRPr b="1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g22a0d6edfb1_0_47"/>
          <p:cNvPicPr preferRelativeResize="0"/>
          <p:nvPr/>
        </p:nvPicPr>
        <p:blipFill rotWithShape="1">
          <a:blip r:embed="rId3">
            <a:alphaModFix/>
          </a:blip>
          <a:srcRect b="0" l="0" r="0" t="8642"/>
          <a:stretch/>
        </p:blipFill>
        <p:spPr>
          <a:xfrm>
            <a:off x="630925" y="808600"/>
            <a:ext cx="10961599" cy="539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088da120f9_0_0"/>
          <p:cNvSpPr txBox="1"/>
          <p:nvPr>
            <p:ph idx="4294967295" type="sldNum"/>
          </p:nvPr>
        </p:nvSpPr>
        <p:spPr>
          <a:xfrm>
            <a:off x="152408" y="116838"/>
            <a:ext cx="551700" cy="2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3815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>
                <a:solidFill>
                  <a:schemeClr val="lt1"/>
                </a:solidFill>
              </a:rPr>
              <a:t>Page </a:t>
            </a:r>
            <a:fld id="{00000000-1234-1234-1234-123412341234}" type="slidenum">
              <a:rPr lang="fr-FR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88" name="Google Shape;188;g2088da120f9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6114844"/>
            <a:ext cx="551702" cy="609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2088da120f9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0649" y="584125"/>
            <a:ext cx="3950701" cy="592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g2088da120f9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984450" y="628823"/>
            <a:ext cx="2030750" cy="12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2088da120f9_0_0"/>
          <p:cNvSpPr txBox="1"/>
          <p:nvPr/>
        </p:nvSpPr>
        <p:spPr>
          <a:xfrm>
            <a:off x="621425" y="0"/>
            <a:ext cx="10591500" cy="505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2600">
            <a:spAutoFit/>
          </a:bodyPr>
          <a:lstStyle/>
          <a:p>
            <a:pPr indent="0" lvl="0" marL="12599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fr-FR" sz="32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CrystalDirect harvester &amp; MxCUBE </a:t>
            </a:r>
            <a:endParaRPr b="1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14a4bf8e70_1_54"/>
          <p:cNvSpPr txBox="1"/>
          <p:nvPr>
            <p:ph idx="4294967295" type="sldNum"/>
          </p:nvPr>
        </p:nvSpPr>
        <p:spPr>
          <a:xfrm>
            <a:off x="134883" y="146138"/>
            <a:ext cx="551700" cy="2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3815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>
                <a:solidFill>
                  <a:schemeClr val="lt2"/>
                </a:solidFill>
              </a:rPr>
              <a:t>Page </a:t>
            </a:r>
            <a:fld id="{00000000-1234-1234-1234-123412341234}" type="slidenum">
              <a:rPr lang="fr-FR">
                <a:solidFill>
                  <a:schemeClr val="lt2"/>
                </a:solidFill>
              </a:rPr>
              <a:t>‹#›</a:t>
            </a:fld>
            <a:endParaRPr>
              <a:solidFill>
                <a:schemeClr val="lt2"/>
              </a:solidFill>
            </a:endParaRPr>
          </a:p>
        </p:txBody>
      </p:sp>
      <p:sp>
        <p:nvSpPr>
          <p:cNvPr id="197" name="Google Shape;197;g214a4bf8e70_1_54"/>
          <p:cNvSpPr/>
          <p:nvPr/>
        </p:nvSpPr>
        <p:spPr>
          <a:xfrm>
            <a:off x="4299200" y="2757350"/>
            <a:ext cx="3766800" cy="3924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4EC9B0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050">
                <a:solidFill>
                  <a:srgbClr val="569CD6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class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fr-FR" sz="1050">
                <a:solidFill>
                  <a:srgbClr val="4EC9B0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Harvester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fr-FR" sz="1050">
                <a:solidFill>
                  <a:srgbClr val="4EC9B0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HardwareObject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):</a:t>
            </a:r>
            <a:endParaRPr sz="1050">
              <a:solidFill>
                <a:srgbClr val="CCCCCC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8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fr-FR" sz="850">
                <a:solidFill>
                  <a:srgbClr val="CE9178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"""</a:t>
            </a:r>
            <a:endParaRPr sz="850">
              <a:solidFill>
                <a:srgbClr val="CE9178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850">
                <a:solidFill>
                  <a:srgbClr val="CE9178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  The Harvester Class consists of methods that execute exporter commands this class communicate with the Crystal Direct Harvester Machine</a:t>
            </a:r>
            <a:endParaRPr sz="850">
              <a:solidFill>
                <a:srgbClr val="CCCCCC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850">
                <a:solidFill>
                  <a:srgbClr val="CE9178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  """</a:t>
            </a:r>
            <a:endParaRPr sz="850">
              <a:solidFill>
                <a:srgbClr val="CCCCCC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fr-FR" sz="1050">
                <a:solidFill>
                  <a:srgbClr val="9CDCFE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__TYPE__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fr-FR" sz="1050">
                <a:solidFill>
                  <a:srgbClr val="D4D4D4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fr-FR" sz="1050">
                <a:solidFill>
                  <a:srgbClr val="CE9178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"Harvester"</a:t>
            </a:r>
            <a:endParaRPr sz="1050">
              <a:solidFill>
                <a:srgbClr val="CCCCCC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fr-FR" sz="1050">
                <a:solidFill>
                  <a:srgbClr val="569CD6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def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fr-FR" sz="1050">
                <a:solidFill>
                  <a:srgbClr val="DCDCAA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__init__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fr-FR" sz="1050">
                <a:solidFill>
                  <a:srgbClr val="9CDCFE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self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fr-FR" sz="1050">
                <a:solidFill>
                  <a:srgbClr val="9CDCFE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name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):</a:t>
            </a:r>
            <a:endParaRPr sz="1050">
              <a:solidFill>
                <a:srgbClr val="CCCCCC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      </a:t>
            </a:r>
            <a:r>
              <a:rPr lang="fr-FR" sz="1050">
                <a:solidFill>
                  <a:srgbClr val="4EC9B0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super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().</a:t>
            </a:r>
            <a:r>
              <a:rPr lang="fr-FR" sz="1050">
                <a:solidFill>
                  <a:srgbClr val="DCDCAA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__init__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fr-FR" sz="1050">
                <a:solidFill>
                  <a:srgbClr val="9CDCFE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name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050">
              <a:solidFill>
                <a:srgbClr val="CCCCCC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      </a:t>
            </a:r>
            <a:r>
              <a:rPr lang="fr-FR" sz="1050">
                <a:solidFill>
                  <a:srgbClr val="9CDCFE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self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fr-FR" sz="1050">
                <a:solidFill>
                  <a:srgbClr val="9CDCFE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timeout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fr-FR" sz="1050">
                <a:solidFill>
                  <a:srgbClr val="D4D4D4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fr-FR" sz="1050">
                <a:solidFill>
                  <a:srgbClr val="B5CEA8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3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fr-FR" sz="1050">
                <a:solidFill>
                  <a:srgbClr val="6A9955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# default </a:t>
            </a:r>
            <a:endParaRPr sz="1050">
              <a:solidFill>
                <a:srgbClr val="6A9955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      </a:t>
            </a:r>
            <a:r>
              <a:rPr lang="fr-FR" sz="1050">
                <a:solidFill>
                  <a:srgbClr val="9CDCFE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self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fr-FR" sz="1050">
                <a:solidFill>
                  <a:srgbClr val="9CDCFE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calibration_state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fr-FR" sz="1050">
                <a:solidFill>
                  <a:srgbClr val="D4D4D4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fr-FR" sz="1050">
                <a:solidFill>
                  <a:srgbClr val="569CD6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False</a:t>
            </a:r>
            <a:endParaRPr sz="1050">
              <a:solidFill>
                <a:srgbClr val="569CD6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569CD6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fr-FR" sz="1050">
                <a:solidFill>
                  <a:srgbClr val="569CD6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def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fr-FR" sz="1050">
                <a:solidFill>
                  <a:srgbClr val="DCDCAA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init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fr-FR" sz="1050">
                <a:solidFill>
                  <a:srgbClr val="9CDCFE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self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):</a:t>
            </a:r>
            <a:endParaRPr sz="1050">
              <a:solidFill>
                <a:srgbClr val="CCCCCC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      </a:t>
            </a:r>
            <a:r>
              <a:rPr lang="fr-FR" sz="1050">
                <a:solidFill>
                  <a:srgbClr val="CE9178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"""Init"""</a:t>
            </a:r>
            <a:endParaRPr sz="1050">
              <a:solidFill>
                <a:srgbClr val="CE9178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45720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050">
                <a:solidFill>
                  <a:srgbClr val="9CDCFE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self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fr-FR" sz="1050">
                <a:solidFill>
                  <a:srgbClr val="9CDCFE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exporter_addr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fr-FR" sz="1050">
                <a:solidFill>
                  <a:srgbClr val="D4D4D4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       </a:t>
            </a:r>
            <a:r>
              <a:rPr lang="fr-FR" sz="1050">
                <a:solidFill>
                  <a:srgbClr val="9CDCFE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self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fr-FR" sz="1050">
                <a:solidFill>
                  <a:srgbClr val="DCDCAA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get_property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fr-FR" sz="1050">
                <a:solidFill>
                  <a:srgbClr val="CE9178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"exporter_address"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050">
              <a:solidFill>
                <a:srgbClr val="CCCCCC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      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DCDCAA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98" name="Google Shape;198;g214a4bf8e70_1_54"/>
          <p:cNvSpPr/>
          <p:nvPr/>
        </p:nvSpPr>
        <p:spPr>
          <a:xfrm>
            <a:off x="147900" y="2072150"/>
            <a:ext cx="3766800" cy="4049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@</a:t>
            </a:r>
            <a:r>
              <a:rPr b="0" i="0" lang="fr-FR" sz="1050" u="none" cap="none" strike="noStrike">
                <a:solidFill>
                  <a:srgbClr val="9CDCFE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server</a:t>
            </a:r>
            <a:r>
              <a:rPr b="0" i="0" lang="fr-FR" sz="1050" u="none" cap="none" strike="noStrike">
                <a:solidFill>
                  <a:srgbClr val="DCDCAA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.route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0" i="0" lang="fr-FR" sz="1050" u="none" cap="none" strike="noStrike">
                <a:solidFill>
                  <a:srgbClr val="CE9178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"/mxcube/api/v0.1/harvester/crystal_list"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b="0" i="0" lang="fr-FR" sz="1050" u="none" cap="none" strike="noStrike">
                <a:solidFill>
                  <a:srgbClr val="9CDCFE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methods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=[</a:t>
            </a:r>
            <a:r>
              <a:rPr b="0" i="0" lang="fr-FR" sz="1050" u="none" cap="none" strike="noStrike">
                <a:solidFill>
                  <a:srgbClr val="CE9178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"GET"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])</a:t>
            </a:r>
            <a:endParaRPr b="0" i="0" sz="10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FR" sz="1050" u="none" cap="none" strike="noStrike">
                <a:solidFill>
                  <a:srgbClr val="DCDCAA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@</a:t>
            </a:r>
            <a:r>
              <a:rPr b="0" i="0" lang="fr-FR" sz="1050" u="none" cap="none" strike="noStrike">
                <a:solidFill>
                  <a:srgbClr val="9CDCFE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server</a:t>
            </a:r>
            <a:r>
              <a:rPr b="0" i="0" lang="fr-FR" sz="1050" u="none" cap="none" strike="noStrike">
                <a:solidFill>
                  <a:srgbClr val="DCDCAA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.restrict</a:t>
            </a:r>
            <a:endParaRPr b="0" i="0" sz="1050" u="none" cap="none" strike="noStrike">
              <a:solidFill>
                <a:srgbClr val="DCDCAA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FR" sz="1050" u="none" cap="none" strike="noStrike">
                <a:solidFill>
                  <a:srgbClr val="569CD6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def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0" i="0" lang="fr-FR" sz="1050" u="none" cap="none" strike="noStrike">
                <a:solidFill>
                  <a:srgbClr val="DCDCAA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get_crystal_list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():</a:t>
            </a:r>
            <a:endParaRPr b="0" i="0" sz="10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0" i="0" lang="fr-FR" sz="1050" u="none" cap="none" strike="noStrike">
                <a:solidFill>
                  <a:srgbClr val="4EC9B0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harvester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0" i="0" lang="fr-FR" sz="1050" u="none" cap="none" strike="noStrike">
                <a:solidFill>
                  <a:srgbClr val="DCDCAA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get_crystal_list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()</a:t>
            </a:r>
            <a:endParaRPr b="0" i="0" sz="10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0" i="0" lang="fr-FR" sz="1050" u="none" cap="none" strike="noStrike">
                <a:solidFill>
                  <a:srgbClr val="C586C0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return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0" i="0" lang="fr-FR" sz="1050" u="none" cap="none" strike="noStrike">
                <a:solidFill>
                  <a:srgbClr val="DCDCAA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jsonify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0" i="0" lang="fr-FR" sz="1050" u="none" cap="none" strike="noStrike">
                <a:solidFill>
                  <a:srgbClr val="4EC9B0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limsutils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0" i="0" lang="fr-FR" sz="1050" u="none" cap="none" strike="noStrike">
                <a:solidFill>
                  <a:srgbClr val="DCDCAA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sample_list_get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())</a:t>
            </a:r>
            <a:endParaRPr b="0" i="0" sz="10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@</a:t>
            </a:r>
            <a:r>
              <a:rPr b="0" i="0" lang="fr-FR" sz="1050" u="none" cap="none" strike="noStrike">
                <a:solidFill>
                  <a:srgbClr val="9CDCFE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server</a:t>
            </a:r>
            <a:r>
              <a:rPr b="0" i="0" lang="fr-FR" sz="1050" u="none" cap="none" strike="noStrike">
                <a:solidFill>
                  <a:srgbClr val="DCDCAA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.route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b="0" i="0" lang="fr-FR" sz="1050" u="none" cap="none" strike="noStrike">
                <a:solidFill>
                  <a:srgbClr val="CE9178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"/mxcube/api/v0.1/harvester/harvester_state"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b="0" i="0" lang="fr-FR" sz="1050" u="none" cap="none" strike="noStrike">
                <a:solidFill>
                  <a:srgbClr val="9CDCFE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methods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=[</a:t>
            </a:r>
            <a:r>
              <a:rPr b="0" i="0" lang="fr-FR" sz="1050" u="none" cap="none" strike="noStrike">
                <a:solidFill>
                  <a:srgbClr val="CE9178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"GET"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])</a:t>
            </a:r>
            <a:endParaRPr b="0" i="0" sz="10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FR" sz="1050" u="none" cap="none" strike="noStrike">
                <a:solidFill>
                  <a:srgbClr val="DCDCAA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@</a:t>
            </a:r>
            <a:r>
              <a:rPr b="0" i="0" lang="fr-FR" sz="1050" u="none" cap="none" strike="noStrike">
                <a:solidFill>
                  <a:srgbClr val="9CDCFE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server</a:t>
            </a:r>
            <a:r>
              <a:rPr b="0" i="0" lang="fr-FR" sz="1050" u="none" cap="none" strike="noStrike">
                <a:solidFill>
                  <a:srgbClr val="DCDCAA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.restrict</a:t>
            </a:r>
            <a:endParaRPr b="0" i="0" sz="1050" u="none" cap="none" strike="noStrike">
              <a:solidFill>
                <a:srgbClr val="DCDCAA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FR" sz="1050" u="none" cap="none" strike="noStrike">
                <a:solidFill>
                  <a:srgbClr val="569CD6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def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0" i="0" lang="fr-FR" sz="1050" u="none" cap="none" strike="noStrike">
                <a:solidFill>
                  <a:srgbClr val="DCDCAA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get_harvester_state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():</a:t>
            </a:r>
            <a:endParaRPr b="0" i="0" sz="10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0" i="0" lang="fr-FR" sz="1050" u="none" cap="none" strike="noStrike">
                <a:solidFill>
                  <a:srgbClr val="9CDCFE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state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 = </a:t>
            </a:r>
            <a:r>
              <a:rPr b="0" i="0" lang="fr-FR" sz="1050" u="none" cap="none" strike="noStrike">
                <a:solidFill>
                  <a:srgbClr val="4EC9B0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blcontrol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0" i="0" lang="fr-FR" sz="1050" u="none" cap="none" strike="noStrike">
                <a:solidFill>
                  <a:srgbClr val="9CDCFE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beamline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.harvester.get_status().upper()</a:t>
            </a:r>
            <a:endParaRPr b="0" i="0" sz="10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0" i="0" lang="fr-FR" sz="1050" u="none" cap="none" strike="noStrike">
                <a:solidFill>
                  <a:srgbClr val="C586C0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return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0" i="0" lang="fr-FR" sz="1050" u="none" cap="none" strike="noStrike">
                <a:solidFill>
                  <a:srgbClr val="DCDCAA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jsonify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({</a:t>
            </a:r>
            <a:r>
              <a:rPr b="0" i="0" lang="fr-FR" sz="1050" u="none" cap="none" strike="noStrike">
                <a:solidFill>
                  <a:srgbClr val="CE9178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"state"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: </a:t>
            </a:r>
            <a:r>
              <a:rPr b="0" i="0" lang="fr-FR" sz="1050" u="none" cap="none" strike="noStrike">
                <a:solidFill>
                  <a:srgbClr val="9CDCFE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state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})</a:t>
            </a:r>
            <a:endParaRPr b="0" i="0" sz="10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DCDCAA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99" name="Google Shape;199;g214a4bf8e70_1_54"/>
          <p:cNvSpPr txBox="1"/>
          <p:nvPr/>
        </p:nvSpPr>
        <p:spPr>
          <a:xfrm>
            <a:off x="832457" y="2036788"/>
            <a:ext cx="276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harvester.py  rest api routes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214a4bf8e70_1_54"/>
          <p:cNvSpPr/>
          <p:nvPr/>
        </p:nvSpPr>
        <p:spPr>
          <a:xfrm>
            <a:off x="6645075" y="811000"/>
            <a:ext cx="4899600" cy="13548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sz="1050">
              <a:solidFill>
                <a:srgbClr val="569CD6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sz="1050">
              <a:solidFill>
                <a:srgbClr val="569CD6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fr-FR" sz="1050" u="none" cap="none" strike="noStrike">
                <a:solidFill>
                  <a:srgbClr val="569CD6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def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0" i="0" lang="fr-FR" sz="1050" u="none" cap="none" strike="noStrike">
                <a:solidFill>
                  <a:srgbClr val="DCDCAA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get_initial_state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():</a:t>
            </a:r>
            <a:endParaRPr b="0" i="0" sz="1050" u="none" cap="none" strike="noStrike">
              <a:solidFill>
                <a:srgbClr val="569CD6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-FR" sz="1050" u="none" cap="none" strike="noStrike">
                <a:solidFill>
                  <a:srgbClr val="569CD6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def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0" i="0" lang="fr-FR" sz="1050" u="none" cap="none" strike="noStrike">
                <a:solidFill>
                  <a:srgbClr val="DCDCAA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get_crystal_list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():</a:t>
            </a:r>
            <a:endParaRPr b="0" i="0" sz="10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b="0" i="0" lang="fr-FR" sz="1050" u="none" cap="none" strike="noStrike">
                <a:solidFill>
                  <a:srgbClr val="9CDCFE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crystal_list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 = []</a:t>
            </a:r>
            <a:endParaRPr b="0" i="0" sz="10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fr-FR" sz="1050">
                <a:solidFill>
                  <a:srgbClr val="569CD6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d</a:t>
            </a:r>
            <a:r>
              <a:rPr b="0" i="0" lang="fr-FR" sz="1050" u="none" cap="none" strike="noStrike">
                <a:solidFill>
                  <a:srgbClr val="569CD6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ef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b="0" i="0" lang="fr-FR" sz="1050" u="none" cap="none" strike="noStrike">
                <a:solidFill>
                  <a:srgbClr val="DCDCAA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get_harvester_contents</a:t>
            </a:r>
            <a:r>
              <a:rPr b="0" i="0" lang="fr-FR" sz="1050" u="none" cap="none" strike="noStrike">
                <a:solidFill>
                  <a:srgbClr val="D4D4D4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():</a:t>
            </a:r>
            <a:endParaRPr b="0" i="0" sz="10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DCDCAA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01" name="Google Shape;201;g214a4bf8e70_1_54"/>
          <p:cNvSpPr txBox="1"/>
          <p:nvPr/>
        </p:nvSpPr>
        <p:spPr>
          <a:xfrm>
            <a:off x="7876584" y="464150"/>
            <a:ext cx="276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harvester.py  </a:t>
            </a:r>
            <a:r>
              <a:rPr b="1" lang="fr-FR"/>
              <a:t>component</a:t>
            </a:r>
            <a:r>
              <a:rPr b="1" i="0" lang="fr-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g214a4bf8e70_1_54"/>
          <p:cNvSpPr/>
          <p:nvPr/>
        </p:nvSpPr>
        <p:spPr>
          <a:xfrm>
            <a:off x="8104050" y="4469275"/>
            <a:ext cx="436200" cy="212400"/>
          </a:xfrm>
          <a:prstGeom prst="left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214a4bf8e70_1_54"/>
          <p:cNvSpPr txBox="1"/>
          <p:nvPr/>
        </p:nvSpPr>
        <p:spPr>
          <a:xfrm>
            <a:off x="1818875" y="431579"/>
            <a:ext cx="166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Harvester.jsx GUI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g214a4bf8e70_1_54"/>
          <p:cNvSpPr/>
          <p:nvPr/>
        </p:nvSpPr>
        <p:spPr>
          <a:xfrm>
            <a:off x="2121725" y="811000"/>
            <a:ext cx="936600" cy="813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0" lang="fr-FR" sz="1050" u="none" cap="none" strike="noStrike">
                <a:solidFill>
                  <a:srgbClr val="569CD6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   GUI  </a:t>
            </a:r>
            <a:r>
              <a:rPr b="0" i="0" lang="fr-FR" sz="1050" u="none" cap="none" strike="noStrike">
                <a:solidFill>
                  <a:srgbClr val="569CD6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b="0" i="0" lang="fr-FR" sz="1050" u="none" cap="none" strike="noStrike">
                <a:solidFill>
                  <a:srgbClr val="569CD6"/>
                </a:solidFill>
                <a:highlight>
                  <a:srgbClr val="1E1E1E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endParaRPr b="0" i="0" sz="1050" u="none" cap="none" strike="noStrike">
              <a:solidFill>
                <a:srgbClr val="DCDCAA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05" name="Google Shape;205;g214a4bf8e70_1_54"/>
          <p:cNvSpPr txBox="1"/>
          <p:nvPr/>
        </p:nvSpPr>
        <p:spPr>
          <a:xfrm>
            <a:off x="837075" y="108225"/>
            <a:ext cx="11275200" cy="3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600">
            <a:spAutoFit/>
          </a:bodyPr>
          <a:lstStyle/>
          <a:p>
            <a:pPr indent="0" lvl="0" marL="12599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fr-FR" sz="22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Integration of the Crystal Direct harvester in </a:t>
            </a:r>
            <a:r>
              <a:rPr b="1" lang="fr-FR" sz="22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MxCUBE Web</a:t>
            </a:r>
            <a:endParaRPr b="1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g214a4bf8e70_1_54"/>
          <p:cNvSpPr/>
          <p:nvPr/>
        </p:nvSpPr>
        <p:spPr>
          <a:xfrm>
            <a:off x="2487872" y="1664779"/>
            <a:ext cx="204300" cy="366900"/>
          </a:xfrm>
          <a:prstGeom prst="upDown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214a4bf8e70_1_54"/>
          <p:cNvSpPr/>
          <p:nvPr/>
        </p:nvSpPr>
        <p:spPr>
          <a:xfrm>
            <a:off x="8578300" y="2681150"/>
            <a:ext cx="3417900" cy="3547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569CD6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569CD6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050">
                <a:solidFill>
                  <a:srgbClr val="569CD6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class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fr-FR" sz="1050">
                <a:solidFill>
                  <a:srgbClr val="4EC9B0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HarvesterMaintenance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fr-FR" sz="1050">
                <a:solidFill>
                  <a:srgbClr val="4EC9B0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HardwareObject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):</a:t>
            </a:r>
            <a:endParaRPr sz="1050">
              <a:solidFill>
                <a:srgbClr val="CCCCCC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fr-FR" sz="1050">
                <a:solidFill>
                  <a:srgbClr val="9CDCFE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__TYPE__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fr-FR" sz="1050">
                <a:solidFill>
                  <a:srgbClr val="D4D4D4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fr-FR" sz="1050">
                <a:solidFill>
                  <a:srgbClr val="CE9178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"HarvesterMaintenance"</a:t>
            </a:r>
            <a:endParaRPr sz="650">
              <a:solidFill>
                <a:srgbClr val="CCCCCC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8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fr-FR" sz="850">
                <a:solidFill>
                  <a:srgbClr val="CE9178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"""</a:t>
            </a:r>
            <a:endParaRPr sz="850">
              <a:solidFill>
                <a:srgbClr val="CE9178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850">
                <a:solidFill>
                  <a:srgbClr val="CE9178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  Actual implementation of the Harvester MAINTENANCE,</a:t>
            </a:r>
            <a:endParaRPr sz="850">
              <a:solidFill>
                <a:srgbClr val="CE9178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850">
                <a:solidFill>
                  <a:srgbClr val="CE9178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  COMMANDS, Actions and Calibration procedure, and Centering.</a:t>
            </a:r>
            <a:endParaRPr sz="850">
              <a:solidFill>
                <a:srgbClr val="CE9178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850">
                <a:solidFill>
                  <a:srgbClr val="CE9178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  """</a:t>
            </a:r>
            <a:endParaRPr sz="1250">
              <a:solidFill>
                <a:srgbClr val="CCCCCC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fr-FR" sz="1050">
                <a:solidFill>
                  <a:srgbClr val="569CD6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def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fr-FR" sz="1050">
                <a:solidFill>
                  <a:srgbClr val="DCDCAA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__init__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fr-FR" sz="1050">
                <a:solidFill>
                  <a:srgbClr val="9CDCFE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self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fr-FR" sz="1050">
                <a:solidFill>
                  <a:srgbClr val="D4D4D4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*</a:t>
            </a:r>
            <a:r>
              <a:rPr lang="fr-FR" sz="1050">
                <a:solidFill>
                  <a:srgbClr val="9CDCFE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args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fr-FR" sz="1050">
                <a:solidFill>
                  <a:srgbClr val="D4D4D4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**</a:t>
            </a:r>
            <a:r>
              <a:rPr lang="fr-FR" sz="1050">
                <a:solidFill>
                  <a:srgbClr val="9CDCFE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kwargs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):</a:t>
            </a:r>
            <a:endParaRPr sz="1050">
              <a:solidFill>
                <a:srgbClr val="CCCCCC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      </a:t>
            </a:r>
            <a:r>
              <a:rPr lang="fr-FR" sz="1050">
                <a:solidFill>
                  <a:srgbClr val="4EC9B0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super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().</a:t>
            </a:r>
            <a:r>
              <a:rPr lang="fr-FR" sz="1050">
                <a:solidFill>
                  <a:srgbClr val="DCDCAA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__init__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fr-FR" sz="1050">
                <a:solidFill>
                  <a:srgbClr val="D4D4D4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*</a:t>
            </a:r>
            <a:r>
              <a:rPr lang="fr-FR" sz="1050">
                <a:solidFill>
                  <a:srgbClr val="9CDCFE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args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, </a:t>
            </a:r>
            <a:r>
              <a:rPr lang="fr-FR" sz="1050">
                <a:solidFill>
                  <a:srgbClr val="D4D4D4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**</a:t>
            </a:r>
            <a:r>
              <a:rPr lang="fr-FR" sz="1050">
                <a:solidFill>
                  <a:srgbClr val="9CDCFE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kwargs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050">
              <a:solidFill>
                <a:srgbClr val="CCCCCC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CCCCCC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  </a:t>
            </a:r>
            <a:r>
              <a:rPr lang="fr-FR" sz="1050">
                <a:solidFill>
                  <a:srgbClr val="569CD6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def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fr-FR" sz="1050">
                <a:solidFill>
                  <a:srgbClr val="DCDCAA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init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fr-FR" sz="1050">
                <a:solidFill>
                  <a:srgbClr val="9CDCFE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self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):</a:t>
            </a:r>
            <a:endParaRPr sz="1050">
              <a:solidFill>
                <a:srgbClr val="CCCCCC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      </a:t>
            </a:r>
            <a:r>
              <a:rPr lang="fr-FR" sz="1050">
                <a:solidFill>
                  <a:srgbClr val="9CDCFE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self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fr-FR" sz="1050">
                <a:solidFill>
                  <a:srgbClr val="9CDCFE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_harvester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fr-FR" sz="1050">
                <a:solidFill>
                  <a:srgbClr val="D4D4D4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=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fr-FR" sz="1050">
                <a:solidFill>
                  <a:srgbClr val="9CDCFE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self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.</a:t>
            </a:r>
            <a:r>
              <a:rPr lang="fr-FR" sz="1050">
                <a:solidFill>
                  <a:srgbClr val="DCDCAA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get_object_by_role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fr-FR" sz="1050">
                <a:solidFill>
                  <a:srgbClr val="CE9178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"harvester"</a:t>
            </a:r>
            <a:r>
              <a:rPr lang="fr-FR" sz="1050">
                <a:solidFill>
                  <a:srgbClr val="CCCCCC"/>
                </a:solidFill>
                <a:highlight>
                  <a:srgbClr val="1F1F1F"/>
                </a:highlight>
                <a:latin typeface="Courier New"/>
                <a:ea typeface="Courier New"/>
                <a:cs typeface="Courier New"/>
                <a:sym typeface="Courier New"/>
              </a:rPr>
              <a:t>)</a:t>
            </a:r>
            <a:endParaRPr sz="1050">
              <a:solidFill>
                <a:srgbClr val="CCCCCC"/>
              </a:solidFill>
              <a:highlight>
                <a:srgbClr val="1F1F1F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50">
              <a:solidFill>
                <a:srgbClr val="D4D4D4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0" i="0" sz="1050" u="none" cap="none" strike="noStrike">
              <a:solidFill>
                <a:srgbClr val="DCDCAA"/>
              </a:solidFill>
              <a:highlight>
                <a:srgbClr val="1E1E1E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08" name="Google Shape;208;g214a4bf8e70_1_54"/>
          <p:cNvSpPr txBox="1"/>
          <p:nvPr/>
        </p:nvSpPr>
        <p:spPr>
          <a:xfrm>
            <a:off x="4655819" y="2625303"/>
            <a:ext cx="317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Harvester.py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Hardware object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214a4bf8e70_1_54"/>
          <p:cNvSpPr txBox="1"/>
          <p:nvPr/>
        </p:nvSpPr>
        <p:spPr>
          <a:xfrm>
            <a:off x="8568550" y="2701400"/>
            <a:ext cx="3132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fr-FR"/>
              <a:t>HarvesterMaintenance</a:t>
            </a:r>
            <a:r>
              <a:rPr b="1" i="0" lang="fr-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.py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fr-FR">
                <a:solidFill>
                  <a:schemeClr val="dk1"/>
                </a:solidFill>
              </a:rPr>
              <a:t>Maintenance</a:t>
            </a:r>
            <a:r>
              <a:rPr b="1" i="0" lang="fr-FR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Hardware object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214a4bf8e70_1_54"/>
          <p:cNvSpPr/>
          <p:nvPr/>
        </p:nvSpPr>
        <p:spPr>
          <a:xfrm rot="5400000">
            <a:off x="10269300" y="2296193"/>
            <a:ext cx="383400" cy="274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214a4bf8e70_1_54"/>
          <p:cNvSpPr/>
          <p:nvPr/>
        </p:nvSpPr>
        <p:spPr>
          <a:xfrm rot="5400000">
            <a:off x="6809400" y="2286068"/>
            <a:ext cx="383400" cy="274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214a4bf8e70_1_54"/>
          <p:cNvSpPr/>
          <p:nvPr/>
        </p:nvSpPr>
        <p:spPr>
          <a:xfrm>
            <a:off x="4024648" y="4180975"/>
            <a:ext cx="204300" cy="212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214a4bf8e70_1_54"/>
          <p:cNvSpPr/>
          <p:nvPr/>
        </p:nvSpPr>
        <p:spPr>
          <a:xfrm>
            <a:off x="4141300" y="1953300"/>
            <a:ext cx="1714200" cy="288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2a0d6edfb1_0_25"/>
          <p:cNvSpPr txBox="1"/>
          <p:nvPr/>
        </p:nvSpPr>
        <p:spPr>
          <a:xfrm>
            <a:off x="827000" y="67725"/>
            <a:ext cx="11285400" cy="351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2600">
            <a:spAutoFit/>
          </a:bodyPr>
          <a:lstStyle/>
          <a:p>
            <a:pPr indent="0" lvl="0" marL="12599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fr-FR" sz="22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MxCUBE 3 - Harvester Sample View </a:t>
            </a:r>
            <a:endParaRPr b="1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g22a0d6edfb1_0_25"/>
          <p:cNvSpPr txBox="1"/>
          <p:nvPr>
            <p:ph idx="4294967295" type="sldNum"/>
          </p:nvPr>
        </p:nvSpPr>
        <p:spPr>
          <a:xfrm>
            <a:off x="135258" y="162063"/>
            <a:ext cx="551700" cy="2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3815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>
                <a:solidFill>
                  <a:schemeClr val="lt2"/>
                </a:solidFill>
              </a:rPr>
              <a:t>Page </a:t>
            </a:r>
            <a:fld id="{00000000-1234-1234-1234-123412341234}" type="slidenum">
              <a:rPr lang="fr-FR">
                <a:solidFill>
                  <a:schemeClr val="lt2"/>
                </a:solidFill>
              </a:rPr>
              <a:t>‹#›</a:t>
            </a:fld>
            <a:endParaRPr>
              <a:solidFill>
                <a:schemeClr val="lt2"/>
              </a:solidFill>
            </a:endParaRPr>
          </a:p>
        </p:txBody>
      </p:sp>
      <p:pic>
        <p:nvPicPr>
          <p:cNvPr id="220" name="Google Shape;220;g22a0d6edfb1_0_25"/>
          <p:cNvPicPr preferRelativeResize="0"/>
          <p:nvPr/>
        </p:nvPicPr>
        <p:blipFill rotWithShape="1">
          <a:blip r:embed="rId3">
            <a:alphaModFix/>
          </a:blip>
          <a:srcRect b="5186" l="0" r="0" t="0"/>
          <a:stretch/>
        </p:blipFill>
        <p:spPr>
          <a:xfrm>
            <a:off x="591688" y="927025"/>
            <a:ext cx="11008626" cy="543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22a0d6edfb1_0_25"/>
          <p:cNvPicPr preferRelativeResize="0"/>
          <p:nvPr/>
        </p:nvPicPr>
        <p:blipFill rotWithShape="1">
          <a:blip r:embed="rId4">
            <a:alphaModFix/>
          </a:blip>
          <a:srcRect b="0" l="267" r="752" t="0"/>
          <a:stretch/>
        </p:blipFill>
        <p:spPr>
          <a:xfrm>
            <a:off x="591700" y="758725"/>
            <a:ext cx="11026374" cy="106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2b5654918a_0_29"/>
          <p:cNvSpPr txBox="1"/>
          <p:nvPr/>
        </p:nvSpPr>
        <p:spPr>
          <a:xfrm>
            <a:off x="776575" y="56550"/>
            <a:ext cx="11340300" cy="351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12600">
            <a:spAutoFit/>
          </a:bodyPr>
          <a:lstStyle/>
          <a:p>
            <a:pPr indent="0" lvl="0" marL="12599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fr-FR" sz="2200" u="none" cap="none" strike="noStrik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MxCUBE 3 - Harvest Sample AND SC load  </a:t>
            </a:r>
            <a:endParaRPr b="1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22b5654918a_0_29"/>
          <p:cNvSpPr txBox="1"/>
          <p:nvPr>
            <p:ph idx="4294967295" type="sldNum"/>
          </p:nvPr>
        </p:nvSpPr>
        <p:spPr>
          <a:xfrm>
            <a:off x="112058" y="125988"/>
            <a:ext cx="551700" cy="2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3815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fr-FR">
                <a:solidFill>
                  <a:schemeClr val="lt2"/>
                </a:solidFill>
              </a:rPr>
              <a:t>Page </a:t>
            </a:r>
            <a:fld id="{00000000-1234-1234-1234-123412341234}" type="slidenum">
              <a:rPr lang="fr-FR">
                <a:solidFill>
                  <a:schemeClr val="lt2"/>
                </a:solidFill>
              </a:rPr>
              <a:t>‹#›</a:t>
            </a:fld>
            <a:endParaRPr>
              <a:solidFill>
                <a:schemeClr val="lt2"/>
              </a:solidFill>
            </a:endParaRPr>
          </a:p>
        </p:txBody>
      </p:sp>
      <p:pic>
        <p:nvPicPr>
          <p:cNvPr id="228" name="Google Shape;228;g22b5654918a_0_29" title="media2.m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74850" y="3045581"/>
            <a:ext cx="4242074" cy="3181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22b5654918a_0_29" title="media1.mp4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74850" y="700952"/>
            <a:ext cx="4191648" cy="2357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22b5654918a_0_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2400" y="790350"/>
            <a:ext cx="7570051" cy="5675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529A43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2023-01-10T21:21:55Z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reated">
    <vt:filetime>2021-04-05T00:00:00Z</vt:filetime>
  </property>
  <property fmtid="{D5CDD505-2E9C-101B-9397-08002B2CF9AE}" pid="4" name="Creator">
    <vt:lpwstr>PDFium</vt:lpwstr>
  </property>
  <property fmtid="{D5CDD505-2E9C-101B-9397-08002B2CF9AE}" pid="5" name="HyperlinksChanged">
    <vt:bool>false</vt:bool>
  </property>
  <property fmtid="{D5CDD505-2E9C-101B-9397-08002B2CF9AE}" pid="6" name="LastSaved">
    <vt:filetime>2021-04-05T00:00:00Z</vt:filetime>
  </property>
  <property fmtid="{D5CDD505-2E9C-101B-9397-08002B2CF9AE}" pid="7" name="LinksUpToDate">
    <vt:bool>false</vt:bool>
  </property>
  <property fmtid="{D5CDD505-2E9C-101B-9397-08002B2CF9AE}" pid="8" name="PresentationFormat">
    <vt:lpwstr>On-screen Show (4:3)</vt:lpwstr>
  </property>
  <property fmtid="{D5CDD505-2E9C-101B-9397-08002B2CF9AE}" pid="9" name="Producer">
    <vt:lpwstr>PDFium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</Properties>
</file>