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4"/>
  </p:notesMasterIdLst>
  <p:sldIdLst>
    <p:sldId id="721" r:id="rId5"/>
    <p:sldId id="594" r:id="rId6"/>
    <p:sldId id="257" r:id="rId7"/>
    <p:sldId id="605" r:id="rId8"/>
    <p:sldId id="771" r:id="rId9"/>
    <p:sldId id="723" r:id="rId10"/>
    <p:sldId id="701" r:id="rId11"/>
    <p:sldId id="726" r:id="rId12"/>
    <p:sldId id="770" r:id="rId13"/>
    <p:sldId id="704" r:id="rId14"/>
    <p:sldId id="699" r:id="rId15"/>
    <p:sldId id="697" r:id="rId16"/>
    <p:sldId id="693" r:id="rId17"/>
    <p:sldId id="772" r:id="rId18"/>
    <p:sldId id="698" r:id="rId19"/>
    <p:sldId id="691" r:id="rId20"/>
    <p:sldId id="732" r:id="rId21"/>
    <p:sldId id="731" r:id="rId22"/>
    <p:sldId id="735" r:id="rId23"/>
    <p:sldId id="690" r:id="rId24"/>
    <p:sldId id="733" r:id="rId25"/>
    <p:sldId id="737" r:id="rId26"/>
    <p:sldId id="736" r:id="rId27"/>
    <p:sldId id="738" r:id="rId28"/>
    <p:sldId id="709" r:id="rId29"/>
    <p:sldId id="730" r:id="rId30"/>
    <p:sldId id="725" r:id="rId31"/>
    <p:sldId id="729" r:id="rId32"/>
    <p:sldId id="68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D8E4DE5-0FB5-69D0-6581-1C7E42D86CF5}" name="Robert Englmeier" initials="RE" userId="S::robert@cryocloud.io::8f5e56ec-3c27-4164-b99f-1c0651f8453d" providerId="AD"/>
  <p188:author id="{12F4B9FD-C7BE-DFA2-ACFB-67C6E076D999}" name="Ieva Drulyte" initials="ID" userId="S::ieva@cryocloud.io::15c2bf8a-393b-4843-ae23-5fbd285a75d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E3FF"/>
    <a:srgbClr val="FF85FF"/>
    <a:srgbClr val="148BFF"/>
    <a:srgbClr val="44546A"/>
    <a:srgbClr val="FF0000"/>
    <a:srgbClr val="131A2A"/>
    <a:srgbClr val="132940"/>
    <a:srgbClr val="FFFFFF"/>
    <a:srgbClr val="46B9FF"/>
    <a:srgbClr val="40A0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530D4B-2188-4155-B3D5-B5898C69ADC4}" v="107" dt="2025-11-18T08:08:42.435"/>
    <p1510:client id="{63EF4D8B-EFFC-27EF-705E-36A3D5AFEE9F}" v="3" dt="2025-11-18T09:11:31.230"/>
    <p1510:client id="{EC0059E7-F3A3-CA43-AB9C-6453BDEE33EF}" v="14" dt="2025-11-18T09:14:10.839"/>
    <p1510:client id="{ED825425-79A8-2B12-E67A-D6C69ECAF5F8}" v="118" dt="2025-11-18T08:06:48.2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–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40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6DFF98-267C-0E4E-8C58-8BBD61859376}" type="doc">
      <dgm:prSet loTypeId="urn:microsoft.com/office/officeart/2005/8/layout/process1" loCatId="" qsTypeId="urn:microsoft.com/office/officeart/2005/8/quickstyle/simple2" qsCatId="simple" csTypeId="urn:microsoft.com/office/officeart/2005/8/colors/accent0_3" csCatId="mainScheme" phldr="1"/>
      <dgm:spPr/>
    </dgm:pt>
    <dgm:pt modelId="{5A5F20F0-A7CE-1F40-8E5F-3DA11D2A6CEB}">
      <dgm:prSet phldrT="[Text]"/>
      <dgm:spPr/>
      <dgm:t>
        <a:bodyPr/>
        <a:lstStyle/>
        <a:p>
          <a:r>
            <a:rPr lang="en-GB"/>
            <a:t>Raw data from the synchrotron</a:t>
          </a:r>
        </a:p>
      </dgm:t>
    </dgm:pt>
    <dgm:pt modelId="{8FD819E8-7B6E-BC45-BFA3-C70604214B28}" type="parTrans" cxnId="{DBE876E6-D0CA-9D46-BF89-4C812A758D98}">
      <dgm:prSet/>
      <dgm:spPr/>
      <dgm:t>
        <a:bodyPr/>
        <a:lstStyle/>
        <a:p>
          <a:endParaRPr lang="en-GB"/>
        </a:p>
      </dgm:t>
    </dgm:pt>
    <dgm:pt modelId="{529A8E95-17DB-CD4F-944C-43687E15F51A}" type="sibTrans" cxnId="{DBE876E6-D0CA-9D46-BF89-4C812A758D98}">
      <dgm:prSet/>
      <dgm:spPr/>
      <dgm:t>
        <a:bodyPr/>
        <a:lstStyle/>
        <a:p>
          <a:endParaRPr lang="en-GB"/>
        </a:p>
      </dgm:t>
    </dgm:pt>
    <dgm:pt modelId="{335B9CFE-E8BE-C847-9E0F-76F6496A19FA}">
      <dgm:prSet phldrT="[Text]"/>
      <dgm:spPr/>
      <dgm:t>
        <a:bodyPr/>
        <a:lstStyle/>
        <a:p>
          <a:r>
            <a:rPr lang="en-GB"/>
            <a:t>Indexing, scaling &amp; merging</a:t>
          </a:r>
        </a:p>
      </dgm:t>
    </dgm:pt>
    <dgm:pt modelId="{6600F65D-D8BC-7449-99A7-C39098F26975}" type="parTrans" cxnId="{1F03BFCA-7B2F-1742-BB14-D4F61626241A}">
      <dgm:prSet/>
      <dgm:spPr/>
      <dgm:t>
        <a:bodyPr/>
        <a:lstStyle/>
        <a:p>
          <a:endParaRPr lang="en-GB"/>
        </a:p>
      </dgm:t>
    </dgm:pt>
    <dgm:pt modelId="{31647FB6-8AD3-B548-948A-EED591D3EB3A}" type="sibTrans" cxnId="{1F03BFCA-7B2F-1742-BB14-D4F61626241A}">
      <dgm:prSet/>
      <dgm:spPr/>
      <dgm:t>
        <a:bodyPr/>
        <a:lstStyle/>
        <a:p>
          <a:endParaRPr lang="en-GB"/>
        </a:p>
      </dgm:t>
    </dgm:pt>
    <dgm:pt modelId="{486D251E-ECAF-044C-892E-2664525840E1}">
      <dgm:prSet phldrT="[Text]"/>
      <dgm:spPr/>
      <dgm:t>
        <a:bodyPr/>
        <a:lstStyle/>
        <a:p>
          <a:r>
            <a:rPr lang="en-GB"/>
            <a:t>Molecular Replacement &amp; Refinement</a:t>
          </a:r>
        </a:p>
      </dgm:t>
    </dgm:pt>
    <dgm:pt modelId="{D4908155-8DF2-B243-8F59-7F9C0E8AC8C8}" type="parTrans" cxnId="{06181E21-C4E8-F542-BE39-BD777A605EE6}">
      <dgm:prSet/>
      <dgm:spPr/>
      <dgm:t>
        <a:bodyPr/>
        <a:lstStyle/>
        <a:p>
          <a:endParaRPr lang="en-GB"/>
        </a:p>
      </dgm:t>
    </dgm:pt>
    <dgm:pt modelId="{92FD9722-B138-DC42-8328-CA80003DA400}" type="sibTrans" cxnId="{06181E21-C4E8-F542-BE39-BD777A605EE6}">
      <dgm:prSet/>
      <dgm:spPr/>
      <dgm:t>
        <a:bodyPr/>
        <a:lstStyle/>
        <a:p>
          <a:endParaRPr lang="en-GB"/>
        </a:p>
      </dgm:t>
    </dgm:pt>
    <dgm:pt modelId="{A39770E5-392F-474F-AD67-7DF9FE6BF40A}">
      <dgm:prSet phldrT="[Text]"/>
      <dgm:spPr/>
      <dgm:t>
        <a:bodyPr/>
        <a:lstStyle/>
        <a:p>
          <a:r>
            <a:rPr lang="en-GB"/>
            <a:t>Ligand fitting, restraint generation</a:t>
          </a:r>
        </a:p>
      </dgm:t>
    </dgm:pt>
    <dgm:pt modelId="{877B3E51-34C9-4849-9226-40B5AB3CBACD}" type="parTrans" cxnId="{1AE56C56-59D5-AB4A-A1AD-300DBF0E665F}">
      <dgm:prSet/>
      <dgm:spPr/>
      <dgm:t>
        <a:bodyPr/>
        <a:lstStyle/>
        <a:p>
          <a:endParaRPr lang="en-GB"/>
        </a:p>
      </dgm:t>
    </dgm:pt>
    <dgm:pt modelId="{9465E2A2-B4CE-5C4D-87A1-B438BE8546F9}" type="sibTrans" cxnId="{1AE56C56-59D5-AB4A-A1AD-300DBF0E665F}">
      <dgm:prSet/>
      <dgm:spPr/>
      <dgm:t>
        <a:bodyPr/>
        <a:lstStyle/>
        <a:p>
          <a:endParaRPr lang="en-GB"/>
        </a:p>
      </dgm:t>
    </dgm:pt>
    <dgm:pt modelId="{B950EDAA-2DB4-3A44-911F-C9E9034FF455}">
      <dgm:prSet phldrT="[Text]"/>
      <dgm:spPr/>
      <dgm:t>
        <a:bodyPr/>
        <a:lstStyle/>
        <a:p>
          <a:r>
            <a:rPr lang="en-GB"/>
            <a:t>Another round of refinement + visualisation</a:t>
          </a:r>
        </a:p>
      </dgm:t>
    </dgm:pt>
    <dgm:pt modelId="{CF624172-8F24-C44C-B806-FCE03CA4C1A1}" type="parTrans" cxnId="{A00868DF-4C11-0346-8C60-7ED59FF8710A}">
      <dgm:prSet/>
      <dgm:spPr/>
      <dgm:t>
        <a:bodyPr/>
        <a:lstStyle/>
        <a:p>
          <a:endParaRPr lang="en-GB"/>
        </a:p>
      </dgm:t>
    </dgm:pt>
    <dgm:pt modelId="{37FDE99A-CA5D-A04D-A430-F85A4B898DEC}" type="sibTrans" cxnId="{A00868DF-4C11-0346-8C60-7ED59FF8710A}">
      <dgm:prSet/>
      <dgm:spPr/>
      <dgm:t>
        <a:bodyPr/>
        <a:lstStyle/>
        <a:p>
          <a:endParaRPr lang="en-GB"/>
        </a:p>
      </dgm:t>
    </dgm:pt>
    <dgm:pt modelId="{BC4D631C-4ED0-4746-85CF-4FE88805FC87}" type="pres">
      <dgm:prSet presAssocID="{256DFF98-267C-0E4E-8C58-8BBD61859376}" presName="Name0" presStyleCnt="0">
        <dgm:presLayoutVars>
          <dgm:dir/>
          <dgm:resizeHandles val="exact"/>
        </dgm:presLayoutVars>
      </dgm:prSet>
      <dgm:spPr/>
    </dgm:pt>
    <dgm:pt modelId="{96AC54FF-1A29-0949-BC67-0E05DE2319E0}" type="pres">
      <dgm:prSet presAssocID="{5A5F20F0-A7CE-1F40-8E5F-3DA11D2A6CEB}" presName="node" presStyleLbl="node1" presStyleIdx="0" presStyleCnt="5">
        <dgm:presLayoutVars>
          <dgm:bulletEnabled val="1"/>
        </dgm:presLayoutVars>
      </dgm:prSet>
      <dgm:spPr/>
    </dgm:pt>
    <dgm:pt modelId="{3C702625-8605-644E-9622-09A615D5F66B}" type="pres">
      <dgm:prSet presAssocID="{529A8E95-17DB-CD4F-944C-43687E15F51A}" presName="sibTrans" presStyleLbl="sibTrans2D1" presStyleIdx="0" presStyleCnt="4"/>
      <dgm:spPr/>
    </dgm:pt>
    <dgm:pt modelId="{BCA0F100-57CF-2B4D-B0C7-C2743E62EF8A}" type="pres">
      <dgm:prSet presAssocID="{529A8E95-17DB-CD4F-944C-43687E15F51A}" presName="connectorText" presStyleLbl="sibTrans2D1" presStyleIdx="0" presStyleCnt="4"/>
      <dgm:spPr/>
    </dgm:pt>
    <dgm:pt modelId="{5CE8EF32-F524-164E-A445-B6C19843ED90}" type="pres">
      <dgm:prSet presAssocID="{335B9CFE-E8BE-C847-9E0F-76F6496A19FA}" presName="node" presStyleLbl="node1" presStyleIdx="1" presStyleCnt="5">
        <dgm:presLayoutVars>
          <dgm:bulletEnabled val="1"/>
        </dgm:presLayoutVars>
      </dgm:prSet>
      <dgm:spPr/>
    </dgm:pt>
    <dgm:pt modelId="{0BAE84E4-8E85-D14D-ACE6-3CBA3EC615B0}" type="pres">
      <dgm:prSet presAssocID="{31647FB6-8AD3-B548-948A-EED591D3EB3A}" presName="sibTrans" presStyleLbl="sibTrans2D1" presStyleIdx="1" presStyleCnt="4"/>
      <dgm:spPr/>
    </dgm:pt>
    <dgm:pt modelId="{49641D9B-4096-6F4C-A61C-666A6D1EAEAA}" type="pres">
      <dgm:prSet presAssocID="{31647FB6-8AD3-B548-948A-EED591D3EB3A}" presName="connectorText" presStyleLbl="sibTrans2D1" presStyleIdx="1" presStyleCnt="4"/>
      <dgm:spPr/>
    </dgm:pt>
    <dgm:pt modelId="{C2534219-DA8D-E84C-BD78-FD6921502238}" type="pres">
      <dgm:prSet presAssocID="{486D251E-ECAF-044C-892E-2664525840E1}" presName="node" presStyleLbl="node1" presStyleIdx="2" presStyleCnt="5">
        <dgm:presLayoutVars>
          <dgm:bulletEnabled val="1"/>
        </dgm:presLayoutVars>
      </dgm:prSet>
      <dgm:spPr/>
    </dgm:pt>
    <dgm:pt modelId="{BE63BED2-12C2-CE47-A66D-ADAE4E8426CD}" type="pres">
      <dgm:prSet presAssocID="{92FD9722-B138-DC42-8328-CA80003DA400}" presName="sibTrans" presStyleLbl="sibTrans2D1" presStyleIdx="2" presStyleCnt="4"/>
      <dgm:spPr/>
    </dgm:pt>
    <dgm:pt modelId="{AA162FBE-4CC3-FC43-A4D3-9823AC561A1B}" type="pres">
      <dgm:prSet presAssocID="{92FD9722-B138-DC42-8328-CA80003DA400}" presName="connectorText" presStyleLbl="sibTrans2D1" presStyleIdx="2" presStyleCnt="4"/>
      <dgm:spPr/>
    </dgm:pt>
    <dgm:pt modelId="{9CD53E8D-0AEF-D04D-9BF0-EB198CE6CA82}" type="pres">
      <dgm:prSet presAssocID="{A39770E5-392F-474F-AD67-7DF9FE6BF40A}" presName="node" presStyleLbl="node1" presStyleIdx="3" presStyleCnt="5">
        <dgm:presLayoutVars>
          <dgm:bulletEnabled val="1"/>
        </dgm:presLayoutVars>
      </dgm:prSet>
      <dgm:spPr/>
    </dgm:pt>
    <dgm:pt modelId="{BCFBF860-9528-EB4D-8B1F-6A0239C8DFBC}" type="pres">
      <dgm:prSet presAssocID="{9465E2A2-B4CE-5C4D-87A1-B438BE8546F9}" presName="sibTrans" presStyleLbl="sibTrans2D1" presStyleIdx="3" presStyleCnt="4"/>
      <dgm:spPr/>
    </dgm:pt>
    <dgm:pt modelId="{0AE9156E-DCF2-AA41-8D7A-F8B7F5818A74}" type="pres">
      <dgm:prSet presAssocID="{9465E2A2-B4CE-5C4D-87A1-B438BE8546F9}" presName="connectorText" presStyleLbl="sibTrans2D1" presStyleIdx="3" presStyleCnt="4"/>
      <dgm:spPr/>
    </dgm:pt>
    <dgm:pt modelId="{0BB3A6D8-6D03-1D49-B0C9-4A7F97069C1A}" type="pres">
      <dgm:prSet presAssocID="{B950EDAA-2DB4-3A44-911F-C9E9034FF455}" presName="node" presStyleLbl="node1" presStyleIdx="4" presStyleCnt="5">
        <dgm:presLayoutVars>
          <dgm:bulletEnabled val="1"/>
        </dgm:presLayoutVars>
      </dgm:prSet>
      <dgm:spPr/>
    </dgm:pt>
  </dgm:ptLst>
  <dgm:cxnLst>
    <dgm:cxn modelId="{6DBDBE13-03A4-7E4C-9608-FCA7F7CA888D}" type="presOf" srcId="{9465E2A2-B4CE-5C4D-87A1-B438BE8546F9}" destId="{0AE9156E-DCF2-AA41-8D7A-F8B7F5818A74}" srcOrd="1" destOrd="0" presId="urn:microsoft.com/office/officeart/2005/8/layout/process1"/>
    <dgm:cxn modelId="{06181E21-C4E8-F542-BE39-BD777A605EE6}" srcId="{256DFF98-267C-0E4E-8C58-8BBD61859376}" destId="{486D251E-ECAF-044C-892E-2664525840E1}" srcOrd="2" destOrd="0" parTransId="{D4908155-8DF2-B243-8F59-7F9C0E8AC8C8}" sibTransId="{92FD9722-B138-DC42-8328-CA80003DA400}"/>
    <dgm:cxn modelId="{176D9327-699B-6D40-AD4B-9B4B14D4E307}" type="presOf" srcId="{335B9CFE-E8BE-C847-9E0F-76F6496A19FA}" destId="{5CE8EF32-F524-164E-A445-B6C19843ED90}" srcOrd="0" destOrd="0" presId="urn:microsoft.com/office/officeart/2005/8/layout/process1"/>
    <dgm:cxn modelId="{3EE31C41-465B-F344-9918-E48346DD4E64}" type="presOf" srcId="{529A8E95-17DB-CD4F-944C-43687E15F51A}" destId="{3C702625-8605-644E-9622-09A615D5F66B}" srcOrd="0" destOrd="0" presId="urn:microsoft.com/office/officeart/2005/8/layout/process1"/>
    <dgm:cxn modelId="{D692E96F-0885-B549-9B36-1546ABE22C05}" type="presOf" srcId="{92FD9722-B138-DC42-8328-CA80003DA400}" destId="{AA162FBE-4CC3-FC43-A4D3-9823AC561A1B}" srcOrd="1" destOrd="0" presId="urn:microsoft.com/office/officeart/2005/8/layout/process1"/>
    <dgm:cxn modelId="{9F3BAC51-BFB4-3C4A-828C-8AE3B5861013}" type="presOf" srcId="{256DFF98-267C-0E4E-8C58-8BBD61859376}" destId="{BC4D631C-4ED0-4746-85CF-4FE88805FC87}" srcOrd="0" destOrd="0" presId="urn:microsoft.com/office/officeart/2005/8/layout/process1"/>
    <dgm:cxn modelId="{1AE56C56-59D5-AB4A-A1AD-300DBF0E665F}" srcId="{256DFF98-267C-0E4E-8C58-8BBD61859376}" destId="{A39770E5-392F-474F-AD67-7DF9FE6BF40A}" srcOrd="3" destOrd="0" parTransId="{877B3E51-34C9-4849-9226-40B5AB3CBACD}" sibTransId="{9465E2A2-B4CE-5C4D-87A1-B438BE8546F9}"/>
    <dgm:cxn modelId="{F8E1CD90-52E6-9044-9E97-BAF5EC761AB5}" type="presOf" srcId="{31647FB6-8AD3-B548-948A-EED591D3EB3A}" destId="{49641D9B-4096-6F4C-A61C-666A6D1EAEAA}" srcOrd="1" destOrd="0" presId="urn:microsoft.com/office/officeart/2005/8/layout/process1"/>
    <dgm:cxn modelId="{A260189B-CB56-6046-80A6-BAD510D460B8}" type="presOf" srcId="{B950EDAA-2DB4-3A44-911F-C9E9034FF455}" destId="{0BB3A6D8-6D03-1D49-B0C9-4A7F97069C1A}" srcOrd="0" destOrd="0" presId="urn:microsoft.com/office/officeart/2005/8/layout/process1"/>
    <dgm:cxn modelId="{6CB4F5A4-1AAF-A94C-BA89-8CB7D7DCDCC6}" type="presOf" srcId="{9465E2A2-B4CE-5C4D-87A1-B438BE8546F9}" destId="{BCFBF860-9528-EB4D-8B1F-6A0239C8DFBC}" srcOrd="0" destOrd="0" presId="urn:microsoft.com/office/officeart/2005/8/layout/process1"/>
    <dgm:cxn modelId="{1640CAB2-3A91-C944-BF55-DC66AA9CDE0D}" type="presOf" srcId="{529A8E95-17DB-CD4F-944C-43687E15F51A}" destId="{BCA0F100-57CF-2B4D-B0C7-C2743E62EF8A}" srcOrd="1" destOrd="0" presId="urn:microsoft.com/office/officeart/2005/8/layout/process1"/>
    <dgm:cxn modelId="{E1AC28BA-CA91-1644-BEB5-9DCAA6CA6BE5}" type="presOf" srcId="{486D251E-ECAF-044C-892E-2664525840E1}" destId="{C2534219-DA8D-E84C-BD78-FD6921502238}" srcOrd="0" destOrd="0" presId="urn:microsoft.com/office/officeart/2005/8/layout/process1"/>
    <dgm:cxn modelId="{1F03BFCA-7B2F-1742-BB14-D4F61626241A}" srcId="{256DFF98-267C-0E4E-8C58-8BBD61859376}" destId="{335B9CFE-E8BE-C847-9E0F-76F6496A19FA}" srcOrd="1" destOrd="0" parTransId="{6600F65D-D8BC-7449-99A7-C39098F26975}" sibTransId="{31647FB6-8AD3-B548-948A-EED591D3EB3A}"/>
    <dgm:cxn modelId="{59165DDD-E0C9-1141-9AC1-896B5BA319B6}" type="presOf" srcId="{5A5F20F0-A7CE-1F40-8E5F-3DA11D2A6CEB}" destId="{96AC54FF-1A29-0949-BC67-0E05DE2319E0}" srcOrd="0" destOrd="0" presId="urn:microsoft.com/office/officeart/2005/8/layout/process1"/>
    <dgm:cxn modelId="{A00868DF-4C11-0346-8C60-7ED59FF8710A}" srcId="{256DFF98-267C-0E4E-8C58-8BBD61859376}" destId="{B950EDAA-2DB4-3A44-911F-C9E9034FF455}" srcOrd="4" destOrd="0" parTransId="{CF624172-8F24-C44C-B806-FCE03CA4C1A1}" sibTransId="{37FDE99A-CA5D-A04D-A430-F85A4B898DEC}"/>
    <dgm:cxn modelId="{60A818E4-EA62-D747-A962-B0B3E0BF4A08}" type="presOf" srcId="{A39770E5-392F-474F-AD67-7DF9FE6BF40A}" destId="{9CD53E8D-0AEF-D04D-9BF0-EB198CE6CA82}" srcOrd="0" destOrd="0" presId="urn:microsoft.com/office/officeart/2005/8/layout/process1"/>
    <dgm:cxn modelId="{DBE876E6-D0CA-9D46-BF89-4C812A758D98}" srcId="{256DFF98-267C-0E4E-8C58-8BBD61859376}" destId="{5A5F20F0-A7CE-1F40-8E5F-3DA11D2A6CEB}" srcOrd="0" destOrd="0" parTransId="{8FD819E8-7B6E-BC45-BFA3-C70604214B28}" sibTransId="{529A8E95-17DB-CD4F-944C-43687E15F51A}"/>
    <dgm:cxn modelId="{9567B1E9-3AFD-3D42-B2E5-EF4C77D2F258}" type="presOf" srcId="{31647FB6-8AD3-B548-948A-EED591D3EB3A}" destId="{0BAE84E4-8E85-D14D-ACE6-3CBA3EC615B0}" srcOrd="0" destOrd="0" presId="urn:microsoft.com/office/officeart/2005/8/layout/process1"/>
    <dgm:cxn modelId="{E1D0C3EC-6FF4-3D44-8EA5-C62212EA87FA}" type="presOf" srcId="{92FD9722-B138-DC42-8328-CA80003DA400}" destId="{BE63BED2-12C2-CE47-A66D-ADAE4E8426CD}" srcOrd="0" destOrd="0" presId="urn:microsoft.com/office/officeart/2005/8/layout/process1"/>
    <dgm:cxn modelId="{62D6E523-68D3-4849-BFF2-915186F7309A}" type="presParOf" srcId="{BC4D631C-4ED0-4746-85CF-4FE88805FC87}" destId="{96AC54FF-1A29-0949-BC67-0E05DE2319E0}" srcOrd="0" destOrd="0" presId="urn:microsoft.com/office/officeart/2005/8/layout/process1"/>
    <dgm:cxn modelId="{8C1D525E-048F-A54B-B3E8-944ECC6CD664}" type="presParOf" srcId="{BC4D631C-4ED0-4746-85CF-4FE88805FC87}" destId="{3C702625-8605-644E-9622-09A615D5F66B}" srcOrd="1" destOrd="0" presId="urn:microsoft.com/office/officeart/2005/8/layout/process1"/>
    <dgm:cxn modelId="{41752147-5989-954D-8944-E6A5A19A8539}" type="presParOf" srcId="{3C702625-8605-644E-9622-09A615D5F66B}" destId="{BCA0F100-57CF-2B4D-B0C7-C2743E62EF8A}" srcOrd="0" destOrd="0" presId="urn:microsoft.com/office/officeart/2005/8/layout/process1"/>
    <dgm:cxn modelId="{E9B9194A-15E5-124B-ABE6-7A36C7BF1A1F}" type="presParOf" srcId="{BC4D631C-4ED0-4746-85CF-4FE88805FC87}" destId="{5CE8EF32-F524-164E-A445-B6C19843ED90}" srcOrd="2" destOrd="0" presId="urn:microsoft.com/office/officeart/2005/8/layout/process1"/>
    <dgm:cxn modelId="{C8814ADC-0ABB-9E40-B274-D8F9C52B566B}" type="presParOf" srcId="{BC4D631C-4ED0-4746-85CF-4FE88805FC87}" destId="{0BAE84E4-8E85-D14D-ACE6-3CBA3EC615B0}" srcOrd="3" destOrd="0" presId="urn:microsoft.com/office/officeart/2005/8/layout/process1"/>
    <dgm:cxn modelId="{E0D26410-3E4A-8942-9960-7CADB26C124E}" type="presParOf" srcId="{0BAE84E4-8E85-D14D-ACE6-3CBA3EC615B0}" destId="{49641D9B-4096-6F4C-A61C-666A6D1EAEAA}" srcOrd="0" destOrd="0" presId="urn:microsoft.com/office/officeart/2005/8/layout/process1"/>
    <dgm:cxn modelId="{6C77D95A-2C62-BD48-A197-B732D809C2D5}" type="presParOf" srcId="{BC4D631C-4ED0-4746-85CF-4FE88805FC87}" destId="{C2534219-DA8D-E84C-BD78-FD6921502238}" srcOrd="4" destOrd="0" presId="urn:microsoft.com/office/officeart/2005/8/layout/process1"/>
    <dgm:cxn modelId="{494A38C1-CDA9-B847-978C-42FB2239C5C2}" type="presParOf" srcId="{BC4D631C-4ED0-4746-85CF-4FE88805FC87}" destId="{BE63BED2-12C2-CE47-A66D-ADAE4E8426CD}" srcOrd="5" destOrd="0" presId="urn:microsoft.com/office/officeart/2005/8/layout/process1"/>
    <dgm:cxn modelId="{90F7D80A-5310-0F41-8AA2-E07A455958FB}" type="presParOf" srcId="{BE63BED2-12C2-CE47-A66D-ADAE4E8426CD}" destId="{AA162FBE-4CC3-FC43-A4D3-9823AC561A1B}" srcOrd="0" destOrd="0" presId="urn:microsoft.com/office/officeart/2005/8/layout/process1"/>
    <dgm:cxn modelId="{C56D23E6-3663-314D-8D85-9EA94C6718B3}" type="presParOf" srcId="{BC4D631C-4ED0-4746-85CF-4FE88805FC87}" destId="{9CD53E8D-0AEF-D04D-9BF0-EB198CE6CA82}" srcOrd="6" destOrd="0" presId="urn:microsoft.com/office/officeart/2005/8/layout/process1"/>
    <dgm:cxn modelId="{248955E3-500A-DB49-AEE5-51337FA84C70}" type="presParOf" srcId="{BC4D631C-4ED0-4746-85CF-4FE88805FC87}" destId="{BCFBF860-9528-EB4D-8B1F-6A0239C8DFBC}" srcOrd="7" destOrd="0" presId="urn:microsoft.com/office/officeart/2005/8/layout/process1"/>
    <dgm:cxn modelId="{F693627D-CB08-2D43-A567-0B490A2F334B}" type="presParOf" srcId="{BCFBF860-9528-EB4D-8B1F-6A0239C8DFBC}" destId="{0AE9156E-DCF2-AA41-8D7A-F8B7F5818A74}" srcOrd="0" destOrd="0" presId="urn:microsoft.com/office/officeart/2005/8/layout/process1"/>
    <dgm:cxn modelId="{9B8AAFA6-7650-4842-8057-5BB49F8ED166}" type="presParOf" srcId="{BC4D631C-4ED0-4746-85CF-4FE88805FC87}" destId="{0BB3A6D8-6D03-1D49-B0C9-4A7F97069C1A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AC54FF-1A29-0949-BC67-0E05DE2319E0}">
      <dsp:nvSpPr>
        <dsp:cNvPr id="0" name=""/>
        <dsp:cNvSpPr/>
      </dsp:nvSpPr>
      <dsp:spPr>
        <a:xfrm>
          <a:off x="5570" y="0"/>
          <a:ext cx="1726871" cy="93835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Raw data from the synchrotron</a:t>
          </a:r>
        </a:p>
      </dsp:txBody>
      <dsp:txXfrm>
        <a:off x="33054" y="27484"/>
        <a:ext cx="1671903" cy="883389"/>
      </dsp:txXfrm>
    </dsp:sp>
    <dsp:sp modelId="{3C702625-8605-644E-9622-09A615D5F66B}">
      <dsp:nvSpPr>
        <dsp:cNvPr id="0" name=""/>
        <dsp:cNvSpPr/>
      </dsp:nvSpPr>
      <dsp:spPr>
        <a:xfrm>
          <a:off x="1905129" y="255046"/>
          <a:ext cx="366096" cy="428264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>
        <a:off x="1905129" y="340699"/>
        <a:ext cx="256267" cy="256958"/>
      </dsp:txXfrm>
    </dsp:sp>
    <dsp:sp modelId="{5CE8EF32-F524-164E-A445-B6C19843ED90}">
      <dsp:nvSpPr>
        <dsp:cNvPr id="0" name=""/>
        <dsp:cNvSpPr/>
      </dsp:nvSpPr>
      <dsp:spPr>
        <a:xfrm>
          <a:off x="2423191" y="0"/>
          <a:ext cx="1726871" cy="93835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Indexing, scaling &amp; merging</a:t>
          </a:r>
        </a:p>
      </dsp:txBody>
      <dsp:txXfrm>
        <a:off x="2450675" y="27484"/>
        <a:ext cx="1671903" cy="883389"/>
      </dsp:txXfrm>
    </dsp:sp>
    <dsp:sp modelId="{0BAE84E4-8E85-D14D-ACE6-3CBA3EC615B0}">
      <dsp:nvSpPr>
        <dsp:cNvPr id="0" name=""/>
        <dsp:cNvSpPr/>
      </dsp:nvSpPr>
      <dsp:spPr>
        <a:xfrm>
          <a:off x="4322750" y="255046"/>
          <a:ext cx="366096" cy="428264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>
        <a:off x="4322750" y="340699"/>
        <a:ext cx="256267" cy="256958"/>
      </dsp:txXfrm>
    </dsp:sp>
    <dsp:sp modelId="{C2534219-DA8D-E84C-BD78-FD6921502238}">
      <dsp:nvSpPr>
        <dsp:cNvPr id="0" name=""/>
        <dsp:cNvSpPr/>
      </dsp:nvSpPr>
      <dsp:spPr>
        <a:xfrm>
          <a:off x="4840811" y="0"/>
          <a:ext cx="1726871" cy="93835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Molecular Replacement &amp; Refinement</a:t>
          </a:r>
        </a:p>
      </dsp:txBody>
      <dsp:txXfrm>
        <a:off x="4868295" y="27484"/>
        <a:ext cx="1671903" cy="883389"/>
      </dsp:txXfrm>
    </dsp:sp>
    <dsp:sp modelId="{BE63BED2-12C2-CE47-A66D-ADAE4E8426CD}">
      <dsp:nvSpPr>
        <dsp:cNvPr id="0" name=""/>
        <dsp:cNvSpPr/>
      </dsp:nvSpPr>
      <dsp:spPr>
        <a:xfrm>
          <a:off x="6740370" y="255046"/>
          <a:ext cx="366096" cy="428264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>
        <a:off x="6740370" y="340699"/>
        <a:ext cx="256267" cy="256958"/>
      </dsp:txXfrm>
    </dsp:sp>
    <dsp:sp modelId="{9CD53E8D-0AEF-D04D-9BF0-EB198CE6CA82}">
      <dsp:nvSpPr>
        <dsp:cNvPr id="0" name=""/>
        <dsp:cNvSpPr/>
      </dsp:nvSpPr>
      <dsp:spPr>
        <a:xfrm>
          <a:off x="7258432" y="0"/>
          <a:ext cx="1726871" cy="93835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Ligand fitting, restraint generation</a:t>
          </a:r>
        </a:p>
      </dsp:txBody>
      <dsp:txXfrm>
        <a:off x="7285916" y="27484"/>
        <a:ext cx="1671903" cy="883389"/>
      </dsp:txXfrm>
    </dsp:sp>
    <dsp:sp modelId="{BCFBF860-9528-EB4D-8B1F-6A0239C8DFBC}">
      <dsp:nvSpPr>
        <dsp:cNvPr id="0" name=""/>
        <dsp:cNvSpPr/>
      </dsp:nvSpPr>
      <dsp:spPr>
        <a:xfrm>
          <a:off x="9157991" y="255046"/>
          <a:ext cx="366096" cy="428264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>
        <a:off x="9157991" y="340699"/>
        <a:ext cx="256267" cy="256958"/>
      </dsp:txXfrm>
    </dsp:sp>
    <dsp:sp modelId="{0BB3A6D8-6D03-1D49-B0C9-4A7F97069C1A}">
      <dsp:nvSpPr>
        <dsp:cNvPr id="0" name=""/>
        <dsp:cNvSpPr/>
      </dsp:nvSpPr>
      <dsp:spPr>
        <a:xfrm>
          <a:off x="9676052" y="0"/>
          <a:ext cx="1726871" cy="93835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Another round of refinement + visualisation</a:t>
          </a:r>
        </a:p>
      </dsp:txBody>
      <dsp:txXfrm>
        <a:off x="9703536" y="27484"/>
        <a:ext cx="1671903" cy="8833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2412FF-BD2A-174B-BE98-BB97AF569F6B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F76F3C-2FD2-A74B-88CA-13769F0DA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690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ryocloud.sharepoint.com/:u:/s/CommercialTeam/EQ7VMxB0aNVMmJ5Un6ePDzMBF-z3MgtnrPwRzJaCz3qvuQ?e=x6B0nY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ropbox.com/scl/fi/v6nfqjrg38x4k72muu71s/CryoCloud_XRC_starting_pipedream.mov?rlkey=ybo8nnlhof06lx9x2v1r38d9x&amp;st=k8onwe3w&amp;dl=0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ropbox.com/scl/fi/v6nfqjrg38x4k72muu71s/CryoCloud_XRC_starting_pipedream.mov?rlkey=ybo8nnlhof06lx9x2v1r38d9x&amp;st=k8onwe3w&amp;dl=0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ropbox.com/scl/fi/4gbqqi1ferh86z8l3baec/CryoCloud_XRC_walkthrough.mov?rlkey=5u6flz96yvwdstkk91oj6k9it&amp;st=nou0aply&amp;dl=0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“With that, I’ll hand over to Robert, who’ll give us a short introduction to the new X-ray crystallography pipeline — how it fits into the CryoCloud platform and what we’ve been working on behind the scenes.”</a:t>
            </a:r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76F3C-2FD2-A74B-88CA-13769F0DAD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6755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662ED4-9F65-666C-0449-8406DEABD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5C74FE-62CC-A2C1-69C0-1A7E5CA69D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D8B4CB-CA71-8FAE-23D9-45B9391C4B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are working with 5 </a:t>
            </a:r>
            <a:r>
              <a:rPr lang="en-US" err="1"/>
              <a:t>extertnal</a:t>
            </a:r>
            <a:r>
              <a:rPr lang="en-US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1BFF08-EAB2-849D-571C-4CB6275660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3B07E3-523F-4EEF-BD0B-6F62B43FC2F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41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3B07E3-523F-4EEF-BD0B-6F62B43FC2F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920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FBF9F-6DD2-544D-B070-DD3309114CF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44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3B07E3-523F-4EEF-BD0B-6F62B43FC2F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0462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76F3C-2FD2-A74B-88CA-13769F0DAD9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8086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Chimera X session: </a:t>
            </a:r>
            <a:r>
              <a:rPr lang="en-US">
                <a:hlinkClick r:id="rId3"/>
              </a:rPr>
              <a:t>https://cryocloud.sharepoint.com/:u:/s/CommercialTeam/EQ7VMxB0aNVMmJ5Un6ePDzMBF-z3MgtnrPwRzJaCz3qvuQ?e=x6B0nY</a:t>
            </a:r>
            <a:r>
              <a:rPr lang="en-US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76F3C-2FD2-A74B-88CA-13769F0DAD9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737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Arial" panose="020B0604020202020204" pitchFamily="34" charset="0"/>
              <a:buNone/>
            </a:pPr>
            <a:r>
              <a:rPr lang="en-US" b="1"/>
              <a:t>Click </a:t>
            </a:r>
            <a:r>
              <a:rPr lang="en-US" b="1">
                <a:hlinkClick r:id="rId3"/>
              </a:rPr>
              <a:t>here</a:t>
            </a:r>
            <a:r>
              <a:rPr lang="en-US" b="1"/>
              <a:t> to access a 2 min XRC data import demo</a:t>
            </a:r>
            <a:endParaRPr lang="en-GB"/>
          </a:p>
          <a:p>
            <a:pPr marL="0" indent="0" algn="l">
              <a:buFont typeface="Arial" panose="020B0604020202020204" pitchFamily="34" charset="0"/>
              <a:buNone/>
            </a:pPr>
            <a:endParaRPr lang="en-GB"/>
          </a:p>
          <a:p>
            <a:pPr algn="l"/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76F3C-2FD2-A74B-88CA-13769F0DAD9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2882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B6DACE-EEA4-7CFC-D790-C145024CB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6AD80F-D411-5248-4B4D-F68E8DB4A3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940D25-44D9-5B24-03A1-37BC2A8EF6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Arial" panose="020B0604020202020204" pitchFamily="34" charset="0"/>
              <a:buNone/>
            </a:pPr>
            <a:r>
              <a:rPr lang="en-US" b="1"/>
              <a:t>Click </a:t>
            </a:r>
            <a:r>
              <a:rPr lang="en-US" b="1">
                <a:hlinkClick r:id="rId3"/>
              </a:rPr>
              <a:t>here</a:t>
            </a:r>
            <a:r>
              <a:rPr lang="en-US" b="1"/>
              <a:t> to access a 2 min XRC data import demo</a:t>
            </a:r>
            <a:endParaRPr lang="en-GB"/>
          </a:p>
          <a:p>
            <a:pPr marL="0" indent="0" algn="l">
              <a:buFont typeface="Arial" panose="020B0604020202020204" pitchFamily="34" charset="0"/>
              <a:buNone/>
            </a:pPr>
            <a:endParaRPr lang="en-GB"/>
          </a:p>
          <a:p>
            <a:pPr algn="l"/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9543A1-B32C-354D-1075-261B707A7C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76F3C-2FD2-A74B-88CA-13769F0DAD9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2102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/>
              <a:t>Click </a:t>
            </a:r>
            <a:r>
              <a:rPr lang="en-US" b="1">
                <a:hlinkClick r:id="rId3"/>
              </a:rPr>
              <a:t>here</a:t>
            </a:r>
            <a:r>
              <a:rPr lang="en-US" b="1"/>
              <a:t> to access a 3 min XRC data import demo</a:t>
            </a:r>
            <a:endParaRPr lang="en-GB"/>
          </a:p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76F3C-2FD2-A74B-88CA-13769F0DAD9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489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hyperlink" Target="http://www.cryocloud.io/" TargetMode="Externa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hyperlink" Target="http://www.cryocloud.io/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hyperlink" Target="http://www.cryocloud.io/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hyperlink" Target="http://www.cryocloud.io/" TargetMode="Externa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hyperlink" Target="http://www.cryocloud.io/" TargetMode="Externa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hyperlink" Target="http://www.cryocloud.io/" TargetMode="Externa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hyperlink" Target="http://www.cryocloud.io/" TargetMode="Externa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hyperlink" Target="http://www.cryocloud.io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83BBB-0468-17D6-C21A-502503FFE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0A94AF-F5D3-1582-618E-775A2332C5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B3CDC-3A6E-A57B-FCA9-0085FEDF5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F70249-2008-C32F-A2EB-4385E6492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EAF185-053F-539A-37F8-8AC49119A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5206" y="6492875"/>
            <a:ext cx="2743200" cy="365125"/>
          </a:xfrm>
        </p:spPr>
        <p:txBody>
          <a:bodyPr/>
          <a:lstStyle/>
          <a:p>
            <a:fld id="{ED3FC4F0-7F2E-7D43-9301-38832ED7A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513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9B997FC-1C90-A271-6765-BD94B9DF38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846"/>
          <a:stretch/>
        </p:blipFill>
        <p:spPr>
          <a:xfrm>
            <a:off x="7061367" y="1619879"/>
            <a:ext cx="7769942" cy="59996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13428A-B364-E01A-2BAF-C5489DF2B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3AAD-EC37-20F2-33E5-65F586A799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C5C45C-741B-45D2-9DC7-A23C1EE40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01EA5E-A681-4A03-0CAB-2B7AF544C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853F27-9CA4-73A8-0099-1ACBAB4FD8C1}"/>
              </a:ext>
            </a:extLst>
          </p:cNvPr>
          <p:cNvSpPr txBox="1"/>
          <p:nvPr userDrawn="1"/>
        </p:nvSpPr>
        <p:spPr>
          <a:xfrm>
            <a:off x="4879320" y="6528619"/>
            <a:ext cx="24333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More info visit: </a:t>
            </a:r>
            <a:r>
              <a:rPr lang="en-US" sz="1100" b="0">
                <a:solidFill>
                  <a:srgbClr val="00B0F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www.cryocloud.io</a:t>
            </a:r>
            <a:r>
              <a:rPr lang="en-US" sz="1100" b="0">
                <a:solidFill>
                  <a:srgbClr val="00B0F0"/>
                </a:solidFill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6BFAFE-B233-84ED-F0A0-526C9711D491}"/>
              </a:ext>
            </a:extLst>
          </p:cNvPr>
          <p:cNvSpPr txBox="1"/>
          <p:nvPr userDrawn="1"/>
        </p:nvSpPr>
        <p:spPr>
          <a:xfrm>
            <a:off x="162560" y="6528619"/>
            <a:ext cx="2590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chemeClr val="bg1"/>
                </a:solidFill>
              </a:rPr>
              <a:t>© </a:t>
            </a:r>
            <a:r>
              <a:rPr lang="en-US" sz="1100" err="1">
                <a:solidFill>
                  <a:schemeClr val="bg1"/>
                </a:solidFill>
              </a:rPr>
              <a:t>CryoCloud</a:t>
            </a:r>
            <a:r>
              <a:rPr lang="en-US" sz="1100">
                <a:solidFill>
                  <a:schemeClr val="bg1"/>
                </a:solidFill>
              </a:rPr>
              <a:t>, 2025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AAFF4F-B257-7907-3CE4-45BA5E425464}"/>
              </a:ext>
            </a:extLst>
          </p:cNvPr>
          <p:cNvSpPr txBox="1"/>
          <p:nvPr userDrawn="1"/>
        </p:nvSpPr>
        <p:spPr>
          <a:xfrm>
            <a:off x="1712786" y="6528619"/>
            <a:ext cx="2590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chemeClr val="bg2">
                    <a:lumMod val="50000"/>
                  </a:schemeClr>
                </a:solidFill>
              </a:rPr>
              <a:t>confidential, do not share</a:t>
            </a:r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E51F4C6-5373-2BE6-65F8-3D2BCE620C4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363054"/>
            <a:ext cx="1928277" cy="374525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8B624AB-9877-11F6-5FED-AE945BCC4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1929" y="6492875"/>
            <a:ext cx="2743200" cy="365125"/>
          </a:xfrm>
        </p:spPr>
        <p:txBody>
          <a:bodyPr/>
          <a:lstStyle/>
          <a:p>
            <a:fld id="{ED3FC4F0-7F2E-7D43-9301-38832ED7A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712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0EA64DB-70AB-B5ED-A2AC-C6CC2CD38E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846"/>
          <a:stretch/>
        </p:blipFill>
        <p:spPr>
          <a:xfrm>
            <a:off x="7061367" y="1619879"/>
            <a:ext cx="7769942" cy="5999646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8FFAAC-9020-9C48-800B-EDA6DF8F28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2BC62D-2F22-91A3-9B00-3222A40C1A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4D85D9-F18E-D1AC-7FBC-7E40FBC59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D70D9B-26DC-7C2D-3550-F7667F682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D17840-3E6E-F0CE-FBC8-B3DE7CE2511F}"/>
              </a:ext>
            </a:extLst>
          </p:cNvPr>
          <p:cNvSpPr txBox="1"/>
          <p:nvPr userDrawn="1"/>
        </p:nvSpPr>
        <p:spPr>
          <a:xfrm>
            <a:off x="4879320" y="6528619"/>
            <a:ext cx="24333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More info visit: </a:t>
            </a:r>
            <a:r>
              <a:rPr lang="en-US" sz="1100" b="0">
                <a:solidFill>
                  <a:srgbClr val="00B0F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www.cryocloud.io</a:t>
            </a:r>
            <a:r>
              <a:rPr lang="en-US" sz="1100" b="0">
                <a:solidFill>
                  <a:srgbClr val="00B0F0"/>
                </a:solidFill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EE7A32-216D-57AF-1F40-E47FC8D37F7A}"/>
              </a:ext>
            </a:extLst>
          </p:cNvPr>
          <p:cNvSpPr txBox="1"/>
          <p:nvPr userDrawn="1"/>
        </p:nvSpPr>
        <p:spPr>
          <a:xfrm>
            <a:off x="162560" y="6528619"/>
            <a:ext cx="2590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chemeClr val="bg1"/>
                </a:solidFill>
              </a:rPr>
              <a:t>© </a:t>
            </a:r>
            <a:r>
              <a:rPr lang="en-US" sz="1100" err="1">
                <a:solidFill>
                  <a:schemeClr val="bg1"/>
                </a:solidFill>
              </a:rPr>
              <a:t>CryoCloud</a:t>
            </a:r>
            <a:r>
              <a:rPr lang="en-US" sz="1100">
                <a:solidFill>
                  <a:schemeClr val="bg1"/>
                </a:solidFill>
              </a:rPr>
              <a:t>, 2025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373416-C3F8-CCD5-9C96-5D0D5F2BB588}"/>
              </a:ext>
            </a:extLst>
          </p:cNvPr>
          <p:cNvSpPr txBox="1"/>
          <p:nvPr userDrawn="1"/>
        </p:nvSpPr>
        <p:spPr>
          <a:xfrm>
            <a:off x="1712786" y="6528619"/>
            <a:ext cx="2590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chemeClr val="bg2">
                    <a:lumMod val="50000"/>
                  </a:schemeClr>
                </a:solidFill>
              </a:rPr>
              <a:t>confidential, do not share</a:t>
            </a:r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F3AD313-A1F2-B5E6-DB9C-812E81BB63D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363054"/>
            <a:ext cx="1928277" cy="374525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D9A3A9C0-B53E-C296-B504-65381496A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1929" y="6492875"/>
            <a:ext cx="2743200" cy="365125"/>
          </a:xfrm>
        </p:spPr>
        <p:txBody>
          <a:bodyPr/>
          <a:lstStyle/>
          <a:p>
            <a:fld id="{ED3FC4F0-7F2E-7D43-9301-38832ED7A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334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gradFill>
          <a:gsLst>
            <a:gs pos="52000">
              <a:srgbClr val="1D2435"/>
            </a:gs>
            <a:gs pos="100000">
              <a:srgbClr val="04365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68B5F67-4EEA-1673-D90B-DE1316871E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846"/>
          <a:stretch/>
        </p:blipFill>
        <p:spPr>
          <a:xfrm>
            <a:off x="7061367" y="1619879"/>
            <a:ext cx="7769942" cy="59996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240C30-A7A6-4424-E709-33A9AA0E2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634" y="260757"/>
            <a:ext cx="10964166" cy="523219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0CE38F-66D4-42AA-1559-5D5E5203FFA2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E47EE9-79D8-C4A4-2754-74B64A9E30E4}"/>
              </a:ext>
            </a:extLst>
          </p:cNvPr>
          <p:cNvSpPr txBox="1"/>
          <p:nvPr userDrawn="1"/>
        </p:nvSpPr>
        <p:spPr>
          <a:xfrm>
            <a:off x="162560" y="6528619"/>
            <a:ext cx="2590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chemeClr val="bg1"/>
                </a:solidFill>
              </a:rPr>
              <a:t>© </a:t>
            </a:r>
            <a:r>
              <a:rPr lang="en-US" sz="1100" err="1">
                <a:solidFill>
                  <a:schemeClr val="bg1"/>
                </a:solidFill>
              </a:rPr>
              <a:t>CryoCloud</a:t>
            </a:r>
            <a:r>
              <a:rPr lang="en-US" sz="1100">
                <a:solidFill>
                  <a:schemeClr val="bg1"/>
                </a:solidFill>
              </a:rPr>
              <a:t>, 2025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337BBE-F295-2075-08DD-256E044D77E5}"/>
              </a:ext>
            </a:extLst>
          </p:cNvPr>
          <p:cNvSpPr txBox="1"/>
          <p:nvPr userDrawn="1"/>
        </p:nvSpPr>
        <p:spPr>
          <a:xfrm>
            <a:off x="4879320" y="6528619"/>
            <a:ext cx="24333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More info visit: </a:t>
            </a:r>
            <a:r>
              <a:rPr lang="en-US" sz="1100" b="0">
                <a:solidFill>
                  <a:srgbClr val="00B0F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www.cryocloud.io</a:t>
            </a:r>
            <a:r>
              <a:rPr lang="en-US" sz="1100" b="0">
                <a:solidFill>
                  <a:srgbClr val="00B0F0"/>
                </a:solidFill>
              </a:rPr>
              <a:t> </a:t>
            </a:r>
          </a:p>
        </p:txBody>
      </p:sp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BCF4573-4C1B-2962-DCB2-690E7F561C7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363054"/>
            <a:ext cx="1928277" cy="374525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85DCB7F0-D2A3-1EAA-C06F-BC217A27F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5153" y="6476861"/>
            <a:ext cx="2743200" cy="365125"/>
          </a:xfrm>
        </p:spPr>
        <p:txBody>
          <a:bodyPr/>
          <a:lstStyle/>
          <a:p>
            <a:fld id="{ED3FC4F0-7F2E-7D43-9301-38832ED7A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65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EE79E-E0E3-484C-D26A-438AE7F25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00E2CB-63FC-CCFB-6E76-C08814D1F1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60927-388F-0F61-C737-AA6D83874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24A2BC-41C2-5702-1AD6-E4BBB1718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614F25-6E91-3EBD-3596-4390665C5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FC4F0-7F2E-7D43-9301-38832ED7A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372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276A7C5-45E3-83F2-5B6F-3104524199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846"/>
          <a:stretch/>
        </p:blipFill>
        <p:spPr>
          <a:xfrm>
            <a:off x="7061367" y="1619879"/>
            <a:ext cx="7769942" cy="59996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8711CE-A29E-F39B-7F47-DF0F78458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EE4BAA-5A3C-B827-3870-F22A8DE3B9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2FC810-967A-0338-D03A-FB19779C3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2718C9-34C0-9577-EA41-DB8BC8253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E19703-B5FE-BFBF-39F4-361042F3C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274BD5-9924-06BD-14B6-D91C151962E6}"/>
              </a:ext>
            </a:extLst>
          </p:cNvPr>
          <p:cNvSpPr txBox="1"/>
          <p:nvPr userDrawn="1"/>
        </p:nvSpPr>
        <p:spPr>
          <a:xfrm>
            <a:off x="4879320" y="6528619"/>
            <a:ext cx="24333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More info visit: </a:t>
            </a:r>
            <a:r>
              <a:rPr lang="en-US" sz="1100" b="0">
                <a:solidFill>
                  <a:srgbClr val="00B0F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www.cryocloud.io</a:t>
            </a:r>
            <a:r>
              <a:rPr lang="en-US" sz="1100" b="0">
                <a:solidFill>
                  <a:srgbClr val="00B0F0"/>
                </a:solidFill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902FE2-9BDF-F23C-FA2D-92CA1754CAC9}"/>
              </a:ext>
            </a:extLst>
          </p:cNvPr>
          <p:cNvSpPr txBox="1"/>
          <p:nvPr userDrawn="1"/>
        </p:nvSpPr>
        <p:spPr>
          <a:xfrm>
            <a:off x="162560" y="6528619"/>
            <a:ext cx="2590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chemeClr val="bg1"/>
                </a:solidFill>
              </a:rPr>
              <a:t>© </a:t>
            </a:r>
            <a:r>
              <a:rPr lang="en-US" sz="1100" err="1">
                <a:solidFill>
                  <a:schemeClr val="bg1"/>
                </a:solidFill>
              </a:rPr>
              <a:t>CryoCloud</a:t>
            </a:r>
            <a:r>
              <a:rPr lang="en-US" sz="1100">
                <a:solidFill>
                  <a:schemeClr val="bg1"/>
                </a:solidFill>
              </a:rPr>
              <a:t>, 2025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4EC607-2D13-5B83-9ABC-8F44316D4EC0}"/>
              </a:ext>
            </a:extLst>
          </p:cNvPr>
          <p:cNvSpPr txBox="1"/>
          <p:nvPr userDrawn="1"/>
        </p:nvSpPr>
        <p:spPr>
          <a:xfrm>
            <a:off x="1712786" y="6528619"/>
            <a:ext cx="2590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chemeClr val="bg2">
                    <a:lumMod val="50000"/>
                  </a:schemeClr>
                </a:solidFill>
              </a:rPr>
              <a:t>confidential, do not share</a:t>
            </a:r>
          </a:p>
        </p:txBody>
      </p:sp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4A6A406-2C7B-70E0-00FC-990CE5BE4A3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363054"/>
            <a:ext cx="1928277" cy="374525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4F6DBE7-47F8-C2D7-633F-856928D57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1929" y="6492875"/>
            <a:ext cx="2743200" cy="365125"/>
          </a:xfrm>
        </p:spPr>
        <p:txBody>
          <a:bodyPr/>
          <a:lstStyle/>
          <a:p>
            <a:fld id="{ED3FC4F0-7F2E-7D43-9301-38832ED7A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428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BCF883E-FC75-630E-3748-1D2AE338F9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846"/>
          <a:stretch/>
        </p:blipFill>
        <p:spPr>
          <a:xfrm>
            <a:off x="7061367" y="1619879"/>
            <a:ext cx="7769942" cy="59996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B5CE57-B924-9526-3042-26237E6A0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4BA1ED-62E9-4B03-1762-4E75793AC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BB9094-ADC8-C199-FAA1-EE250594C5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94E2F4-6D51-B958-AC31-32B3D29612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32F9C0-A9EC-6854-1F2E-1550EC6927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4AADE9-231F-7392-B7C2-5EFC23E1D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2C4D0C-2D80-1D0E-467F-518FA1FB3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16E3DE-8800-3824-AC7F-C29622E35849}"/>
              </a:ext>
            </a:extLst>
          </p:cNvPr>
          <p:cNvSpPr txBox="1"/>
          <p:nvPr userDrawn="1"/>
        </p:nvSpPr>
        <p:spPr>
          <a:xfrm>
            <a:off x="4879320" y="6528619"/>
            <a:ext cx="24333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More info visit: </a:t>
            </a:r>
            <a:r>
              <a:rPr lang="en-US" sz="1100" b="0">
                <a:solidFill>
                  <a:srgbClr val="00B0F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www.cryocloud.io</a:t>
            </a:r>
            <a:r>
              <a:rPr lang="en-US" sz="1100" b="0">
                <a:solidFill>
                  <a:srgbClr val="00B0F0"/>
                </a:solidFill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9CEAF6-FCDE-05BB-10EB-2302930B5EDF}"/>
              </a:ext>
            </a:extLst>
          </p:cNvPr>
          <p:cNvSpPr txBox="1"/>
          <p:nvPr userDrawn="1"/>
        </p:nvSpPr>
        <p:spPr>
          <a:xfrm>
            <a:off x="162560" y="6528619"/>
            <a:ext cx="2590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chemeClr val="bg1"/>
                </a:solidFill>
              </a:rPr>
              <a:t>© </a:t>
            </a:r>
            <a:r>
              <a:rPr lang="en-US" sz="1100" err="1">
                <a:solidFill>
                  <a:schemeClr val="bg1"/>
                </a:solidFill>
              </a:rPr>
              <a:t>CryoCloud</a:t>
            </a:r>
            <a:r>
              <a:rPr lang="en-US" sz="1100">
                <a:solidFill>
                  <a:schemeClr val="bg1"/>
                </a:solidFill>
              </a:rPr>
              <a:t>,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6C984C-0991-3E3D-60AD-EB98DFB9D0F5}"/>
              </a:ext>
            </a:extLst>
          </p:cNvPr>
          <p:cNvSpPr txBox="1"/>
          <p:nvPr userDrawn="1"/>
        </p:nvSpPr>
        <p:spPr>
          <a:xfrm>
            <a:off x="1712786" y="6528619"/>
            <a:ext cx="2590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chemeClr val="bg2">
                    <a:lumMod val="50000"/>
                  </a:schemeClr>
                </a:solidFill>
              </a:rPr>
              <a:t>confidential, do not share</a:t>
            </a:r>
          </a:p>
        </p:txBody>
      </p:sp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7447F88-F3BF-18BB-2AF6-5B4521B8FC0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363054"/>
            <a:ext cx="1928277" cy="374525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1203951-BD37-67A5-F19A-D8530C885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1929" y="6492875"/>
            <a:ext cx="2743200" cy="365125"/>
          </a:xfrm>
        </p:spPr>
        <p:txBody>
          <a:bodyPr/>
          <a:lstStyle/>
          <a:p>
            <a:fld id="{ED3FC4F0-7F2E-7D43-9301-38832ED7A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816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343C2C5-6144-DEEF-D0DA-9673D27BB5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846"/>
          <a:stretch/>
        </p:blipFill>
        <p:spPr>
          <a:xfrm>
            <a:off x="7061367" y="1619879"/>
            <a:ext cx="7769942" cy="59996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BC5833-4BE3-70ED-1767-575DEE220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DF2785-FD5F-C25B-D5AC-7BDD13FDA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53F470-72A9-A572-CBDB-90A1B60DB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AC82C5-7256-2CBA-835C-BC0C287B3CFF}"/>
              </a:ext>
            </a:extLst>
          </p:cNvPr>
          <p:cNvSpPr txBox="1"/>
          <p:nvPr userDrawn="1"/>
        </p:nvSpPr>
        <p:spPr>
          <a:xfrm>
            <a:off x="4879320" y="6528619"/>
            <a:ext cx="24333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More info visit: </a:t>
            </a:r>
            <a:r>
              <a:rPr lang="en-US" sz="1100" b="0">
                <a:solidFill>
                  <a:srgbClr val="00B0F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www.cryocloud.io</a:t>
            </a:r>
            <a:r>
              <a:rPr lang="en-US" sz="1100" b="0">
                <a:solidFill>
                  <a:srgbClr val="00B0F0"/>
                </a:solidFill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8BD706-0B10-1CE5-E524-4FD0D0D9B22D}"/>
              </a:ext>
            </a:extLst>
          </p:cNvPr>
          <p:cNvSpPr txBox="1"/>
          <p:nvPr userDrawn="1"/>
        </p:nvSpPr>
        <p:spPr>
          <a:xfrm>
            <a:off x="162560" y="6528619"/>
            <a:ext cx="2590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chemeClr val="bg1"/>
                </a:solidFill>
              </a:rPr>
              <a:t>© </a:t>
            </a:r>
            <a:r>
              <a:rPr lang="en-US" sz="1100" err="1">
                <a:solidFill>
                  <a:schemeClr val="bg1"/>
                </a:solidFill>
              </a:rPr>
              <a:t>CryoCloud</a:t>
            </a:r>
            <a:r>
              <a:rPr lang="en-US" sz="1100">
                <a:solidFill>
                  <a:schemeClr val="bg1"/>
                </a:solidFill>
              </a:rPr>
              <a:t>, 2025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E501FE-8EE0-0B1E-D89E-037D9CF98C83}"/>
              </a:ext>
            </a:extLst>
          </p:cNvPr>
          <p:cNvSpPr txBox="1"/>
          <p:nvPr userDrawn="1"/>
        </p:nvSpPr>
        <p:spPr>
          <a:xfrm>
            <a:off x="1712786" y="6528619"/>
            <a:ext cx="2590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chemeClr val="bg2">
                    <a:lumMod val="50000"/>
                  </a:schemeClr>
                </a:solidFill>
              </a:rPr>
              <a:t>confidential, do not share</a:t>
            </a:r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B907BD0-F15B-82C5-0932-3E061E40B2E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363054"/>
            <a:ext cx="1928277" cy="374525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0176040-DBB5-8123-EE46-667FAB2B0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1929" y="6492875"/>
            <a:ext cx="2743200" cy="365125"/>
          </a:xfrm>
        </p:spPr>
        <p:txBody>
          <a:bodyPr/>
          <a:lstStyle/>
          <a:p>
            <a:fld id="{ED3FC4F0-7F2E-7D43-9301-38832ED7A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703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2D066C7-2BA1-6CFE-045E-BD67DCB140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846"/>
          <a:stretch/>
        </p:blipFill>
        <p:spPr>
          <a:xfrm>
            <a:off x="7061367" y="1619879"/>
            <a:ext cx="7769942" cy="599964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00F451-6DA2-A4EB-E213-D1E97941A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DF106E-9075-463B-0FD9-4EA6C0E8A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1777FE1-5C74-DBD8-92D7-837EC02652F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363054"/>
            <a:ext cx="1928277" cy="374525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BED5CB1-7906-8C11-F8BE-D8493933A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1929" y="6492875"/>
            <a:ext cx="2743200" cy="365125"/>
          </a:xfrm>
        </p:spPr>
        <p:txBody>
          <a:bodyPr/>
          <a:lstStyle/>
          <a:p>
            <a:fld id="{ED3FC4F0-7F2E-7D43-9301-38832ED7A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798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A823845-FFB6-35A0-EB68-DB90AB062A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846"/>
          <a:stretch/>
        </p:blipFill>
        <p:spPr>
          <a:xfrm>
            <a:off x="7061367" y="1619879"/>
            <a:ext cx="7769942" cy="59996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52E85A-289B-A6E4-B672-284DBA5F9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80D0D2-3EA0-4979-B2FE-113C48812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8C8BD8-BC84-25ED-0F2A-F43476C003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F648B3-96BC-B03B-844C-BB1EB63DF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E8E931-9EFD-C082-3178-795586036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002F52-F619-C75D-E01B-79B8F4D38284}"/>
              </a:ext>
            </a:extLst>
          </p:cNvPr>
          <p:cNvSpPr txBox="1"/>
          <p:nvPr userDrawn="1"/>
        </p:nvSpPr>
        <p:spPr>
          <a:xfrm>
            <a:off x="4879320" y="6528619"/>
            <a:ext cx="24333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More info visit: </a:t>
            </a:r>
            <a:r>
              <a:rPr lang="en-US" sz="1100" b="0">
                <a:solidFill>
                  <a:srgbClr val="00B0F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www.cryocloud.io</a:t>
            </a:r>
            <a:r>
              <a:rPr lang="en-US" sz="1100" b="0">
                <a:solidFill>
                  <a:srgbClr val="00B0F0"/>
                </a:solidFill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CB5CFD-E451-B343-B1B3-A32544C4937A}"/>
              </a:ext>
            </a:extLst>
          </p:cNvPr>
          <p:cNvSpPr txBox="1"/>
          <p:nvPr userDrawn="1"/>
        </p:nvSpPr>
        <p:spPr>
          <a:xfrm>
            <a:off x="162560" y="6528619"/>
            <a:ext cx="2590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chemeClr val="bg1"/>
                </a:solidFill>
              </a:rPr>
              <a:t>© </a:t>
            </a:r>
            <a:r>
              <a:rPr lang="en-US" sz="1100" err="1">
                <a:solidFill>
                  <a:schemeClr val="bg1"/>
                </a:solidFill>
              </a:rPr>
              <a:t>CryoCloud</a:t>
            </a:r>
            <a:r>
              <a:rPr lang="en-US" sz="1100">
                <a:solidFill>
                  <a:schemeClr val="bg1"/>
                </a:solidFill>
              </a:rPr>
              <a:t>, 2025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A656EE-1041-81BC-0742-4BD405CF4879}"/>
              </a:ext>
            </a:extLst>
          </p:cNvPr>
          <p:cNvSpPr txBox="1"/>
          <p:nvPr userDrawn="1"/>
        </p:nvSpPr>
        <p:spPr>
          <a:xfrm>
            <a:off x="1712786" y="6528619"/>
            <a:ext cx="2590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chemeClr val="bg2">
                    <a:lumMod val="50000"/>
                  </a:schemeClr>
                </a:solidFill>
              </a:rPr>
              <a:t>confidential, do not share</a:t>
            </a:r>
          </a:p>
        </p:txBody>
      </p:sp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83C7806-8E63-84AF-9EEE-92DE2229365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363054"/>
            <a:ext cx="1928277" cy="374525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CED2911-7B70-273E-C6B2-00BDD325A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1929" y="6492875"/>
            <a:ext cx="2743200" cy="365125"/>
          </a:xfrm>
        </p:spPr>
        <p:txBody>
          <a:bodyPr/>
          <a:lstStyle/>
          <a:p>
            <a:fld id="{ED3FC4F0-7F2E-7D43-9301-38832ED7A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542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51C5219-8BC2-FAF3-FF06-96A0CBD1C4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846"/>
          <a:stretch/>
        </p:blipFill>
        <p:spPr>
          <a:xfrm>
            <a:off x="7061367" y="1619879"/>
            <a:ext cx="7769942" cy="59996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B632CE-E70C-3FD7-19A9-5589AE7BB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28FD1F-CE8B-690D-DD94-086CFDA6C5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ED4B4E-DA77-F28F-95F7-920485A149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90308E-2FBE-569E-3345-8FE004D61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BD2167-6414-24D2-DED0-27A164AF3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124592-55C9-8822-5D51-C99E4660D30C}"/>
              </a:ext>
            </a:extLst>
          </p:cNvPr>
          <p:cNvSpPr txBox="1"/>
          <p:nvPr userDrawn="1"/>
        </p:nvSpPr>
        <p:spPr>
          <a:xfrm>
            <a:off x="4879320" y="6528619"/>
            <a:ext cx="24333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More info visit: </a:t>
            </a:r>
            <a:r>
              <a:rPr lang="en-US" sz="1100" b="0">
                <a:solidFill>
                  <a:srgbClr val="00B0F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www.cryocloud.io</a:t>
            </a:r>
            <a:r>
              <a:rPr lang="en-US" sz="1100" b="0">
                <a:solidFill>
                  <a:srgbClr val="00B0F0"/>
                </a:solidFill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5FC9D6-9C09-3AFF-986B-5EB734927509}"/>
              </a:ext>
            </a:extLst>
          </p:cNvPr>
          <p:cNvSpPr txBox="1"/>
          <p:nvPr userDrawn="1"/>
        </p:nvSpPr>
        <p:spPr>
          <a:xfrm>
            <a:off x="162560" y="6528619"/>
            <a:ext cx="2590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chemeClr val="bg1"/>
                </a:solidFill>
              </a:rPr>
              <a:t>© </a:t>
            </a:r>
            <a:r>
              <a:rPr lang="en-US" sz="1100" err="1">
                <a:solidFill>
                  <a:schemeClr val="bg1"/>
                </a:solidFill>
              </a:rPr>
              <a:t>CryoCloud</a:t>
            </a:r>
            <a:r>
              <a:rPr lang="en-US" sz="1100">
                <a:solidFill>
                  <a:schemeClr val="bg1"/>
                </a:solidFill>
              </a:rPr>
              <a:t>, 2025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164161-D850-F3F8-3F2C-F39B60516ACF}"/>
              </a:ext>
            </a:extLst>
          </p:cNvPr>
          <p:cNvSpPr txBox="1"/>
          <p:nvPr userDrawn="1"/>
        </p:nvSpPr>
        <p:spPr>
          <a:xfrm>
            <a:off x="1712786" y="6528619"/>
            <a:ext cx="2590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chemeClr val="bg2">
                    <a:lumMod val="50000"/>
                  </a:schemeClr>
                </a:solidFill>
              </a:rPr>
              <a:t>confidential, do not share</a:t>
            </a:r>
          </a:p>
        </p:txBody>
      </p:sp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D7911BC-45E9-5CD4-291C-0CA3537BB6D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363054"/>
            <a:ext cx="1928277" cy="374525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610F4E7-93FE-2D15-5066-242B8994B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1929" y="6492875"/>
            <a:ext cx="2743200" cy="365125"/>
          </a:xfrm>
        </p:spPr>
        <p:txBody>
          <a:bodyPr/>
          <a:lstStyle/>
          <a:p>
            <a:fld id="{ED3FC4F0-7F2E-7D43-9301-38832ED7A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739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2000">
              <a:srgbClr val="1D2435"/>
            </a:gs>
            <a:gs pos="100000">
              <a:srgbClr val="04365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E8DA4F-EB61-2438-6370-F694FFF63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787A4F-5178-5F15-F12A-C99B18BD39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40731-0DDE-32D6-9D94-1A5561CF7A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65A378-DC72-51CC-5F06-E761C59031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4374B3-B93E-14CB-6E28-F13BD823ED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FC4F0-7F2E-7D43-9301-38832ED7A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893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microsoft.com/office/2007/relationships/hdphoto" Target="../media/hdphoto1.wdp"/><Relationship Id="rId9" Type="http://schemas.openxmlformats.org/officeDocument/2006/relationships/image" Target="../media/image7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12" Type="http://schemas.openxmlformats.org/officeDocument/2006/relationships/image" Target="../media/image43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jpe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48.png"/><Relationship Id="rId4" Type="http://schemas.openxmlformats.org/officeDocument/2006/relationships/image" Target="../media/image45.jpeg"/><Relationship Id="rId9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11" Type="http://schemas.openxmlformats.org/officeDocument/2006/relationships/image" Target="../media/image16.sv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svg"/><Relationship Id="rId9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ryocloud.io/" TargetMode="External"/><Relationship Id="rId11" Type="http://schemas.openxmlformats.org/officeDocument/2006/relationships/image" Target="../media/image10.png"/><Relationship Id="rId5" Type="http://schemas.openxmlformats.org/officeDocument/2006/relationships/image" Target="../media/image2.png"/><Relationship Id="rId10" Type="http://schemas.openxmlformats.org/officeDocument/2006/relationships/image" Target="../media/image18.svg"/><Relationship Id="rId4" Type="http://schemas.microsoft.com/office/2007/relationships/hdphoto" Target="../media/hdphoto1.wdp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7561FA5-F7F7-434D-A229-7BEF5FC612CC}"/>
              </a:ext>
            </a:extLst>
          </p:cNvPr>
          <p:cNvSpPr txBox="1"/>
          <p:nvPr/>
        </p:nvSpPr>
        <p:spPr>
          <a:xfrm>
            <a:off x="769206" y="2081144"/>
            <a:ext cx="7393974" cy="316336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n-US" sz="4400">
                <a:solidFill>
                  <a:schemeClr val="bg1"/>
                </a:solidFill>
                <a:ea typeface="+mn-lt"/>
                <a:cs typeface="+mn-lt"/>
              </a:rPr>
              <a:t>Overcoming the Challenges of Scaling MX Data Analysis</a:t>
            </a:r>
            <a:endParaRPr lang="en-US" sz="4400">
              <a:solidFill>
                <a:schemeClr val="bg1"/>
              </a:solidFill>
              <a:ea typeface="Calibri"/>
              <a:cs typeface="Calibri"/>
            </a:endParaRP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endParaRPr lang="en-US" sz="44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endParaRPr lang="en-US" sz="440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C9503102-6A3F-2B59-6BEE-BC1A8A01F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222" y="3059578"/>
            <a:ext cx="5832778" cy="3341850"/>
          </a:xfrm>
          <a:prstGeom prst="rect">
            <a:avLst/>
          </a:prstGeom>
        </p:spPr>
      </p:pic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0E3BDF6-0CB4-FA07-63A0-CCA26119C7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658" y="493653"/>
            <a:ext cx="3752025" cy="7287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E1E6A4-41DC-9C78-A058-B6BD6755FC8F}"/>
              </a:ext>
            </a:extLst>
          </p:cNvPr>
          <p:cNvSpPr txBox="1"/>
          <p:nvPr/>
        </p:nvSpPr>
        <p:spPr>
          <a:xfrm>
            <a:off x="1092591" y="4730503"/>
            <a:ext cx="5946838" cy="172354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2025 November 18th</a:t>
            </a:r>
            <a:endParaRPr lang="en-US">
              <a:solidFill>
                <a:schemeClr val="bg1"/>
              </a:solidFill>
              <a:ea typeface="Calibri"/>
              <a:cs typeface="Calibri"/>
            </a:endParaRP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Oleg </a:t>
            </a:r>
            <a:r>
              <a:rPr lang="en-US" err="1">
                <a:solidFill>
                  <a:schemeClr val="bg1"/>
                </a:solidFill>
              </a:rPr>
              <a:t>Mikhailovskii</a:t>
            </a:r>
            <a:r>
              <a:rPr lang="en-US">
                <a:solidFill>
                  <a:schemeClr val="bg1"/>
                </a:solidFill>
              </a:rPr>
              <a:t>, PhD</a:t>
            </a:r>
            <a:endParaRPr lang="en-US">
              <a:solidFill>
                <a:schemeClr val="bg1"/>
              </a:solidFill>
              <a:ea typeface="Calibri"/>
              <a:cs typeface="Calibri"/>
            </a:endParaRPr>
          </a:p>
          <a:p>
            <a:r>
              <a:rPr lang="en-US">
                <a:solidFill>
                  <a:schemeClr val="bg1"/>
                </a:solidFill>
              </a:rPr>
              <a:t>Computational Structural Biologist</a:t>
            </a:r>
          </a:p>
          <a:p>
            <a:r>
              <a:rPr lang="en-US" sz="1600">
                <a:solidFill>
                  <a:srgbClr val="00E3FF"/>
                </a:solidFill>
              </a:rPr>
              <a:t>oleg@cryocloud.io</a:t>
            </a:r>
            <a:endParaRPr lang="en-US" sz="1600">
              <a:solidFill>
                <a:srgbClr val="00E3FF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2698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98D5A-FCEE-03D9-8C1B-C20D968CF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/>
              <a:t>Results page displays whether data analysis succeeded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C20C0A-A670-C4AD-16E8-A1D0DEE66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FC4F0-7F2E-7D43-9301-38832ED7AB5B}" type="slidenum">
              <a:rPr lang="en-US" smtClean="0"/>
              <a:t>10</a:t>
            </a:fld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E694DFA5-F509-12FA-97F4-80161A0ACA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L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79648E-FCA2-4E60-A1DA-974061381A55}"/>
              </a:ext>
            </a:extLst>
          </p:cNvPr>
          <p:cNvSpPr/>
          <p:nvPr/>
        </p:nvSpPr>
        <p:spPr>
          <a:xfrm>
            <a:off x="1778000" y="5029200"/>
            <a:ext cx="8890000" cy="831850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23C5700E-4702-9043-F537-3152D83F9AD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7CB136-B59E-1D2C-5364-EB45F25C8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324" y="897162"/>
            <a:ext cx="9074150" cy="554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55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966ACE-3EED-E0F4-F3D9-BD1F51A7FD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25382-56E6-F39F-6095-794CAFFFE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308A93-88AB-0E5E-4EF8-46752A9318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26079"/>
            <a:ext cx="10515600" cy="32508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NL" sz="4000"/>
              <a:t>Pipedream workflow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29CDF0-C219-A2D4-29AF-0AB7F3440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9106001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E140B-3541-DE08-8A56-A1153746D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Workflow editor allows you to configure your Pipedream</a:t>
            </a:r>
            <a:r>
              <a:rPr lang="en-US"/>
              <a:t> runs</a:t>
            </a:r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3A76A2-E3D7-2D41-7D0C-79C7B80A8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12</a:t>
            </a: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A00E8114-8CEA-3201-47ED-7800043B92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ACF0C0-D65D-F303-AF08-57A00ADD3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688" y="953835"/>
            <a:ext cx="9106058" cy="53730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73298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D36AE-8A82-8911-35A2-CBEBD9194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/>
              <a:t>Starting a project from a workflow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87E2B3-E589-BC47-207D-33B8783FE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76863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Workflows enable automated &amp; parallel analysis of all datasets from a session:</a:t>
            </a:r>
          </a:p>
          <a:p>
            <a:pPr lvl="1"/>
            <a:endParaRPr lang="en-US" sz="2000"/>
          </a:p>
          <a:p>
            <a:pPr lvl="1"/>
            <a:r>
              <a:rPr lang="en-US" sz="2000"/>
              <a:t>Workflows allow you to submit data analysis of 100’s of datasets from multiple sessions with just 7 clicks</a:t>
            </a:r>
            <a:endParaRPr lang="en-US" sz="2000">
              <a:ea typeface="Calibri"/>
              <a:cs typeface="Calibri"/>
            </a:endParaRPr>
          </a:p>
          <a:p>
            <a:pPr lvl="1"/>
            <a:endParaRPr lang="en-NL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290CE5-A057-747A-8FE5-88B85BC32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396D3-1FBA-43FC-9898-F41CDD23E251}" type="slidenum">
              <a:rPr lang="en-US" dirty="0"/>
              <a:t>13</a:t>
            </a:fld>
            <a:endParaRPr lang="en-US">
              <a:ea typeface="Calibri"/>
              <a:cs typeface="Calibri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0B9B822-47C9-A918-A629-39325BF0D19B}"/>
              </a:ext>
            </a:extLst>
          </p:cNvPr>
          <p:cNvSpPr txBox="1">
            <a:spLocks/>
          </p:cNvSpPr>
          <p:nvPr/>
        </p:nvSpPr>
        <p:spPr>
          <a:xfrm>
            <a:off x="838200" y="5819524"/>
            <a:ext cx="10515600" cy="523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/>
          </a:p>
        </p:txBody>
      </p:sp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BC1DA67-FB3C-C5EF-C5BB-344CA14D0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770" y="1401260"/>
            <a:ext cx="3083448" cy="441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6838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A24E4C-467B-FCA7-C046-8C5BF0E9A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0A421-79D8-7A5A-AAEA-5670C40A1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/>
              <a:t>Starting a project from a workflow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193F43-8DEE-1876-12B0-3C2CDF41B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76863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Workflows enable automated &amp; parallel analysis of all datasets from a session:</a:t>
            </a:r>
          </a:p>
          <a:p>
            <a:pPr lvl="1"/>
            <a:endParaRPr lang="en-US" sz="2000"/>
          </a:p>
          <a:p>
            <a:pPr lvl="1"/>
            <a:r>
              <a:rPr lang="en-US" sz="2000"/>
              <a:t>Workflows allow you to submit data analysis of 100’s of datasets from multiple sessions with just 7 clicks</a:t>
            </a:r>
            <a:endParaRPr lang="en-US" sz="2000">
              <a:ea typeface="Calibri"/>
              <a:cs typeface="Calibri"/>
            </a:endParaRPr>
          </a:p>
          <a:p>
            <a:pPr lvl="1"/>
            <a:endParaRPr lang="en-NL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1FC99D-7834-C050-ED10-47A52C14D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396D3-1FBA-43FC-9898-F41CDD23E251}" type="slidenum">
              <a:rPr lang="en-US" dirty="0"/>
              <a:t>14</a:t>
            </a:fld>
            <a:endParaRPr lang="en-US">
              <a:ea typeface="Calibri"/>
              <a:cs typeface="Calibri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DD94010-21AD-94F9-E9D9-EDB6AE20F2BB}"/>
              </a:ext>
            </a:extLst>
          </p:cNvPr>
          <p:cNvSpPr txBox="1">
            <a:spLocks/>
          </p:cNvSpPr>
          <p:nvPr/>
        </p:nvSpPr>
        <p:spPr>
          <a:xfrm>
            <a:off x="838200" y="5819524"/>
            <a:ext cx="10515600" cy="523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/>
          </a:p>
        </p:txBody>
      </p:sp>
      <p:pic>
        <p:nvPicPr>
          <p:cNvPr id="5" name="Screen Recording 2025-11-18 at 9.12.50 AM">
            <a:hlinkClick r:id="" action="ppaction://media"/>
            <a:extLst>
              <a:ext uri="{FF2B5EF4-FFF2-40B4-BE49-F238E27FC236}">
                <a16:creationId xmlns:a16="http://schemas.microsoft.com/office/drawing/2014/main" id="{3420102C-3F87-CBFD-48CF-BED058E7EF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15063" y="522366"/>
            <a:ext cx="3531982" cy="577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44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4ED58-E500-1D1C-BB83-319D6E12A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FF386A-5BD1-1924-DB60-B0D7726DC2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26079"/>
            <a:ext cx="10515600" cy="32508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NL" sz="4000"/>
              <a:t>Dataset import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11DF5E-8DC4-FC92-D6E4-69FF2B4E4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24230-8B13-4D76-8113-28012E720A34}" type="slidenum">
              <a:rPr lang="en-US" dirty="0"/>
              <a:t>15</a:t>
            </a:fld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85565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BE0B6C-D690-B8BF-DC72-A5EBB04E2F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14338-B04E-CC47-BE18-10EA21C10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/>
              <a:t>Dataset Import: The Solution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4CC2A6-1887-178A-F250-EC6271568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FC4F0-7F2E-7D43-9301-38832ED7AB5B}" type="slidenum">
              <a:rPr lang="en-US" smtClean="0"/>
              <a:t>16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65896D6-AE6A-6829-73AA-439D50A99A0D}"/>
              </a:ext>
            </a:extLst>
          </p:cNvPr>
          <p:cNvSpPr txBox="1">
            <a:spLocks/>
          </p:cNvSpPr>
          <p:nvPr/>
        </p:nvSpPr>
        <p:spPr>
          <a:xfrm>
            <a:off x="838200" y="5819524"/>
            <a:ext cx="10515600" cy="523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/>
          </a:p>
        </p:txBody>
      </p:sp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586D66E-DFD1-C844-F38F-9E84BDD99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18" y="780522"/>
            <a:ext cx="11076989" cy="557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9171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C6ACA-17B2-BB54-EC84-826B4315F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The Problem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5E2BDA-3C76-B67D-2E23-1308C8040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ea typeface="Calibri"/>
                <a:cs typeface="Calibri"/>
              </a:rPr>
              <a:t>Data from ESRF and Diamond</a:t>
            </a:r>
            <a:endParaRPr lang="en-US"/>
          </a:p>
          <a:p>
            <a:pPr marL="457200" indent="-457200"/>
            <a:r>
              <a:rPr lang="en-US">
                <a:ea typeface="Calibri"/>
                <a:cs typeface="Calibri"/>
              </a:rPr>
              <a:t>Spreadsheet (</a:t>
            </a:r>
            <a:r>
              <a:rPr lang="en-US">
                <a:ea typeface="+mn-lt"/>
                <a:cs typeface="+mn-lt"/>
              </a:rPr>
              <a:t>ISPYB standard format</a:t>
            </a:r>
            <a:r>
              <a:rPr lang="en-US">
                <a:ea typeface="Calibri"/>
                <a:cs typeface="Calibri"/>
              </a:rPr>
              <a:t>) with records of scans</a:t>
            </a:r>
          </a:p>
          <a:p>
            <a:pPr marL="457200" indent="-457200"/>
            <a:r>
              <a:rPr lang="en-US">
                <a:ea typeface="Calibri"/>
                <a:cs typeface="Calibri"/>
              </a:rPr>
              <a:t>S3 bucket/storage with 1,000s-1,000,000s of files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0F027F-9DB1-6635-3196-1BB2E4E05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FC4F0-7F2E-7D43-9301-38832ED7AB5B}" type="slidenum">
              <a:rPr lang="en-US" smtClean="0"/>
              <a:t>17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CCD5DC-93B6-5C56-4CF9-0A17DEDBC6AD}"/>
              </a:ext>
            </a:extLst>
          </p:cNvPr>
          <p:cNvSpPr txBox="1"/>
          <p:nvPr/>
        </p:nvSpPr>
        <p:spPr>
          <a:xfrm>
            <a:off x="837259" y="3532227"/>
            <a:ext cx="6096000" cy="154914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775"/>
              </a:lnSpc>
            </a:pPr>
            <a:r>
              <a:rPr lang="en-US" sz="2800" baseline="0">
                <a:solidFill>
                  <a:srgbClr val="FFFFFF"/>
                </a:solidFill>
                <a:latin typeface="Calibri"/>
                <a:ea typeface="Arial"/>
                <a:cs typeface="Arial"/>
              </a:rPr>
              <a:t>A Solution</a:t>
            </a:r>
            <a:endParaRPr lang="en-US" sz="2800" baseline="0">
              <a:solidFill>
                <a:srgbClr val="000000"/>
              </a:solidFill>
              <a:latin typeface="Calibri"/>
              <a:ea typeface="Calibri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ea typeface="+mn-lt"/>
                <a:cs typeface="+mn-lt"/>
              </a:rPr>
              <a:t>Parsing of CSV Metadata</a:t>
            </a:r>
            <a:endParaRPr lang="en-US" sz="2400">
              <a:solidFill>
                <a:srgbClr val="000000"/>
              </a:solidFill>
              <a:ea typeface="+mn-lt"/>
              <a:cs typeface="+mn-lt"/>
            </a:endParaRPr>
          </a:p>
          <a:p>
            <a:pPr marL="457200" indent="-457200"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ea typeface="+mn-lt"/>
                <a:cs typeface="+mn-lt"/>
              </a:rPr>
              <a:t>Identification of Data Subfolders</a:t>
            </a:r>
            <a:endParaRPr lang="en-US" sz="2400">
              <a:ea typeface="Calibri" panose="020F0502020204030204"/>
              <a:cs typeface="Calibri" panose="020F0502020204030204"/>
            </a:endParaRPr>
          </a:p>
          <a:p>
            <a:pPr marL="457200" indent="-457200">
              <a:lnSpc>
                <a:spcPts val="2775"/>
              </a:lnSpc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ea typeface="+mn-lt"/>
                <a:cs typeface="+mn-lt"/>
              </a:rPr>
              <a:t>Matching the data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19385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BC0E0-F154-DF4F-E18B-79B53B24E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The Solution: </a:t>
            </a:r>
            <a:r>
              <a:rPr lang="en-US" sz="2600">
                <a:ea typeface="Calibri"/>
                <a:cs typeface="Calibri"/>
              </a:rPr>
              <a:t>Parsing the spreadsheet</a:t>
            </a:r>
          </a:p>
        </p:txBody>
      </p:sp>
      <p:pic>
        <p:nvPicPr>
          <p:cNvPr id="5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99ED56C-F664-0A1D-4924-805324CD7C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72323" y="1714981"/>
            <a:ext cx="6096000" cy="227019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A8266E-48CC-5046-E04D-7F8F4947A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FC4F0-7F2E-7D43-9301-38832ED7AB5B}" type="slidenum">
              <a:rPr lang="en-US" smtClean="0"/>
              <a:t>18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8FF73D2-6601-3154-0005-02C83F744041}"/>
              </a:ext>
            </a:extLst>
          </p:cNvPr>
          <p:cNvSpPr txBox="1">
            <a:spLocks/>
          </p:cNvSpPr>
          <p:nvPr/>
        </p:nvSpPr>
        <p:spPr>
          <a:xfrm>
            <a:off x="838200" y="1716254"/>
            <a:ext cx="5040533" cy="37983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ea typeface="Calibri"/>
                <a:cs typeface="Calibri"/>
              </a:rPr>
              <a:t>Validate required columns (</a:t>
            </a:r>
            <a:r>
              <a:rPr lang="en-US">
                <a:solidFill>
                  <a:schemeClr val="accent6"/>
                </a:solidFill>
                <a:ea typeface="Calibri"/>
                <a:cs typeface="Calibri"/>
              </a:rPr>
              <a:t>Sample Name</a:t>
            </a:r>
            <a:r>
              <a:rPr lang="en-US">
                <a:ea typeface="Calibri"/>
                <a:cs typeface="Calibri"/>
              </a:rPr>
              <a:t>, Target ID) and optional columns, sanitize</a:t>
            </a:r>
            <a:endParaRPr lang="en-US"/>
          </a:p>
          <a:p>
            <a:r>
              <a:rPr lang="en-US">
                <a:ea typeface="Calibri"/>
                <a:cs typeface="Calibri"/>
              </a:rPr>
              <a:t>Using </a:t>
            </a:r>
            <a:r>
              <a:rPr lang="en-US">
                <a:solidFill>
                  <a:schemeClr val="accent6"/>
                </a:solidFill>
                <a:ea typeface="Calibri"/>
                <a:cs typeface="Calibri"/>
              </a:rPr>
              <a:t>Crystal Position</a:t>
            </a:r>
            <a:r>
              <a:rPr lang="en-US">
                <a:ea typeface="Calibri"/>
                <a:cs typeface="Calibri"/>
              </a:rPr>
              <a:t> as the key</a:t>
            </a:r>
            <a:endParaRPr lang="en-US"/>
          </a:p>
          <a:p>
            <a:r>
              <a:rPr lang="en-US"/>
              <a:t>Keeping all the other columns for traceability</a:t>
            </a:r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66432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DFC4D-8A01-E96F-0FA1-CACE38207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Problems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F345A-F472-8841-DB2A-A02A3E4A92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7119"/>
            <a:ext cx="10515600" cy="496984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>
                <a:ea typeface="Calibri"/>
                <a:cs typeface="Calibri"/>
              </a:rPr>
              <a:t>Headers although very close still DO vary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B0604020202020204" pitchFamily="34" charset="0"/>
              <a:buChar char="o"/>
            </a:pPr>
            <a:r>
              <a:rPr lang="en-US" sz="1600" b="1">
                <a:ea typeface="Calibri"/>
                <a:cs typeface="Calibri"/>
              </a:rPr>
              <a:t>ESRF</a:t>
            </a:r>
            <a:r>
              <a:rPr lang="en-US" sz="1600">
                <a:ea typeface="Calibri"/>
                <a:cs typeface="Calibri"/>
              </a:rPr>
              <a:t>: </a:t>
            </a:r>
            <a:r>
              <a:rPr lang="en-US" sz="1600">
                <a:solidFill>
                  <a:schemeClr val="accent4"/>
                </a:solidFill>
                <a:ea typeface="Calibri"/>
                <a:cs typeface="Calibri"/>
              </a:rPr>
              <a:t>Image prefix</a:t>
            </a:r>
            <a:r>
              <a:rPr lang="en-US" sz="1600">
                <a:ea typeface="Calibri"/>
                <a:cs typeface="Calibri"/>
              </a:rPr>
              <a:t>, Beamline, Run no, Start Time, </a:t>
            </a:r>
            <a:r>
              <a:rPr lang="en-US" sz="1600">
                <a:solidFill>
                  <a:schemeClr val="accent6"/>
                </a:solidFill>
                <a:ea typeface="Calibri"/>
                <a:cs typeface="Calibri"/>
              </a:rPr>
              <a:t>Sample Name</a:t>
            </a:r>
            <a:r>
              <a:rPr lang="en-US" sz="1600">
                <a:ea typeface="Calibri"/>
                <a:cs typeface="Calibri"/>
              </a:rPr>
              <a:t>, Protein Acronym, # images, Wavelength (angstrom), Distance (mm), Exp. Time (sec), Phi start (deg), Phi range (deg), </a:t>
            </a:r>
            <a:r>
              <a:rPr lang="en-US" sz="1600" err="1">
                <a:ea typeface="Calibri"/>
                <a:cs typeface="Calibri"/>
              </a:rPr>
              <a:t>Xbeam</a:t>
            </a:r>
            <a:r>
              <a:rPr lang="en-US" sz="1600">
                <a:ea typeface="Calibri"/>
                <a:cs typeface="Calibri"/>
              </a:rPr>
              <a:t> (mm), </a:t>
            </a:r>
            <a:r>
              <a:rPr lang="en-US" sz="1600" err="1">
                <a:ea typeface="Calibri"/>
                <a:cs typeface="Calibri"/>
              </a:rPr>
              <a:t>Ybeam</a:t>
            </a:r>
            <a:r>
              <a:rPr lang="en-US" sz="1600">
                <a:ea typeface="Calibri"/>
                <a:cs typeface="Calibri"/>
              </a:rPr>
              <a:t> (mm), Detector </a:t>
            </a:r>
            <a:r>
              <a:rPr lang="en-US" sz="1600" err="1">
                <a:ea typeface="Calibri"/>
                <a:cs typeface="Calibri"/>
              </a:rPr>
              <a:t>resol</a:t>
            </a:r>
            <a:r>
              <a:rPr lang="en-US" sz="1600">
                <a:ea typeface="Calibri"/>
                <a:cs typeface="Calibri"/>
              </a:rPr>
              <a:t>. (angstrom), </a:t>
            </a:r>
            <a:r>
              <a:rPr lang="en-US" sz="1600">
                <a:solidFill>
                  <a:srgbClr val="FF0000"/>
                </a:solidFill>
                <a:ea typeface="Calibri"/>
                <a:cs typeface="Calibri"/>
              </a:rPr>
              <a:t>Crystal class</a:t>
            </a:r>
            <a:r>
              <a:rPr lang="en-US" sz="1600">
                <a:ea typeface="Calibri"/>
                <a:cs typeface="Calibri"/>
              </a:rPr>
              <a:t>, Comments, </a:t>
            </a:r>
            <a:r>
              <a:rPr lang="en-US" sz="1600">
                <a:solidFill>
                  <a:srgbClr val="FFFF00"/>
                </a:solidFill>
                <a:ea typeface="Calibri"/>
                <a:cs typeface="Calibri"/>
              </a:rPr>
              <a:t>REGNO, SMILES</a:t>
            </a:r>
            <a:endParaRPr lang="en-US" sz="2800">
              <a:ea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B0604020202020204" pitchFamily="34" charset="0"/>
              <a:buChar char="o"/>
            </a:pPr>
            <a:r>
              <a:rPr lang="en-US" sz="1600" b="1">
                <a:ea typeface="Calibri"/>
                <a:cs typeface="Calibri"/>
              </a:rPr>
              <a:t>Diamond</a:t>
            </a:r>
            <a:r>
              <a:rPr lang="en-US" sz="1600">
                <a:ea typeface="Calibri"/>
                <a:cs typeface="Calibri"/>
              </a:rPr>
              <a:t>: </a:t>
            </a:r>
            <a:r>
              <a:rPr lang="en-US" sz="1600">
                <a:solidFill>
                  <a:schemeClr val="accent4"/>
                </a:solidFill>
                <a:ea typeface="Calibri"/>
                <a:cs typeface="Calibri"/>
              </a:rPr>
              <a:t>Image prefix</a:t>
            </a:r>
            <a:r>
              <a:rPr lang="en-US" sz="1600">
                <a:ea typeface="Calibri"/>
                <a:cs typeface="Calibri"/>
              </a:rPr>
              <a:t>, Beamline, Run no, Start Time, </a:t>
            </a:r>
            <a:r>
              <a:rPr lang="en-US" sz="1600">
                <a:solidFill>
                  <a:schemeClr val="accent6"/>
                </a:solidFill>
                <a:ea typeface="Calibri"/>
                <a:cs typeface="Calibri"/>
              </a:rPr>
              <a:t>Sample Name</a:t>
            </a:r>
            <a:r>
              <a:rPr lang="en-US" sz="1600">
                <a:ea typeface="Calibri"/>
                <a:cs typeface="Calibri"/>
              </a:rPr>
              <a:t>, Protein Acronym, # images,  Wavelength (angstrom),  Distance (mm),  Exp. Time (sec),  Phi start (deg),  Phi range (deg),  </a:t>
            </a:r>
            <a:r>
              <a:rPr lang="en-US" sz="1600" err="1">
                <a:ea typeface="Calibri"/>
                <a:cs typeface="Calibri"/>
              </a:rPr>
              <a:t>Xbeam</a:t>
            </a:r>
            <a:r>
              <a:rPr lang="en-US" sz="1600">
                <a:ea typeface="Calibri"/>
                <a:cs typeface="Calibri"/>
              </a:rPr>
              <a:t> (mm),  </a:t>
            </a:r>
            <a:r>
              <a:rPr lang="en-US" sz="1600" err="1">
                <a:ea typeface="Calibri"/>
                <a:cs typeface="Calibri"/>
              </a:rPr>
              <a:t>Ybeam</a:t>
            </a:r>
            <a:r>
              <a:rPr lang="en-US" sz="1600">
                <a:ea typeface="Calibri"/>
                <a:cs typeface="Calibri"/>
              </a:rPr>
              <a:t> (mm),  Detector </a:t>
            </a:r>
            <a:r>
              <a:rPr lang="en-US" sz="1600" err="1">
                <a:ea typeface="Calibri"/>
                <a:cs typeface="Calibri"/>
              </a:rPr>
              <a:t>resol</a:t>
            </a:r>
            <a:r>
              <a:rPr lang="en-US" sz="1600">
                <a:ea typeface="Calibri"/>
                <a:cs typeface="Calibri"/>
              </a:rPr>
              <a:t>. (angstrom),  Comments, </a:t>
            </a:r>
            <a:r>
              <a:rPr lang="en-US" sz="1600">
                <a:solidFill>
                  <a:srgbClr val="FFFF00"/>
                </a:solidFill>
                <a:ea typeface="Calibri"/>
                <a:cs typeface="Calibri"/>
              </a:rPr>
              <a:t>REGNO, SMILES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B0604020202020204" pitchFamily="34" charset="0"/>
              <a:buChar char="o"/>
            </a:pPr>
            <a:r>
              <a:rPr lang="en-US" sz="1600">
                <a:ea typeface="Calibri"/>
                <a:cs typeface="Calibri"/>
              </a:rPr>
              <a:t>Need to use aliases and sanitizations: extra spaces, extra dots, varying registers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>
                <a:ea typeface="Calibri"/>
                <a:cs typeface="Calibri"/>
              </a:rPr>
              <a:t>Populated differently between facilities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B0604020202020204" pitchFamily="34" charset="0"/>
              <a:buChar char="o"/>
            </a:pPr>
            <a:r>
              <a:rPr lang="en-US" sz="1600">
                <a:solidFill>
                  <a:srgbClr val="FFC000"/>
                </a:solidFill>
                <a:ea typeface="Calibri"/>
                <a:cs typeface="Calibri"/>
              </a:rPr>
              <a:t>Image prefix</a:t>
            </a:r>
            <a:r>
              <a:rPr lang="en-US" sz="1600">
                <a:ea typeface="Calibri"/>
                <a:cs typeface="Calibri"/>
              </a:rPr>
              <a:t> cannot be used as a Key for the record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B0604020202020204" pitchFamily="34" charset="0"/>
              <a:buChar char="o"/>
            </a:pPr>
            <a:r>
              <a:rPr lang="en-US" sz="1600">
                <a:ea typeface="Calibri"/>
                <a:cs typeface="Calibri"/>
              </a:rPr>
              <a:t>Protein Target / Acronym variability: Diamond format `&lt;name&gt;.1`</a:t>
            </a:r>
            <a:endParaRPr lang="en-US" sz="2800"/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B0604020202020204" pitchFamily="34" charset="0"/>
              <a:buChar char="o"/>
            </a:pPr>
            <a:r>
              <a:rPr lang="en-US" sz="1600">
                <a:solidFill>
                  <a:srgbClr val="70AD47"/>
                </a:solidFill>
                <a:ea typeface="Calibri"/>
                <a:cs typeface="Calibri"/>
              </a:rPr>
              <a:t>Sample Name</a:t>
            </a:r>
            <a:r>
              <a:rPr lang="en-US" sz="1600">
                <a:ea typeface="Calibri"/>
                <a:cs typeface="Calibri"/>
              </a:rPr>
              <a:t> is the same as </a:t>
            </a:r>
            <a:r>
              <a:rPr lang="en-US" sz="1600">
                <a:solidFill>
                  <a:srgbClr val="FFC000"/>
                </a:solidFill>
                <a:ea typeface="Calibri"/>
                <a:cs typeface="Calibri"/>
              </a:rPr>
              <a:t>Image prefix</a:t>
            </a:r>
            <a:r>
              <a:rPr lang="en-US" sz="1600">
                <a:ea typeface="Calibri"/>
                <a:cs typeface="Calibri"/>
              </a:rPr>
              <a:t> at Diamond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>
                <a:ea typeface="Calibri"/>
                <a:cs typeface="Calibri"/>
              </a:rPr>
              <a:t>Production scan identification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B0604020202020204" pitchFamily="34" charset="0"/>
              <a:buChar char="o"/>
            </a:pPr>
            <a:r>
              <a:rPr lang="en-US" sz="1600">
                <a:ea typeface="Calibri"/>
                <a:cs typeface="Calibri"/>
              </a:rPr>
              <a:t># images is NOT always the highest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B0604020202020204" pitchFamily="34" charset="0"/>
              <a:buChar char="o"/>
            </a:pPr>
            <a:r>
              <a:rPr lang="en-US" sz="1600">
                <a:ea typeface="Calibri"/>
                <a:cs typeface="Calibri"/>
              </a:rPr>
              <a:t>Exposure time is NOT always uniquely the lowest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B0604020202020204" pitchFamily="34" charset="0"/>
              <a:buChar char="o"/>
            </a:pPr>
            <a:r>
              <a:rPr lang="en-US" sz="1600">
                <a:ea typeface="Calibri"/>
                <a:cs typeface="Calibri"/>
              </a:rPr>
              <a:t>Run number is NOT always uniquely the highest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B0604020202020204" pitchFamily="34" charset="0"/>
              <a:buChar char="o"/>
            </a:pPr>
            <a:r>
              <a:rPr lang="en-US" sz="1600">
                <a:ea typeface="Calibri"/>
                <a:cs typeface="Calibri"/>
              </a:rPr>
              <a:t>Start Time is NOT always the latest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09ABC1-BA80-57DC-1C63-B1F483C65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FC4F0-7F2E-7D43-9301-38832ED7AB5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200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14DC84B-4D5A-01D0-BC56-CAFD7A189B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846"/>
          <a:stretch/>
        </p:blipFill>
        <p:spPr>
          <a:xfrm>
            <a:off x="7061367" y="1619879"/>
            <a:ext cx="7769942" cy="5999646"/>
          </a:xfrm>
          <a:prstGeom prst="rect">
            <a:avLst/>
          </a:prstGeom>
        </p:spPr>
      </p:pic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F94C0A2-BC67-6FDE-9F51-D1915921FA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363054"/>
            <a:ext cx="1928277" cy="3745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72BC32-9B25-7534-E0AE-A27C73AF7A57}"/>
              </a:ext>
            </a:extLst>
          </p:cNvPr>
          <p:cNvSpPr txBox="1"/>
          <p:nvPr/>
        </p:nvSpPr>
        <p:spPr>
          <a:xfrm>
            <a:off x="418645" y="330231"/>
            <a:ext cx="8103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About </a:t>
            </a:r>
            <a:r>
              <a:rPr lang="en-US" sz="2800" err="1">
                <a:solidFill>
                  <a:schemeClr val="bg1"/>
                </a:solidFill>
              </a:rPr>
              <a:t>CryoCloud</a:t>
            </a:r>
            <a:r>
              <a:rPr lang="en-US" sz="280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C4DAD7-2C9D-2D9E-27BE-2B6375A6177D}"/>
              </a:ext>
            </a:extLst>
          </p:cNvPr>
          <p:cNvSpPr txBox="1"/>
          <p:nvPr/>
        </p:nvSpPr>
        <p:spPr>
          <a:xfrm>
            <a:off x="162560" y="6528619"/>
            <a:ext cx="2590800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100">
                <a:solidFill>
                  <a:schemeClr val="bg1"/>
                </a:solidFill>
              </a:rPr>
              <a:t>© </a:t>
            </a:r>
            <a:r>
              <a:rPr lang="en-US" sz="1100" err="1">
                <a:solidFill>
                  <a:schemeClr val="bg1"/>
                </a:solidFill>
              </a:rPr>
              <a:t>CryoCloud</a:t>
            </a:r>
            <a:r>
              <a:rPr lang="en-US" sz="1100">
                <a:solidFill>
                  <a:schemeClr val="bg1"/>
                </a:solidFill>
              </a:rPr>
              <a:t>, 2025</a:t>
            </a:r>
          </a:p>
        </p:txBody>
      </p:sp>
      <p:sp>
        <p:nvSpPr>
          <p:cNvPr id="13" name="Slide Number Placeholder 9">
            <a:extLst>
              <a:ext uri="{FF2B5EF4-FFF2-40B4-BE49-F238E27FC236}">
                <a16:creationId xmlns:a16="http://schemas.microsoft.com/office/drawing/2014/main" id="{8F6C37E1-1B4F-0CEB-A616-9402F0EF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0475" y="6425104"/>
            <a:ext cx="367832" cy="365125"/>
          </a:xfrm>
        </p:spPr>
        <p:txBody>
          <a:bodyPr/>
          <a:lstStyle/>
          <a:p>
            <a:r>
              <a:rPr lang="en-US"/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DC350C-FE48-7538-E48C-F2416EFD1768}"/>
              </a:ext>
            </a:extLst>
          </p:cNvPr>
          <p:cNvSpPr txBox="1"/>
          <p:nvPr/>
        </p:nvSpPr>
        <p:spPr>
          <a:xfrm>
            <a:off x="1778913" y="6528619"/>
            <a:ext cx="2590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chemeClr val="bg2">
                    <a:lumMod val="50000"/>
                  </a:schemeClr>
                </a:solidFill>
              </a:rPr>
              <a:t>confidential, do not share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014B31C-BF91-47DC-3152-1932CE882949}"/>
              </a:ext>
            </a:extLst>
          </p:cNvPr>
          <p:cNvGrpSpPr/>
          <p:nvPr/>
        </p:nvGrpSpPr>
        <p:grpSpPr>
          <a:xfrm>
            <a:off x="813834" y="2719766"/>
            <a:ext cx="2985291" cy="1692771"/>
            <a:chOff x="1096381" y="2844649"/>
            <a:chExt cx="2985291" cy="1692771"/>
          </a:xfrm>
        </p:grpSpPr>
        <p:pic>
          <p:nvPicPr>
            <p:cNvPr id="5" name="Graphic 4" descr="Cloud outline">
              <a:extLst>
                <a:ext uri="{FF2B5EF4-FFF2-40B4-BE49-F238E27FC236}">
                  <a16:creationId xmlns:a16="http://schemas.microsoft.com/office/drawing/2014/main" id="{1DEB6092-A7EA-ED29-90A0-2908C1B40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96381" y="3316751"/>
              <a:ext cx="991639" cy="99163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BB1EDA3-5FA6-63EB-6075-A1866BF7BB6F}"/>
                </a:ext>
              </a:extLst>
            </p:cNvPr>
            <p:cNvSpPr txBox="1"/>
            <p:nvPr/>
          </p:nvSpPr>
          <p:spPr>
            <a:xfrm>
              <a:off x="1368962" y="2844649"/>
              <a:ext cx="2712710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solidFill>
                    <a:srgbClr val="00E3FF"/>
                  </a:solidFill>
                </a:rPr>
                <a:t>Developing cloud-native cryo-EM software since</a:t>
              </a:r>
            </a:p>
            <a:p>
              <a:pPr algn="ctr"/>
              <a:r>
                <a:rPr lang="en-US" sz="4400" b="1">
                  <a:solidFill>
                    <a:srgbClr val="00E3FF"/>
                  </a:solidFill>
                </a:rPr>
                <a:t>2021</a:t>
              </a:r>
            </a:p>
            <a:p>
              <a:pPr marL="342900" indent="-342900" algn="ctr">
                <a:buFont typeface="Arial" panose="020B0604020202020204" pitchFamily="34" charset="0"/>
                <a:buChar char="•"/>
              </a:pPr>
              <a:endParaRPr lang="en-US" sz="2000">
                <a:solidFill>
                  <a:srgbClr val="00E3FF"/>
                </a:solidFill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F9DAD6A-0115-D8FC-53A6-8310F2414D6E}"/>
              </a:ext>
            </a:extLst>
          </p:cNvPr>
          <p:cNvSpPr txBox="1"/>
          <p:nvPr/>
        </p:nvSpPr>
        <p:spPr>
          <a:xfrm>
            <a:off x="8410090" y="2424286"/>
            <a:ext cx="3087858" cy="1535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>
                <a:solidFill>
                  <a:srgbClr val="00E3FF"/>
                </a:solidFill>
              </a:rPr>
              <a:t>      Our goal:</a:t>
            </a:r>
          </a:p>
          <a:p>
            <a:pPr algn="ctr">
              <a:lnSpc>
                <a:spcPct val="120000"/>
              </a:lnSpc>
            </a:pPr>
            <a:r>
              <a:rPr lang="en-US" sz="2800" b="1">
                <a:solidFill>
                  <a:srgbClr val="00E3FF"/>
                </a:solidFill>
              </a:rPr>
              <a:t>Automate cryo-EM data analysis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70BC8F-014D-85EE-7E1C-308E5001310D}"/>
              </a:ext>
            </a:extLst>
          </p:cNvPr>
          <p:cNvSpPr txBox="1"/>
          <p:nvPr/>
        </p:nvSpPr>
        <p:spPr>
          <a:xfrm>
            <a:off x="4766776" y="2480610"/>
            <a:ext cx="2926688" cy="15302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>
                <a:solidFill>
                  <a:srgbClr val="00E3FF"/>
                </a:solidFill>
              </a:rPr>
              <a:t>Offering an </a:t>
            </a:r>
          </a:p>
          <a:p>
            <a:pPr algn="ctr">
              <a:lnSpc>
                <a:spcPct val="120000"/>
              </a:lnSpc>
            </a:pPr>
            <a:r>
              <a:rPr lang="en-US" sz="2200" b="1">
                <a:solidFill>
                  <a:srgbClr val="00E3FF"/>
                </a:solidFill>
              </a:rPr>
              <a:t>integrated end-to-end solution for data storage and analysis:</a:t>
            </a:r>
          </a:p>
        </p:txBody>
      </p:sp>
      <p:pic>
        <p:nvPicPr>
          <p:cNvPr id="21" name="Picture 2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01C163B-489C-019A-2FB3-C525ADB2EB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172" y="4238528"/>
            <a:ext cx="2445896" cy="475061"/>
          </a:xfrm>
          <a:prstGeom prst="rect">
            <a:avLst/>
          </a:prstGeom>
        </p:spPr>
      </p:pic>
      <p:pic>
        <p:nvPicPr>
          <p:cNvPr id="23" name="Graphic 22" descr="Race Flag with solid fill">
            <a:extLst>
              <a:ext uri="{FF2B5EF4-FFF2-40B4-BE49-F238E27FC236}">
                <a16:creationId xmlns:a16="http://schemas.microsoft.com/office/drawing/2014/main" id="{DEB9644F-260D-1283-399A-6C014CB5E7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862099" y="2387121"/>
            <a:ext cx="585263" cy="58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5571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4D0402-A421-9DD3-DE74-680A23D06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0229" y="1152744"/>
            <a:ext cx="3660834" cy="49553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D93CAA-AB87-9FE6-D04C-7C7E9796D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/>
              <a:t>Files scanning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BF895B-CA17-E03F-DD8D-72861B0CC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FC4F0-7F2E-7D43-9301-38832ED7AB5B}" type="slidenum">
              <a:rPr lang="en-US" smtClean="0"/>
              <a:t>20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8047B19-5914-4857-06C2-90AB80357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44476"/>
            <a:ext cx="4833571" cy="3770107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en-NL"/>
              <a:t>Upon</a:t>
            </a:r>
            <a:r>
              <a:rPr lang="en-US" sz="2600"/>
              <a:t> the full bucket scan*:</a:t>
            </a:r>
            <a:endParaRPr lang="en-US" sz="2600">
              <a:ea typeface="Calibri"/>
              <a:cs typeface="Calibri"/>
            </a:endParaRPr>
          </a:p>
          <a:p>
            <a:pPr lvl="1"/>
            <a:r>
              <a:rPr lang="en-US">
                <a:ea typeface="Calibri"/>
                <a:cs typeface="Calibri"/>
              </a:rPr>
              <a:t>Subset of PDB files is being stored separately</a:t>
            </a:r>
            <a:endParaRPr lang="en-US"/>
          </a:p>
          <a:p>
            <a:pPr lvl="1"/>
            <a:r>
              <a:rPr lang="en-NL"/>
              <a:t>Within each directory we try to identify both raw &amp; pre-processed MX datasets based on common filename </a:t>
            </a:r>
            <a:r>
              <a:rPr lang="en-NL" b="1"/>
              <a:t>suffix</a:t>
            </a:r>
            <a:r>
              <a:rPr lang="en-NL"/>
              <a:t> patterns*</a:t>
            </a:r>
            <a:endParaRPr lang="en-US">
              <a:ea typeface="Calibri"/>
              <a:cs typeface="Calibri"/>
            </a:endParaRPr>
          </a:p>
          <a:p>
            <a:r>
              <a:rPr lang="en-US"/>
              <a:t>For each of the supported pre-processed datasets, we try to extract metadata (unit cell, completeness, R_merge, etc.):</a:t>
            </a:r>
            <a:endParaRPr lang="en-US">
              <a:ea typeface="Calibri"/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i="1"/>
              <a:t>xia2-3d</a:t>
            </a:r>
            <a:endParaRPr lang="en-US" i="1">
              <a:ea typeface="Calibri"/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i="1"/>
              <a:t>xia2-3dii</a:t>
            </a:r>
            <a:endParaRPr lang="en-US" i="1">
              <a:ea typeface="Calibri"/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i="1"/>
              <a:t>xia2-dials</a:t>
            </a:r>
            <a:endParaRPr lang="en-US" i="1">
              <a:ea typeface="Calibri"/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i="1"/>
              <a:t>xia2-dials-aimless</a:t>
            </a:r>
            <a:endParaRPr lang="en-US" i="1">
              <a:ea typeface="Calibri"/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i="1"/>
              <a:t>Grenades</a:t>
            </a:r>
            <a:endParaRPr lang="en-US" i="1">
              <a:ea typeface="Calibri"/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i="1" err="1"/>
              <a:t>autoPROC</a:t>
            </a:r>
            <a:endParaRPr lang="en-NL" err="1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 i="1"/>
              <a:t>other software coming soon</a:t>
            </a:r>
            <a:endParaRPr lang="en-NL">
              <a:ea typeface="Calibri"/>
              <a:cs typeface="Calibri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E00E73C0-EE18-A26F-960F-834B431F00A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691850-3A39-6449-0516-4CA679B97B07}"/>
              </a:ext>
            </a:extLst>
          </p:cNvPr>
          <p:cNvSpPr txBox="1"/>
          <p:nvPr/>
        </p:nvSpPr>
        <p:spPr>
          <a:xfrm>
            <a:off x="1532307" y="6104552"/>
            <a:ext cx="374038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Calibri"/>
                <a:cs typeface="Calibri"/>
              </a:rPr>
              <a:t>*Bucket can be huge</a:t>
            </a:r>
          </a:p>
          <a:p>
            <a:r>
              <a:rPr lang="en-US">
                <a:solidFill>
                  <a:schemeClr val="bg1"/>
                </a:solidFill>
                <a:ea typeface="Calibri"/>
                <a:cs typeface="Calibri"/>
              </a:rPr>
              <a:t>*We don't want to pick up ALL </a:t>
            </a:r>
            <a:r>
              <a:rPr lang="en-US" err="1">
                <a:solidFill>
                  <a:schemeClr val="bg1"/>
                </a:solidFill>
                <a:ea typeface="Calibri"/>
                <a:cs typeface="Calibri"/>
              </a:rPr>
              <a:t>mtz's</a:t>
            </a:r>
            <a:endParaRPr lang="en-US">
              <a:solidFill>
                <a:schemeClr val="bg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37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7CE85-1577-E9D3-4B25-EB8D161B5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More Problems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0AB62-A03D-33A7-AFD8-80BCC9DD07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Calibri"/>
                <a:cs typeface="Calibri"/>
              </a:rPr>
              <a:t>The same software processing the data file names vary between facilities and/or could be close for different software: </a:t>
            </a:r>
            <a:endParaRPr lang="en-US">
              <a:ea typeface="+mn-lt"/>
              <a:cs typeface="+mn-lt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ea typeface="+mn-lt"/>
                <a:cs typeface="+mn-lt"/>
              </a:rPr>
              <a:t>*</a:t>
            </a:r>
            <a:r>
              <a:rPr lang="en-US" i="1">
                <a:ea typeface="+mn-lt"/>
                <a:cs typeface="+mn-lt"/>
              </a:rPr>
              <a:t>truncate-</a:t>
            </a:r>
            <a:r>
              <a:rPr lang="en-US" i="1" err="1">
                <a:ea typeface="+mn-lt"/>
                <a:cs typeface="+mn-lt"/>
              </a:rPr>
              <a:t>unique.mtz</a:t>
            </a:r>
            <a:r>
              <a:rPr lang="en-US">
                <a:ea typeface="+mn-lt"/>
                <a:cs typeface="+mn-lt"/>
              </a:rPr>
              <a:t> and </a:t>
            </a:r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*</a:t>
            </a:r>
            <a:r>
              <a:rPr lang="en-US" i="1">
                <a:solidFill>
                  <a:srgbClr val="FFFFFF"/>
                </a:solidFill>
                <a:ea typeface="+mn-lt"/>
                <a:cs typeface="+mn-lt"/>
              </a:rPr>
              <a:t>truncate</a:t>
            </a:r>
            <a:r>
              <a:rPr lang="en-US" i="1">
                <a:solidFill>
                  <a:schemeClr val="accent4"/>
                </a:solidFill>
                <a:ea typeface="+mn-lt"/>
                <a:cs typeface="+mn-lt"/>
              </a:rPr>
              <a:t>d</a:t>
            </a:r>
            <a:r>
              <a:rPr lang="en-US" i="1">
                <a:solidFill>
                  <a:srgbClr val="FFFFFF"/>
                </a:solidFill>
                <a:ea typeface="+mn-lt"/>
                <a:cs typeface="+mn-lt"/>
              </a:rPr>
              <a:t>-</a:t>
            </a:r>
            <a:r>
              <a:rPr lang="en-US" i="1" err="1">
                <a:solidFill>
                  <a:srgbClr val="FFFFFF"/>
                </a:solidFill>
                <a:ea typeface="+mn-lt"/>
                <a:cs typeface="+mn-lt"/>
              </a:rPr>
              <a:t>unique.mtz</a:t>
            </a:r>
            <a:r>
              <a:rPr lang="en-US">
                <a:ea typeface="+mn-lt"/>
                <a:cs typeface="+mn-lt"/>
              </a:rPr>
              <a:t> for </a:t>
            </a:r>
            <a:r>
              <a:rPr lang="en-US" err="1">
                <a:ea typeface="+mn-lt"/>
                <a:cs typeface="+mn-lt"/>
              </a:rPr>
              <a:t>autoPROC</a:t>
            </a:r>
            <a:r>
              <a:rPr lang="en-US">
                <a:ea typeface="+mn-lt"/>
                <a:cs typeface="+mn-lt"/>
              </a:rPr>
              <a:t> and Grenades cases. And that's only a </a:t>
            </a:r>
            <a:r>
              <a:rPr lang="en-US" b="1">
                <a:ea typeface="+mn-lt"/>
                <a:cs typeface="+mn-lt"/>
              </a:rPr>
              <a:t>suffix</a:t>
            </a:r>
            <a:r>
              <a:rPr lang="en-US">
                <a:ea typeface="+mn-lt"/>
                <a:cs typeface="+mn-lt"/>
              </a:rPr>
              <a:t>, and even </a:t>
            </a:r>
            <a:r>
              <a:rPr lang="en-US" i="1">
                <a:ea typeface="+mn-lt"/>
                <a:cs typeface="+mn-lt"/>
              </a:rPr>
              <a:t>unique </a:t>
            </a:r>
            <a:r>
              <a:rPr lang="en-US">
                <a:ea typeface="+mn-lt"/>
                <a:cs typeface="+mn-lt"/>
              </a:rPr>
              <a:t>is not always there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ea typeface="Calibri"/>
                <a:cs typeface="Calibri"/>
              </a:rPr>
              <a:t>Or, xia2 pre-processed suffixes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For metadata parsing, the </a:t>
            </a:r>
            <a:r>
              <a:rPr lang="en-US" err="1">
                <a:ea typeface="Calibri"/>
                <a:cs typeface="Calibri"/>
              </a:rPr>
              <a:t>autoPROC</a:t>
            </a:r>
            <a:r>
              <a:rPr lang="en-US">
                <a:ea typeface="Calibri"/>
                <a:cs typeface="Calibri"/>
              </a:rPr>
              <a:t>-produced xml-file is sometimes there, sometimes is not</a:t>
            </a:r>
          </a:p>
          <a:p>
            <a:r>
              <a:rPr lang="en-US">
                <a:ea typeface="Calibri"/>
                <a:cs typeface="Calibri"/>
              </a:rPr>
              <a:t>Fortunately, </a:t>
            </a:r>
            <a:r>
              <a:rPr lang="en-US" i="1">
                <a:solidFill>
                  <a:srgbClr val="FFFFFF"/>
                </a:solidFill>
                <a:ea typeface="+mn-lt"/>
                <a:cs typeface="+mn-lt"/>
              </a:rPr>
              <a:t>xia2-summary.dat</a:t>
            </a:r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>
                <a:ea typeface="Calibri"/>
                <a:cs typeface="Calibri"/>
              </a:rPr>
              <a:t>logs are always there, </a:t>
            </a:r>
            <a:r>
              <a:rPr lang="en-US" b="1" u="sng">
                <a:ea typeface="Calibri"/>
                <a:cs typeface="Calibri"/>
              </a:rPr>
              <a:t>or are they?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58A847-1914-1137-2C55-9D67768F8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FC4F0-7F2E-7D43-9301-38832ED7AB5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5760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D880D-38D2-4EEF-DC1A-0A8994AA8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Matching the data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320EB-42D9-23D1-A7B1-3BAFCDC71D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9989"/>
            <a:ext cx="10515600" cy="435133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>
                <a:ea typeface="Calibri"/>
                <a:cs typeface="Calibri"/>
              </a:rPr>
              <a:t>At this point:</a:t>
            </a:r>
            <a:endParaRPr lang="en-US">
              <a:solidFill>
                <a:srgbClr val="70AD47"/>
              </a:solidFill>
              <a:ea typeface="Calibri"/>
              <a:cs typeface="Calibri"/>
            </a:endParaRPr>
          </a:p>
          <a:p>
            <a:pPr lvl="1"/>
            <a:r>
              <a:rPr lang="en-US">
                <a:ea typeface="Calibri"/>
                <a:cs typeface="Calibri"/>
              </a:rPr>
              <a:t>1(?) CSV record per </a:t>
            </a:r>
            <a:r>
              <a:rPr lang="en-US">
                <a:solidFill>
                  <a:schemeClr val="accent6"/>
                </a:solidFill>
                <a:ea typeface="Calibri"/>
                <a:cs typeface="Calibri"/>
              </a:rPr>
              <a:t>Crystal Position</a:t>
            </a:r>
            <a:r>
              <a:rPr lang="en-US">
                <a:ea typeface="Calibri"/>
                <a:cs typeface="Calibri"/>
              </a:rPr>
              <a:t> / </a:t>
            </a:r>
            <a:r>
              <a:rPr lang="en-US">
                <a:solidFill>
                  <a:srgbClr val="70AD47"/>
                </a:solidFill>
                <a:ea typeface="Calibri"/>
                <a:cs typeface="Calibri"/>
              </a:rPr>
              <a:t>Sample Name </a:t>
            </a:r>
            <a:r>
              <a:rPr lang="en-US">
                <a:ea typeface="Calibri"/>
                <a:cs typeface="Calibri"/>
              </a:rPr>
              <a:t>with a </a:t>
            </a:r>
            <a:r>
              <a:rPr lang="en-US">
                <a:solidFill>
                  <a:schemeClr val="accent6"/>
                </a:solidFill>
                <a:ea typeface="Calibri"/>
                <a:cs typeface="Calibri"/>
              </a:rPr>
              <a:t>Target ID</a:t>
            </a:r>
          </a:p>
          <a:p>
            <a:pPr lvl="1"/>
            <a:r>
              <a:rPr lang="en-US">
                <a:solidFill>
                  <a:srgbClr val="FFFFFF"/>
                </a:solidFill>
                <a:ea typeface="Calibri"/>
                <a:cs typeface="Calibri"/>
              </a:rPr>
              <a:t>Set</a:t>
            </a:r>
            <a:r>
              <a:rPr lang="en-US">
                <a:ea typeface="Calibri"/>
                <a:cs typeface="Calibri"/>
              </a:rPr>
              <a:t> of MTZ files with metadata</a:t>
            </a:r>
          </a:p>
          <a:p>
            <a:pPr lvl="1"/>
            <a:r>
              <a:rPr lang="en-US">
                <a:ea typeface="Calibri"/>
                <a:cs typeface="Calibri"/>
              </a:rPr>
              <a:t>Set of reference PDB files</a:t>
            </a:r>
          </a:p>
          <a:p>
            <a:r>
              <a:rPr lang="en-US">
                <a:ea typeface="Calibri"/>
                <a:cs typeface="Calibri"/>
              </a:rPr>
              <a:t>Using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>
                <a:solidFill>
                  <a:schemeClr val="accent6"/>
                </a:solidFill>
                <a:ea typeface="+mn-lt"/>
                <a:cs typeface="+mn-lt"/>
              </a:rPr>
              <a:t>Crystal Position</a:t>
            </a:r>
            <a:r>
              <a:rPr lang="en-US">
                <a:ea typeface="+mn-lt"/>
                <a:cs typeface="+mn-lt"/>
              </a:rPr>
              <a:t> / </a:t>
            </a:r>
            <a:r>
              <a:rPr lang="en-US">
                <a:solidFill>
                  <a:schemeClr val="accent6"/>
                </a:solidFill>
                <a:ea typeface="+mn-lt"/>
                <a:cs typeface="+mn-lt"/>
              </a:rPr>
              <a:t>Sample Name</a:t>
            </a:r>
            <a:r>
              <a:rPr lang="en-US">
                <a:ea typeface="+mn-lt"/>
                <a:cs typeface="+mn-lt"/>
              </a:rPr>
              <a:t> (&lt;</a:t>
            </a:r>
            <a:r>
              <a:rPr lang="en-US" err="1">
                <a:ea typeface="+mn-lt"/>
                <a:cs typeface="+mn-lt"/>
              </a:rPr>
              <a:t>puckID</a:t>
            </a:r>
            <a:r>
              <a:rPr lang="en-US">
                <a:ea typeface="+mn-lt"/>
                <a:cs typeface="+mn-lt"/>
              </a:rPr>
              <a:t>&gt;_&lt;</a:t>
            </a:r>
            <a:r>
              <a:rPr lang="en-US" err="1">
                <a:ea typeface="+mn-lt"/>
                <a:cs typeface="+mn-lt"/>
              </a:rPr>
              <a:t>posID</a:t>
            </a:r>
            <a:r>
              <a:rPr lang="en-US">
                <a:ea typeface="+mn-lt"/>
                <a:cs typeface="+mn-lt"/>
              </a:rPr>
              <a:t>&gt;) as the key</a:t>
            </a:r>
          </a:p>
          <a:p>
            <a:pPr lvl="1"/>
            <a:r>
              <a:rPr lang="en-US">
                <a:ea typeface="+mn-lt"/>
                <a:cs typeface="+mn-lt"/>
              </a:rPr>
              <a:t>MUST be in the MTZ's path either as a prefix or suffix (`_` or `-` as a separator)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r>
              <a:rPr lang="en-US">
                <a:ea typeface="+mn-lt"/>
                <a:cs typeface="+mn-lt"/>
              </a:rPr>
              <a:t>PDB filename must be prefixed with the </a:t>
            </a:r>
            <a:r>
              <a:rPr lang="en-US">
                <a:solidFill>
                  <a:schemeClr val="accent6"/>
                </a:solidFill>
                <a:ea typeface="+mn-lt"/>
                <a:cs typeface="+mn-lt"/>
              </a:rPr>
              <a:t>Target ID</a:t>
            </a:r>
          </a:p>
          <a:p>
            <a:pPr lvl="1">
              <a:buFont typeface="Courier New,monospace" panose="020B0604020202020204" pitchFamily="34" charset="0"/>
              <a:buChar char="o"/>
            </a:pPr>
            <a:endParaRPr lang="en-US">
              <a:ea typeface="+mn-lt"/>
              <a:cs typeface="+mn-lt"/>
            </a:endParaRPr>
          </a:p>
          <a:p>
            <a:r>
              <a:rPr lang="en-US">
                <a:ea typeface="+mn-lt"/>
                <a:cs typeface="+mn-lt"/>
              </a:rPr>
              <a:t>Problems:</a:t>
            </a:r>
            <a:endParaRPr lang="en-US">
              <a:solidFill>
                <a:srgbClr val="FFFFFF"/>
              </a:solidFill>
              <a:ea typeface="+mn-lt"/>
              <a:cs typeface="+mn-lt"/>
            </a:endParaRPr>
          </a:p>
          <a:p>
            <a:pPr lvl="1"/>
            <a:r>
              <a:rPr lang="en-US">
                <a:solidFill>
                  <a:schemeClr val="accent4"/>
                </a:solidFill>
                <a:ea typeface="+mn-lt"/>
                <a:cs typeface="+mn-lt"/>
              </a:rPr>
              <a:t>Image prefixes</a:t>
            </a:r>
            <a:r>
              <a:rPr lang="en-US">
                <a:ea typeface="+mn-lt"/>
                <a:cs typeface="+mn-lt"/>
              </a:rPr>
              <a:t> are not always actually used</a:t>
            </a:r>
            <a:endParaRPr lang="en-US">
              <a:ea typeface="Calibri"/>
              <a:cs typeface="Calibri"/>
            </a:endParaRPr>
          </a:p>
          <a:p>
            <a:pPr lvl="1"/>
            <a:r>
              <a:rPr lang="en-US">
                <a:ea typeface="Calibri"/>
                <a:cs typeface="Calibri"/>
              </a:rPr>
              <a:t>Simple `in` condition triggers falsely (`cps0210_pos1` in `&lt;</a:t>
            </a:r>
            <a:r>
              <a:rPr lang="en-US" err="1">
                <a:ea typeface="Calibri" panose="020F0502020204030204"/>
                <a:cs typeface="Calibri" panose="020F0502020204030204"/>
              </a:rPr>
              <a:t>pID</a:t>
            </a:r>
            <a:r>
              <a:rPr lang="en-US">
                <a:ea typeface="Calibri" panose="020F0502020204030204"/>
                <a:cs typeface="Calibri" panose="020F0502020204030204"/>
              </a:rPr>
              <a:t>&gt;-</a:t>
            </a:r>
            <a:r>
              <a:rPr lang="en-US">
                <a:ea typeface="+mn-lt"/>
                <a:cs typeface="+mn-lt"/>
              </a:rPr>
              <a:t>cps0210_pos1</a:t>
            </a:r>
            <a:r>
              <a:rPr lang="en-US">
                <a:solidFill>
                  <a:srgbClr val="FF0000"/>
                </a:solidFill>
                <a:ea typeface="+mn-lt"/>
                <a:cs typeface="+mn-lt"/>
              </a:rPr>
              <a:t>0</a:t>
            </a:r>
            <a:r>
              <a:rPr lang="en-US">
                <a:ea typeface="+mn-lt"/>
                <a:cs typeface="+mn-lt"/>
              </a:rPr>
              <a:t>_1`)</a:t>
            </a:r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4BBA37-590A-4A86-F7F3-E39CAE3A0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FC4F0-7F2E-7D43-9301-38832ED7AB5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5013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CAA1E-56A6-69BB-919D-AB186A5BF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Questions and Remarks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D8B703-904E-CA1C-D7B2-F2EA77BDD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6599"/>
            <a:ext cx="10515600" cy="435133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>
                <a:ea typeface="Calibri"/>
                <a:cs typeface="Calibri"/>
              </a:rPr>
              <a:t>The current solution works. But for how long ?</a:t>
            </a:r>
            <a:br>
              <a:rPr lang="en-US">
                <a:ea typeface="+mn-lt"/>
                <a:cs typeface="+mn-lt"/>
              </a:rPr>
            </a:br>
            <a:r>
              <a:rPr lang="en-US">
                <a:ea typeface="+mn-lt"/>
                <a:cs typeface="+mn-lt"/>
              </a:rPr>
              <a:t>….and this is only for using </a:t>
            </a:r>
            <a:r>
              <a:rPr lang="en-US" b="1">
                <a:ea typeface="+mn-lt"/>
                <a:cs typeface="+mn-lt"/>
              </a:rPr>
              <a:t>two </a:t>
            </a:r>
            <a:r>
              <a:rPr lang="en-US">
                <a:ea typeface="+mn-lt"/>
                <a:cs typeface="+mn-lt"/>
              </a:rPr>
              <a:t>synchrotrons</a:t>
            </a:r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Unified framework is needed: critical for long-term and multi-facility work</a:t>
            </a:r>
          </a:p>
          <a:p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Mark production scans in a dedicated column</a:t>
            </a:r>
            <a:endParaRPr lang="en-US"/>
          </a:p>
          <a:p>
            <a:r>
              <a:rPr lang="en-US">
                <a:ea typeface="Calibri"/>
                <a:cs typeface="Calibri"/>
              </a:rPr>
              <a:t>How the spreadsheet are being formulated and why they have </a:t>
            </a:r>
            <a:r>
              <a:rPr lang="en-US" i="1">
                <a:ea typeface="Calibri"/>
                <a:cs typeface="Calibri"/>
              </a:rPr>
              <a:t>that </a:t>
            </a:r>
            <a:r>
              <a:rPr lang="en-US">
                <a:ea typeface="Calibri"/>
                <a:cs typeface="Calibri"/>
              </a:rPr>
              <a:t>specific format?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ea typeface="Calibri"/>
                <a:cs typeface="Calibri"/>
              </a:rPr>
              <a:t>Header AND fields (incl. Image prefix, Protein Acronym, Comments)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>
                <a:ea typeface="Calibri"/>
                <a:cs typeface="Calibri"/>
              </a:rPr>
              <a:t>Difference between Sample Name and Image Prefix, if it's there</a:t>
            </a:r>
            <a:endParaRPr lang="en-US"/>
          </a:p>
          <a:p>
            <a:r>
              <a:rPr lang="en-US">
                <a:ea typeface="Calibri"/>
                <a:cs typeface="Calibri"/>
              </a:rPr>
              <a:t>The </a:t>
            </a:r>
            <a:r>
              <a:rPr lang="en-US">
                <a:ea typeface="+mn-lt"/>
                <a:cs typeface="+mn-lt"/>
              </a:rPr>
              <a:t>hierarchical nature </a:t>
            </a:r>
            <a:r>
              <a:rPr lang="en-US">
                <a:ea typeface="Calibri"/>
                <a:cs typeface="Calibri"/>
              </a:rPr>
              <a:t>of folder structure is not an issue. The issue is naming conventions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4E6B31-DF3C-70FE-7C54-470F91799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FC4F0-7F2E-7D43-9301-38832ED7AB5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161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0E1FC-7936-FDAE-68C2-DA1E3684F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Suggestion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7D4B51-5901-93CA-8A03-0513D93B8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31550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>
                <a:ea typeface="Calibri"/>
                <a:cs typeface="Calibri"/>
              </a:rPr>
              <a:t>Configuration tool to/from the facilities on the spreadsheet formation, folder structure and/or naming conventions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8098D5-1D88-0737-F981-036E4F5B7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FC4F0-7F2E-7D43-9301-38832ED7AB5B}" type="slidenum">
              <a:rPr lang="en-US" smtClean="0"/>
              <a:t>24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89BA06-00A1-73EA-8E98-03161E3CD9D0}"/>
              </a:ext>
            </a:extLst>
          </p:cNvPr>
          <p:cNvSpPr txBox="1"/>
          <p:nvPr/>
        </p:nvSpPr>
        <p:spPr>
          <a:xfrm>
            <a:off x="2846606" y="3993942"/>
            <a:ext cx="554107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Calibri"/>
                <a:cs typeface="Calibri"/>
              </a:rPr>
              <a:t>&lt;insert a screenshot of our cryo-EM configuration tools&gt;</a:t>
            </a:r>
          </a:p>
        </p:txBody>
      </p:sp>
      <p:pic>
        <p:nvPicPr>
          <p:cNvPr id="6" name="screencast_configfile">
            <a:hlinkClick r:id="" action="ppaction://media"/>
            <a:extLst>
              <a:ext uri="{FF2B5EF4-FFF2-40B4-BE49-F238E27FC236}">
                <a16:creationId xmlns:a16="http://schemas.microsoft.com/office/drawing/2014/main" id="{AAA3D402-AFD9-1600-51DF-AD08224A87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5396" y="1713613"/>
            <a:ext cx="9753600" cy="469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52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B7686F-30BD-4053-D39B-0EAB06A8C1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94093C2-E482-005B-0FFC-567A4097AB2C}"/>
              </a:ext>
            </a:extLst>
          </p:cNvPr>
          <p:cNvSpPr txBox="1"/>
          <p:nvPr/>
        </p:nvSpPr>
        <p:spPr>
          <a:xfrm>
            <a:off x="771525" y="491789"/>
            <a:ext cx="55185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Thank You!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E76BE5E-23A1-6309-FAC7-DCE060A1C9B5}"/>
              </a:ext>
            </a:extLst>
          </p:cNvPr>
          <p:cNvCxnSpPr>
            <a:cxnSpLocks/>
          </p:cNvCxnSpPr>
          <p:nvPr/>
        </p:nvCxnSpPr>
        <p:spPr>
          <a:xfrm flipH="1">
            <a:off x="4030921" y="-277548"/>
            <a:ext cx="3063388" cy="8271641"/>
          </a:xfrm>
          <a:prstGeom prst="line">
            <a:avLst/>
          </a:prstGeom>
          <a:ln w="19050">
            <a:solidFill>
              <a:srgbClr val="00E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 descr="A picture containing text&#10;&#10;Description automatically generated">
            <a:extLst>
              <a:ext uri="{FF2B5EF4-FFF2-40B4-BE49-F238E27FC236}">
                <a16:creationId xmlns:a16="http://schemas.microsoft.com/office/drawing/2014/main" id="{85DAF273-ED84-3538-6B8D-022F0C545B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0" r="47470"/>
          <a:stretch/>
        </p:blipFill>
        <p:spPr>
          <a:xfrm>
            <a:off x="11069327" y="2061968"/>
            <a:ext cx="835802" cy="62603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21D455D-F03B-DAC8-233D-54AF1CB22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9559" y="1098816"/>
            <a:ext cx="637156" cy="866534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6A9AA1D4-E4C6-D135-C1B9-080BBE64D0BD}"/>
              </a:ext>
            </a:extLst>
          </p:cNvPr>
          <p:cNvGrpSpPr/>
          <p:nvPr/>
        </p:nvGrpSpPr>
        <p:grpSpPr>
          <a:xfrm>
            <a:off x="7106219" y="1975307"/>
            <a:ext cx="1749594" cy="736042"/>
            <a:chOff x="7872497" y="6685764"/>
            <a:chExt cx="1733168" cy="72913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4026B78-E5DF-37C5-5B54-A24778C131BF}"/>
                </a:ext>
              </a:extLst>
            </p:cNvPr>
            <p:cNvSpPr/>
            <p:nvPr/>
          </p:nvSpPr>
          <p:spPr>
            <a:xfrm>
              <a:off x="7872497" y="6685764"/>
              <a:ext cx="1733168" cy="7291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D862F5F7-C1F6-7B4B-8B77-C15BDC65BA4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0" t="23533" r="4207" b="21346"/>
            <a:stretch/>
          </p:blipFill>
          <p:spPr bwMode="auto">
            <a:xfrm>
              <a:off x="7910869" y="6703675"/>
              <a:ext cx="1656425" cy="710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" name="Picture 4" descr="Universiteit Utrecht | Sharing science, shaping tomorrow">
            <a:extLst>
              <a:ext uri="{FF2B5EF4-FFF2-40B4-BE49-F238E27FC236}">
                <a16:creationId xmlns:a16="http://schemas.microsoft.com/office/drawing/2014/main" id="{D77B8227-DF30-7368-4697-57CAE9A1C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659" y="1361758"/>
            <a:ext cx="1749594" cy="47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1C0DD12B-B264-A936-7D14-917DF0C3C735}"/>
              </a:ext>
            </a:extLst>
          </p:cNvPr>
          <p:cNvGrpSpPr/>
          <p:nvPr/>
        </p:nvGrpSpPr>
        <p:grpSpPr>
          <a:xfrm>
            <a:off x="9517509" y="1354809"/>
            <a:ext cx="1585133" cy="493159"/>
            <a:chOff x="10809180" y="-1135856"/>
            <a:chExt cx="1618996" cy="503694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693DB9D-868B-C83C-34BB-7260824D8464}"/>
                </a:ext>
              </a:extLst>
            </p:cNvPr>
            <p:cNvSpPr/>
            <p:nvPr/>
          </p:nvSpPr>
          <p:spPr>
            <a:xfrm>
              <a:off x="10809180" y="-1135856"/>
              <a:ext cx="1618996" cy="5036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3" name="Picture 4" descr="Utrecht Inc • Resource • Smart Health Amsterdam">
              <a:extLst>
                <a:ext uri="{FF2B5EF4-FFF2-40B4-BE49-F238E27FC236}">
                  <a16:creationId xmlns:a16="http://schemas.microsoft.com/office/drawing/2014/main" id="{5C0E84C4-F7ED-F5FE-E7D0-CAAB779182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2637" y="-1105468"/>
              <a:ext cx="1435518" cy="4497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4" name="Picture 6" descr="Terug van weggewaaid, 750 jaar Domkerk - Oud Utrecht">
            <a:extLst>
              <a:ext uri="{FF2B5EF4-FFF2-40B4-BE49-F238E27FC236}">
                <a16:creationId xmlns:a16="http://schemas.microsoft.com/office/drawing/2014/main" id="{8E6F7EB0-D14E-9FE3-28B4-10317708C6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52" t="2380" r="12778"/>
          <a:stretch/>
        </p:blipFill>
        <p:spPr bwMode="auto">
          <a:xfrm>
            <a:off x="10796850" y="3475419"/>
            <a:ext cx="885418" cy="292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677404DE-84F5-9CE6-A157-750FA989DD60}"/>
              </a:ext>
            </a:extLst>
          </p:cNvPr>
          <p:cNvSpPr txBox="1"/>
          <p:nvPr/>
        </p:nvSpPr>
        <p:spPr>
          <a:xfrm>
            <a:off x="7501125" y="865861"/>
            <a:ext cx="24537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Thanks to: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46F9BF3-AFE3-E7D7-12DC-D38787E5C879}"/>
              </a:ext>
            </a:extLst>
          </p:cNvPr>
          <p:cNvSpPr txBox="1"/>
          <p:nvPr/>
        </p:nvSpPr>
        <p:spPr>
          <a:xfrm>
            <a:off x="10911181" y="2916582"/>
            <a:ext cx="965534" cy="395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Utrecht, the Netherlands</a:t>
            </a:r>
          </a:p>
        </p:txBody>
      </p:sp>
      <p:pic>
        <p:nvPicPr>
          <p:cNvPr id="37" name="Graphic 36" descr="Marker with solid fill">
            <a:extLst>
              <a:ext uri="{FF2B5EF4-FFF2-40B4-BE49-F238E27FC236}">
                <a16:creationId xmlns:a16="http://schemas.microsoft.com/office/drawing/2014/main" id="{AE785217-ABFB-D373-B5AD-2E43064576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612098" y="2952380"/>
            <a:ext cx="395246" cy="395246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49831632-9B0E-DC79-4750-6EB430E45D75}"/>
              </a:ext>
            </a:extLst>
          </p:cNvPr>
          <p:cNvSpPr txBox="1"/>
          <p:nvPr/>
        </p:nvSpPr>
        <p:spPr>
          <a:xfrm>
            <a:off x="6576882" y="2969645"/>
            <a:ext cx="1073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27D8E07-8351-F2B0-478E-7C66067BC996}"/>
              </a:ext>
            </a:extLst>
          </p:cNvPr>
          <p:cNvSpPr txBox="1"/>
          <p:nvPr/>
        </p:nvSpPr>
        <p:spPr>
          <a:xfrm>
            <a:off x="3512557" y="76242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F900067-C749-E519-B6BA-5E52D46BE239}"/>
              </a:ext>
            </a:extLst>
          </p:cNvPr>
          <p:cNvSpPr txBox="1"/>
          <p:nvPr/>
        </p:nvSpPr>
        <p:spPr>
          <a:xfrm>
            <a:off x="585796" y="1971140"/>
            <a:ext cx="4976158" cy="14939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>
                <a:solidFill>
                  <a:schemeClr val="bg1"/>
                </a:solidFill>
              </a:rPr>
              <a:t>Willing to collaborate? </a:t>
            </a:r>
            <a:endParaRPr lang="en-US">
              <a:solidFill>
                <a:schemeClr val="bg1"/>
              </a:solidFill>
            </a:endParaRPr>
          </a:p>
          <a:p>
            <a:pPr>
              <a:lnSpc>
                <a:spcPct val="130000"/>
              </a:lnSpc>
            </a:pPr>
            <a:r>
              <a:rPr lang="en-US" sz="2400">
                <a:solidFill>
                  <a:schemeClr val="bg1"/>
                </a:solidFill>
              </a:rPr>
              <a:t>Curious to test the pipeline?</a:t>
            </a:r>
            <a:endParaRPr lang="en-US">
              <a:solidFill>
                <a:schemeClr val="bg1"/>
              </a:solidFill>
              <a:ea typeface="Calibri"/>
              <a:cs typeface="Calibri"/>
            </a:endParaRPr>
          </a:p>
          <a:p>
            <a:pPr>
              <a:lnSpc>
                <a:spcPct val="130000"/>
              </a:lnSpc>
            </a:pPr>
            <a:r>
              <a:rPr lang="en-US" sz="2400">
                <a:solidFill>
                  <a:schemeClr val="bg1"/>
                </a:solidFill>
              </a:rPr>
              <a:t>Contact us!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48" name="Slide Number Placeholder 47">
            <a:extLst>
              <a:ext uri="{FF2B5EF4-FFF2-40B4-BE49-F238E27FC236}">
                <a16:creationId xmlns:a16="http://schemas.microsoft.com/office/drawing/2014/main" id="{7E2479E8-79C0-C376-BCC4-E4B53BF69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FC4F0-7F2E-7D43-9301-38832ED7AB5B}" type="slidenum">
              <a:rPr lang="en-US" smtClean="0"/>
              <a:t>25</a:t>
            </a:fld>
            <a:endParaRPr lang="en-US"/>
          </a:p>
        </p:txBody>
      </p:sp>
      <p:pic>
        <p:nvPicPr>
          <p:cNvPr id="1026" name="Picture 2" descr="LaLoka Labs LLC Joins NVIDIA Inception Program - LaLoka Labs">
            <a:extLst>
              <a:ext uri="{FF2B5EF4-FFF2-40B4-BE49-F238E27FC236}">
                <a16:creationId xmlns:a16="http://schemas.microsoft.com/office/drawing/2014/main" id="{CC9B5FA9-9062-EA35-9BB0-70D2349E3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075" y="1876058"/>
            <a:ext cx="2152990" cy="94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9D41EE0F-4670-6586-4EA1-25C2D618B8C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76882" y="3484825"/>
            <a:ext cx="3918453" cy="29239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DD7D40-43B7-F7EB-88C7-5522FC656CD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8345" y="4029235"/>
            <a:ext cx="1758256" cy="182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9050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5E5DD-B32D-16FB-6873-A5A6F18637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F48DA-FC93-2C3A-7F43-1404B453C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7FABB-0602-EBF4-95E3-A1E6F66180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26079"/>
            <a:ext cx="10515600" cy="32508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NL" sz="4000"/>
              <a:t>Back 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98C95-0850-B836-2D35-6B6A9AA2C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FC4F0-7F2E-7D43-9301-38832ED7AB5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5952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4C0ED-56E0-E8D0-298A-C81502A3B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634" y="260757"/>
            <a:ext cx="8765519" cy="1121994"/>
          </a:xfrm>
        </p:spPr>
        <p:txBody>
          <a:bodyPr/>
          <a:lstStyle/>
          <a:p>
            <a:r>
              <a:rPr lang="en-NL"/>
              <a:t>Licenses needed to run CryoCloud X-ray Crystallography Processing Pipeline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751808-4254-08DF-E715-A69042D19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7579"/>
            <a:ext cx="10515600" cy="406938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NL"/>
              <a:t>Active </a:t>
            </a:r>
            <a:r>
              <a:rPr lang="en-NL" err="1"/>
              <a:t>CryoCloud</a:t>
            </a:r>
            <a:r>
              <a:rPr lang="en-NL"/>
              <a:t> Subscription</a:t>
            </a:r>
          </a:p>
          <a:p>
            <a:r>
              <a:rPr lang="en-NL"/>
              <a:t>G</a:t>
            </a:r>
            <a:r>
              <a:rPr lang="en-GB"/>
              <a:t>l</a:t>
            </a:r>
            <a:r>
              <a:rPr lang="en-NL" err="1"/>
              <a:t>obal</a:t>
            </a:r>
            <a:r>
              <a:rPr lang="en-NL"/>
              <a:t> Phasing</a:t>
            </a:r>
            <a:endParaRPr lang="en-NL">
              <a:ea typeface="Calibri"/>
              <a:cs typeface="Calibri"/>
            </a:endParaRPr>
          </a:p>
          <a:p>
            <a:r>
              <a:rPr lang="en-NL"/>
              <a:t>CCP4</a:t>
            </a:r>
            <a:endParaRPr lang="en-NL">
              <a:ea typeface="Calibri"/>
              <a:cs typeface="Calibri"/>
            </a:endParaRPr>
          </a:p>
          <a:p>
            <a:r>
              <a:rPr lang="en-NL"/>
              <a:t>XDS </a:t>
            </a:r>
            <a:r>
              <a:rPr lang="en-NL" i="1"/>
              <a:t>(</a:t>
            </a:r>
            <a:r>
              <a:rPr lang="nl-NL" i="1" err="1"/>
              <a:t>optional</a:t>
            </a:r>
            <a:r>
              <a:rPr lang="nl-NL" i="1"/>
              <a:t>, </a:t>
            </a:r>
            <a:r>
              <a:rPr lang="en-NL" i="1"/>
              <a:t>for raw data input)</a:t>
            </a:r>
            <a:endParaRPr lang="en-NL" i="1">
              <a:ea typeface="Calibri"/>
              <a:cs typeface="Calibri"/>
            </a:endParaRPr>
          </a:p>
          <a:p>
            <a:r>
              <a:rPr lang="en-NL"/>
              <a:t>CSD</a:t>
            </a:r>
            <a:r>
              <a:rPr lang="en-NL" i="1"/>
              <a:t> (</a:t>
            </a:r>
            <a:r>
              <a:rPr lang="nl-NL" i="1" err="1"/>
              <a:t>optional</a:t>
            </a:r>
            <a:r>
              <a:rPr lang="nl-NL" i="1"/>
              <a:t>, </a:t>
            </a:r>
            <a:r>
              <a:rPr lang="en-NL" i="1"/>
              <a:t>for Grade2)</a:t>
            </a:r>
            <a:endParaRPr lang="en-NL" i="1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32F9E2-BA8F-B244-0900-A5C93B185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FC4F0-7F2E-7D43-9301-38832ED7AB5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4782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B2905E-5C58-435F-63B9-905625338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A2B3D81-E7D9-6EDC-ACDC-5967E35BBF8E}"/>
              </a:ext>
            </a:extLst>
          </p:cNvPr>
          <p:cNvSpPr txBox="1"/>
          <p:nvPr/>
        </p:nvSpPr>
        <p:spPr>
          <a:xfrm>
            <a:off x="418646" y="330231"/>
            <a:ext cx="8905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CryoCloud complies with the highest security standards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40A88E-192F-D035-DF08-47FDED8D7F9B}"/>
              </a:ext>
            </a:extLst>
          </p:cNvPr>
          <p:cNvSpPr txBox="1"/>
          <p:nvPr/>
        </p:nvSpPr>
        <p:spPr>
          <a:xfrm>
            <a:off x="947996" y="1868548"/>
            <a:ext cx="2095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E3FF"/>
                </a:solidFill>
              </a:rPr>
              <a:t>Certified in 01/25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0547046-C2F6-C159-6740-9128E6E609E1}"/>
              </a:ext>
            </a:extLst>
          </p:cNvPr>
          <p:cNvSpPr txBox="1"/>
          <p:nvPr/>
        </p:nvSpPr>
        <p:spPr>
          <a:xfrm>
            <a:off x="7567402" y="3589241"/>
            <a:ext cx="4559035" cy="160043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CryoCloud deployed in your custom environment, e.g.: </a:t>
            </a:r>
            <a:r>
              <a:rPr lang="en-US" sz="2000" b="1" i="1" u="sng" err="1">
                <a:solidFill>
                  <a:schemeClr val="bg1"/>
                </a:solidFill>
              </a:rPr>
              <a:t>company.cryocloud.io</a:t>
            </a:r>
            <a:br>
              <a:rPr lang="en-US" sz="2000" b="1" i="1" u="sng">
                <a:solidFill>
                  <a:schemeClr val="bg1"/>
                </a:solidFill>
              </a:rPr>
            </a:br>
            <a:endParaRPr lang="en-US" sz="2000" b="1" i="1" u="sng">
              <a:solidFill>
                <a:schemeClr val="bg1"/>
              </a:solidFill>
            </a:endParaRPr>
          </a:p>
          <a:p>
            <a:pPr algn="ctr"/>
            <a:r>
              <a:rPr lang="en-US" sz="2000">
                <a:solidFill>
                  <a:schemeClr val="bg1"/>
                </a:solidFill>
              </a:rPr>
              <a:t>Integrate with your existing cloud or server infrastructure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336A943-9937-E114-544A-0D26511E4151}"/>
              </a:ext>
            </a:extLst>
          </p:cNvPr>
          <p:cNvCxnSpPr>
            <a:cxnSpLocks/>
          </p:cNvCxnSpPr>
          <p:nvPr/>
        </p:nvCxnSpPr>
        <p:spPr>
          <a:xfrm>
            <a:off x="3827587" y="1889621"/>
            <a:ext cx="0" cy="3215694"/>
          </a:xfrm>
          <a:prstGeom prst="line">
            <a:avLst/>
          </a:prstGeom>
          <a:ln>
            <a:solidFill>
              <a:srgbClr val="00E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FA1AD6-7731-82A1-49AF-5AA0FCB78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FC4F0-7F2E-7D43-9301-38832ED7AB5B}" type="slidenum">
              <a:rPr lang="en-US" smtClean="0"/>
              <a:t>28</a:t>
            </a:fld>
            <a:endParaRPr lang="en-US"/>
          </a:p>
        </p:txBody>
      </p:sp>
      <p:pic>
        <p:nvPicPr>
          <p:cNvPr id="1026" name="Picture 2" descr="Amazon Web Services (AWS) Logo PNG Vector">
            <a:extLst>
              <a:ext uri="{FF2B5EF4-FFF2-40B4-BE49-F238E27FC236}">
                <a16:creationId xmlns:a16="http://schemas.microsoft.com/office/drawing/2014/main" id="{5A802EEE-B64E-4C29-E9FF-AE79C9EB8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299" y="5657025"/>
            <a:ext cx="471055" cy="47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oogle Cloud Platform (GCP) is a top-notch &#10;Infrastructure-as-a-Service (IaaS) solution with various cloud services that will appeal to users of Google services. Features include impressive AL and ML functionality and outstanding overall performance. - Google Cloud Platform">
            <a:extLst>
              <a:ext uri="{FF2B5EF4-FFF2-40B4-BE49-F238E27FC236}">
                <a16:creationId xmlns:a16="http://schemas.microsoft.com/office/drawing/2014/main" id="{D610D356-4F50-3165-E597-D2DC632255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8" t="28779" r="7328" b="26151"/>
          <a:stretch/>
        </p:blipFill>
        <p:spPr bwMode="auto">
          <a:xfrm>
            <a:off x="9324622" y="5656874"/>
            <a:ext cx="1632203" cy="47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61C030-6BB4-29D8-28C0-96BEFFA6C137}"/>
              </a:ext>
            </a:extLst>
          </p:cNvPr>
          <p:cNvSpPr txBox="1"/>
          <p:nvPr/>
        </p:nvSpPr>
        <p:spPr>
          <a:xfrm>
            <a:off x="4402692" y="3524539"/>
            <a:ext cx="26027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</a:rPr>
              <a:t>Easy procurement through your existing AWS account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1C08001-252D-CBCC-3635-B3A992C4AFC0}"/>
              </a:ext>
            </a:extLst>
          </p:cNvPr>
          <p:cNvCxnSpPr>
            <a:cxnSpLocks/>
          </p:cNvCxnSpPr>
          <p:nvPr/>
        </p:nvCxnSpPr>
        <p:spPr>
          <a:xfrm>
            <a:off x="7546993" y="1889621"/>
            <a:ext cx="0" cy="3215694"/>
          </a:xfrm>
          <a:prstGeom prst="line">
            <a:avLst/>
          </a:prstGeom>
          <a:ln>
            <a:solidFill>
              <a:srgbClr val="00E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EBAA1E4-F894-952F-0BDB-92F3F8F22072}"/>
              </a:ext>
            </a:extLst>
          </p:cNvPr>
          <p:cNvGrpSpPr/>
          <p:nvPr/>
        </p:nvGrpSpPr>
        <p:grpSpPr>
          <a:xfrm>
            <a:off x="9067890" y="1305773"/>
            <a:ext cx="1458863" cy="1458863"/>
            <a:chOff x="8592719" y="642885"/>
            <a:chExt cx="2364106" cy="2364106"/>
          </a:xfrm>
        </p:grpSpPr>
        <p:pic>
          <p:nvPicPr>
            <p:cNvPr id="9" name="Graphic 8" descr="Cloud outline">
              <a:extLst>
                <a:ext uri="{FF2B5EF4-FFF2-40B4-BE49-F238E27FC236}">
                  <a16:creationId xmlns:a16="http://schemas.microsoft.com/office/drawing/2014/main" id="{2FF4E86A-0B51-BB3D-DF0C-6913035BB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592719" y="642885"/>
              <a:ext cx="2364106" cy="2364106"/>
            </a:xfrm>
            <a:prstGeom prst="rect">
              <a:avLst/>
            </a:prstGeom>
          </p:spPr>
        </p:pic>
        <p:pic>
          <p:nvPicPr>
            <p:cNvPr id="13" name="Graphic 12" descr="Lock with solid fill">
              <a:extLst>
                <a:ext uri="{FF2B5EF4-FFF2-40B4-BE49-F238E27FC236}">
                  <a16:creationId xmlns:a16="http://schemas.microsoft.com/office/drawing/2014/main" id="{8AB9445C-6104-FCBD-EC20-2A6682EAA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592719" y="1229174"/>
              <a:ext cx="658504" cy="658504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F130590-21F8-9329-C5D2-E5BEF3128FC4}"/>
              </a:ext>
            </a:extLst>
          </p:cNvPr>
          <p:cNvSpPr txBox="1"/>
          <p:nvPr/>
        </p:nvSpPr>
        <p:spPr>
          <a:xfrm>
            <a:off x="8529740" y="2591605"/>
            <a:ext cx="249006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err="1">
                <a:solidFill>
                  <a:srgbClr val="00E3FF"/>
                </a:solidFill>
              </a:rPr>
              <a:t>CryoCloud</a:t>
            </a:r>
            <a:r>
              <a:rPr lang="en-US" sz="2800">
                <a:solidFill>
                  <a:srgbClr val="00E3FF"/>
                </a:solidFill>
              </a:rPr>
              <a:t> Private Cloud</a:t>
            </a:r>
          </a:p>
          <a:p>
            <a:pPr algn="ctr"/>
            <a:endParaRPr lang="en-US">
              <a:solidFill>
                <a:srgbClr val="00E3FF"/>
              </a:solidFill>
            </a:endParaRPr>
          </a:p>
        </p:txBody>
      </p:sp>
      <p:pic>
        <p:nvPicPr>
          <p:cNvPr id="16" name="Picture 4" descr="Novolyze Achieves ISO 27001 Certification for Information Security  Management - Novolyze">
            <a:extLst>
              <a:ext uri="{FF2B5EF4-FFF2-40B4-BE49-F238E27FC236}">
                <a16:creationId xmlns:a16="http://schemas.microsoft.com/office/drawing/2014/main" id="{139B8C46-8ACB-9F70-4A32-9B5A90E91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385" y="2764636"/>
            <a:ext cx="2168754" cy="216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AWS Marketplace: Your Account">
            <a:extLst>
              <a:ext uri="{FF2B5EF4-FFF2-40B4-BE49-F238E27FC236}">
                <a16:creationId xmlns:a16="http://schemas.microsoft.com/office/drawing/2014/main" id="{7484EA9C-A653-1EE1-1AC5-03C3949D84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0" t="17834" r="9754" b="23194"/>
          <a:stretch/>
        </p:blipFill>
        <p:spPr bwMode="auto">
          <a:xfrm>
            <a:off x="4606623" y="2493266"/>
            <a:ext cx="2194890" cy="81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44302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14587-0831-6A7B-5D88-280D3B74B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634" y="313510"/>
            <a:ext cx="10964166" cy="523219"/>
          </a:xfrm>
        </p:spPr>
        <p:txBody>
          <a:bodyPr/>
          <a:lstStyle/>
          <a:p>
            <a:r>
              <a:rPr lang="en-US"/>
              <a:t>Integrating Global Phasing into the </a:t>
            </a:r>
            <a:r>
              <a:rPr lang="en-US" err="1"/>
              <a:t>CryoCloud</a:t>
            </a:r>
            <a:r>
              <a:rPr lang="en-US"/>
              <a:t> dashboard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AE0E27-AB9A-42CA-CC63-E67C1EB961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8074" y="1287496"/>
            <a:ext cx="9424436" cy="1787255"/>
          </a:xfrm>
        </p:spPr>
        <p:txBody>
          <a:bodyPr>
            <a:normAutofit/>
          </a:bodyPr>
          <a:lstStyle/>
          <a:p>
            <a:r>
              <a:rPr lang="en-US" sz="2400"/>
              <a:t>Project initiated through Jim from GSK</a:t>
            </a:r>
          </a:p>
          <a:p>
            <a:endParaRPr lang="en-US" sz="2400"/>
          </a:p>
          <a:p>
            <a:r>
              <a:rPr lang="en-US" sz="2400"/>
              <a:t>3 Goals: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1DD15C-4E1C-2B9B-7F75-DDFC70764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FC4F0-7F2E-7D43-9301-38832ED7AB5B}" type="slidenum">
              <a:rPr lang="en-US" smtClean="0"/>
              <a:t>29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5608C8-76ED-DE3A-A2DF-9961D50F7829}"/>
              </a:ext>
            </a:extLst>
          </p:cNvPr>
          <p:cNvSpPr txBox="1"/>
          <p:nvPr/>
        </p:nvSpPr>
        <p:spPr>
          <a:xfrm>
            <a:off x="4309391" y="3808692"/>
            <a:ext cx="331670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/>
            <a:r>
              <a:rPr lang="en-US" sz="2800">
                <a:solidFill>
                  <a:srgbClr val="00E3FF"/>
                </a:solidFill>
              </a:rPr>
              <a:t>Accuracy</a:t>
            </a:r>
            <a:endParaRPr lang="en-US" sz="2400">
              <a:solidFill>
                <a:srgbClr val="00E3FF"/>
              </a:solidFill>
            </a:endParaRPr>
          </a:p>
          <a:p>
            <a:pPr lvl="1" algn="ctr"/>
            <a:endParaRPr lang="en-US" sz="2400">
              <a:solidFill>
                <a:schemeClr val="bg1"/>
              </a:solidFill>
            </a:endParaRPr>
          </a:p>
          <a:p>
            <a:pPr lvl="1" algn="ctr"/>
            <a:r>
              <a:rPr lang="en-US" sz="2000">
                <a:solidFill>
                  <a:schemeClr val="bg1"/>
                </a:solidFill>
              </a:rPr>
              <a:t>Track all relevant metadata from X-ray sessions incl. ligand and preprocessing results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1B5C7A-CD4A-6596-E9DB-7F496EA2EE79}"/>
              </a:ext>
            </a:extLst>
          </p:cNvPr>
          <p:cNvSpPr txBox="1"/>
          <p:nvPr/>
        </p:nvSpPr>
        <p:spPr>
          <a:xfrm>
            <a:off x="8079151" y="3749583"/>
            <a:ext cx="3429002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/>
            <a:r>
              <a:rPr lang="en-US" sz="2800">
                <a:solidFill>
                  <a:srgbClr val="00E3FF"/>
                </a:solidFill>
              </a:rPr>
              <a:t>High-throughput</a:t>
            </a:r>
          </a:p>
          <a:p>
            <a:pPr lvl="1" algn="ctr"/>
            <a:endParaRPr lang="en-US" sz="2800">
              <a:solidFill>
                <a:schemeClr val="bg1"/>
              </a:solidFill>
            </a:endParaRPr>
          </a:p>
          <a:p>
            <a:pPr lvl="1" algn="ctr"/>
            <a:r>
              <a:rPr lang="en-US" sz="2000">
                <a:solidFill>
                  <a:schemeClr val="bg1"/>
                </a:solidFill>
              </a:rPr>
              <a:t>Enable automated and parallelized analysis of datasets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5FE5786-2C36-5143-4E24-F9C88DFA0B0F}"/>
              </a:ext>
            </a:extLst>
          </p:cNvPr>
          <p:cNvGrpSpPr/>
          <p:nvPr/>
        </p:nvGrpSpPr>
        <p:grpSpPr>
          <a:xfrm>
            <a:off x="709400" y="2863905"/>
            <a:ext cx="3429002" cy="1467199"/>
            <a:chOff x="803233" y="2437506"/>
            <a:chExt cx="3429002" cy="146719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E3A68D2-382A-A1A7-09AD-D189868433EF}"/>
                </a:ext>
              </a:extLst>
            </p:cNvPr>
            <p:cNvSpPr txBox="1"/>
            <p:nvPr/>
          </p:nvSpPr>
          <p:spPr>
            <a:xfrm>
              <a:off x="803233" y="3381485"/>
              <a:ext cx="34290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rgbClr val="00E3FF"/>
                  </a:solidFill>
                </a:rPr>
                <a:t>Integration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B1BDD7A-D434-8CA8-44B0-608B866412D2}"/>
                </a:ext>
              </a:extLst>
            </p:cNvPr>
            <p:cNvGrpSpPr/>
            <p:nvPr/>
          </p:nvGrpSpPr>
          <p:grpSpPr>
            <a:xfrm>
              <a:off x="1773282" y="2437506"/>
              <a:ext cx="2064593" cy="885678"/>
              <a:chOff x="1831387" y="2734872"/>
              <a:chExt cx="1508978" cy="647327"/>
            </a:xfrm>
          </p:grpSpPr>
          <p:pic>
            <p:nvPicPr>
              <p:cNvPr id="13" name="Graphic 12" descr="Infinity with solid fill">
                <a:extLst>
                  <a:ext uri="{FF2B5EF4-FFF2-40B4-BE49-F238E27FC236}">
                    <a16:creationId xmlns:a16="http://schemas.microsoft.com/office/drawing/2014/main" id="{B870A90C-A95C-2E07-0CF0-D844346EEE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2271044" y="2931587"/>
                <a:ext cx="351907" cy="351907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3698B88-A67F-F77F-9EFA-6ACAAB8CE9D4}"/>
                  </a:ext>
                </a:extLst>
              </p:cNvPr>
              <p:cNvSpPr txBox="1"/>
              <p:nvPr/>
            </p:nvSpPr>
            <p:spPr>
              <a:xfrm>
                <a:off x="1831387" y="2774837"/>
                <a:ext cx="730685" cy="6073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>
                    <a:solidFill>
                      <a:srgbClr val="00E3FF"/>
                    </a:solidFill>
                    <a:latin typeface="Comic Sans MS" panose="030F0902030302020204" pitchFamily="66" charset="0"/>
                  </a:rPr>
                  <a:t>e</a:t>
                </a:r>
                <a:r>
                  <a:rPr lang="en-US" sz="4800" b="1" baseline="30000">
                    <a:solidFill>
                      <a:srgbClr val="00E3FF"/>
                    </a:solidFill>
                    <a:latin typeface="Comic Sans MS" panose="030F0902030302020204" pitchFamily="66" charset="0"/>
                  </a:rPr>
                  <a:t>-</a:t>
                </a:r>
                <a:endParaRPr lang="en-US" sz="3600" b="1" baseline="30000">
                  <a:solidFill>
                    <a:srgbClr val="00E3FF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4C7265E-2534-B8A0-CF57-3D567657DB01}"/>
                  </a:ext>
                </a:extLst>
              </p:cNvPr>
              <p:cNvSpPr txBox="1"/>
              <p:nvPr/>
            </p:nvSpPr>
            <p:spPr>
              <a:xfrm>
                <a:off x="2673157" y="2734872"/>
                <a:ext cx="667208" cy="6073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4800">
                    <a:solidFill>
                      <a:srgbClr val="00E3FF"/>
                    </a:solidFill>
                  </a:rPr>
                  <a:t>γ</a:t>
                </a:r>
                <a:endParaRPr lang="en-US" sz="3600" baseline="30000">
                  <a:solidFill>
                    <a:srgbClr val="00E3FF"/>
                  </a:solidFill>
                  <a:latin typeface="Comic Sans MS" panose="030F0902030302020204" pitchFamily="66" charset="0"/>
                </a:endParaRPr>
              </a:p>
            </p:txBody>
          </p:sp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55A007C5-8B00-B233-E036-8C12D46D2295}"/>
              </a:ext>
            </a:extLst>
          </p:cNvPr>
          <p:cNvSpPr txBox="1"/>
          <p:nvPr/>
        </p:nvSpPr>
        <p:spPr>
          <a:xfrm>
            <a:off x="991465" y="4554841"/>
            <a:ext cx="286487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</a:rPr>
              <a:t>One streamlined interface to manage Cryo-EM and X-Ray projects</a:t>
            </a:r>
          </a:p>
        </p:txBody>
      </p:sp>
    </p:spTree>
    <p:extLst>
      <p:ext uri="{BB962C8B-B14F-4D97-AF65-F5344CB8AC3E}">
        <p14:creationId xmlns:p14="http://schemas.microsoft.com/office/powerpoint/2010/main" val="2866986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2CEE4-2AC3-A8A2-CFA0-895E97E0D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CryoCloud</a:t>
            </a:r>
            <a:r>
              <a:rPr lang="en-US"/>
              <a:t> – first in many areas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9212F8-47C4-AD44-54BD-617C3D3B842A}"/>
              </a:ext>
            </a:extLst>
          </p:cNvPr>
          <p:cNvSpPr txBox="1"/>
          <p:nvPr/>
        </p:nvSpPr>
        <p:spPr>
          <a:xfrm>
            <a:off x="996828" y="3943910"/>
            <a:ext cx="30181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E3FF"/>
                </a:solidFill>
              </a:rPr>
              <a:t>Only cryo-EM platform integrating infrastructure + algorithms</a:t>
            </a:r>
          </a:p>
        </p:txBody>
      </p:sp>
      <p:pic>
        <p:nvPicPr>
          <p:cNvPr id="10" name="Graphic 9" descr="Processor with solid fill">
            <a:extLst>
              <a:ext uri="{FF2B5EF4-FFF2-40B4-BE49-F238E27FC236}">
                <a16:creationId xmlns:a16="http://schemas.microsoft.com/office/drawing/2014/main" id="{B0C2EB25-1F47-318A-9ACA-DDC14BEC83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67649" y="2777084"/>
            <a:ext cx="851525" cy="8515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DAFA6C2-EF63-40EF-02A4-0E1125342622}"/>
              </a:ext>
            </a:extLst>
          </p:cNvPr>
          <p:cNvSpPr txBox="1"/>
          <p:nvPr/>
        </p:nvSpPr>
        <p:spPr>
          <a:xfrm>
            <a:off x="4586938" y="4082409"/>
            <a:ext cx="3018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E3FF"/>
                </a:solidFill>
              </a:rPr>
              <a:t>First &amp; only ISO certified cryo-EM cloud platform</a:t>
            </a:r>
          </a:p>
        </p:txBody>
      </p:sp>
      <p:pic>
        <p:nvPicPr>
          <p:cNvPr id="12" name="Graphic 11" descr="Brain outline">
            <a:extLst>
              <a:ext uri="{FF2B5EF4-FFF2-40B4-BE49-F238E27FC236}">
                <a16:creationId xmlns:a16="http://schemas.microsoft.com/office/drawing/2014/main" id="{B88D30F3-EEF7-0944-0603-4623E62AC5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20800" y="2741181"/>
            <a:ext cx="923330" cy="9233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A6A5605-3EB5-4167-3787-2A18E2BF8231}"/>
              </a:ext>
            </a:extLst>
          </p:cNvPr>
          <p:cNvSpPr txBox="1"/>
          <p:nvPr/>
        </p:nvSpPr>
        <p:spPr>
          <a:xfrm>
            <a:off x="2111752" y="2927949"/>
            <a:ext cx="788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E4FF"/>
                </a:solidFill>
              </a:rPr>
              <a:t>+</a:t>
            </a:r>
          </a:p>
        </p:txBody>
      </p:sp>
      <p:pic>
        <p:nvPicPr>
          <p:cNvPr id="17" name="Picture 4" descr="Novolyze Achieves ISO 27001 Certification for Information Security  Management - Novolyze">
            <a:extLst>
              <a:ext uri="{FF2B5EF4-FFF2-40B4-BE49-F238E27FC236}">
                <a16:creationId xmlns:a16="http://schemas.microsoft.com/office/drawing/2014/main" id="{B1295595-84DB-A50B-6542-305457A65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373" y="2533120"/>
            <a:ext cx="774957" cy="77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Graphic 15" descr="Lock with solid fill">
            <a:extLst>
              <a:ext uri="{FF2B5EF4-FFF2-40B4-BE49-F238E27FC236}">
                <a16:creationId xmlns:a16="http://schemas.microsoft.com/office/drawing/2014/main" id="{E71E1DF5-CD9C-FEC4-4479-0AA8E9371C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38800" y="2777084"/>
            <a:ext cx="914400" cy="9144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70834CB-7ECC-E026-5AB9-4F0B2B85ED24}"/>
              </a:ext>
            </a:extLst>
          </p:cNvPr>
          <p:cNvGrpSpPr/>
          <p:nvPr/>
        </p:nvGrpSpPr>
        <p:grpSpPr>
          <a:xfrm>
            <a:off x="8097182" y="2328940"/>
            <a:ext cx="4516423" cy="2461355"/>
            <a:chOff x="8097182" y="2328940"/>
            <a:chExt cx="4516423" cy="246135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AC0695A-5293-191B-6E19-DE02D559D7F3}"/>
                </a:ext>
              </a:extLst>
            </p:cNvPr>
            <p:cNvGrpSpPr/>
            <p:nvPr/>
          </p:nvGrpSpPr>
          <p:grpSpPr>
            <a:xfrm>
              <a:off x="8621442" y="2487407"/>
              <a:ext cx="3992163" cy="1404304"/>
              <a:chOff x="3088566" y="1361968"/>
              <a:chExt cx="5569315" cy="1959092"/>
            </a:xfrm>
          </p:grpSpPr>
          <p:pic>
            <p:nvPicPr>
              <p:cNvPr id="18" name="Graphic 17" descr="Infinity with solid fill">
                <a:extLst>
                  <a:ext uri="{FF2B5EF4-FFF2-40B4-BE49-F238E27FC236}">
                    <a16:creationId xmlns:a16="http://schemas.microsoft.com/office/drawing/2014/main" id="{37982410-1CD0-5CB7-C809-39A2BBF2D6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4462766" y="1999131"/>
                <a:ext cx="1082680" cy="1082682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4A1D37F-167D-FC81-E50B-72FCAE8779E9}"/>
                  </a:ext>
                </a:extLst>
              </p:cNvPr>
              <p:cNvSpPr txBox="1"/>
              <p:nvPr/>
            </p:nvSpPr>
            <p:spPr>
              <a:xfrm>
                <a:off x="3088566" y="1474780"/>
                <a:ext cx="1649283" cy="18462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0">
                    <a:solidFill>
                      <a:srgbClr val="00E3FF"/>
                    </a:solidFill>
                    <a:latin typeface="Comic Sans MS" panose="030F0902030302020204" pitchFamily="66" charset="0"/>
                  </a:rPr>
                  <a:t>e</a:t>
                </a:r>
                <a:r>
                  <a:rPr lang="en-US" sz="8000" b="1" baseline="30000">
                    <a:solidFill>
                      <a:srgbClr val="00E3FF"/>
                    </a:solidFill>
                    <a:latin typeface="Comic Sans MS" panose="030F0902030302020204" pitchFamily="66" charset="0"/>
                  </a:rPr>
                  <a:t>-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5116023-6E82-37AB-CFA0-8F40EB27102B}"/>
                  </a:ext>
                </a:extLst>
              </p:cNvPr>
              <p:cNvSpPr txBox="1"/>
              <p:nvPr/>
            </p:nvSpPr>
            <p:spPr>
              <a:xfrm>
                <a:off x="5545446" y="1361968"/>
                <a:ext cx="3112435" cy="18462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8000">
                    <a:solidFill>
                      <a:srgbClr val="00E3FF"/>
                    </a:solidFill>
                  </a:rPr>
                  <a:t>γ</a:t>
                </a:r>
                <a:endParaRPr lang="en-US" sz="8000" baseline="30000">
                  <a:solidFill>
                    <a:srgbClr val="00E3FF"/>
                  </a:solidFill>
                  <a:latin typeface="Comic Sans MS" panose="030F0902030302020204" pitchFamily="66" charset="0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C75E687-AB80-3F73-C934-B86580B22941}"/>
                </a:ext>
              </a:extLst>
            </p:cNvPr>
            <p:cNvSpPr txBox="1"/>
            <p:nvPr/>
          </p:nvSpPr>
          <p:spPr>
            <a:xfrm>
              <a:off x="8097182" y="4082409"/>
              <a:ext cx="34129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rgbClr val="00E3FF"/>
                  </a:solidFill>
                </a:rPr>
                <a:t>First native Integration of cryo-EM + X-ray workflows</a:t>
              </a:r>
            </a:p>
          </p:txBody>
        </p:sp>
        <p:sp>
          <p:nvSpPr>
            <p:cNvPr id="25" name="Diagonal Stripe 24">
              <a:extLst>
                <a:ext uri="{FF2B5EF4-FFF2-40B4-BE49-F238E27FC236}">
                  <a16:creationId xmlns:a16="http://schemas.microsoft.com/office/drawing/2014/main" id="{C1CBE80F-9D76-E56C-40F2-4BA6F412552B}"/>
                </a:ext>
              </a:extLst>
            </p:cNvPr>
            <p:cNvSpPr/>
            <p:nvPr/>
          </p:nvSpPr>
          <p:spPr>
            <a:xfrm>
              <a:off x="8336394" y="2328940"/>
              <a:ext cx="1217863" cy="946479"/>
            </a:xfrm>
            <a:prstGeom prst="diagStripe">
              <a:avLst/>
            </a:prstGeom>
            <a:solidFill>
              <a:srgbClr val="CC63B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chemeClr val="bg1"/>
                  </a:solidFill>
                </a:rPr>
                <a:t>NEW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054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14DC84B-4D5A-01D0-BC56-CAFD7A189B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846"/>
          <a:stretch/>
        </p:blipFill>
        <p:spPr>
          <a:xfrm>
            <a:off x="7061367" y="1619879"/>
            <a:ext cx="7769942" cy="5999646"/>
          </a:xfrm>
          <a:prstGeom prst="rect">
            <a:avLst/>
          </a:prstGeom>
        </p:spPr>
      </p:pic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F94C0A2-BC67-6FDE-9F51-D1915921FA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363054"/>
            <a:ext cx="1928277" cy="3745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72BC32-9B25-7534-E0AE-A27C73AF7A57}"/>
              </a:ext>
            </a:extLst>
          </p:cNvPr>
          <p:cNvSpPr txBox="1"/>
          <p:nvPr/>
        </p:nvSpPr>
        <p:spPr>
          <a:xfrm>
            <a:off x="418645" y="330231"/>
            <a:ext cx="8103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err="1">
                <a:solidFill>
                  <a:schemeClr val="bg1"/>
                </a:solidFill>
              </a:rPr>
              <a:t>CryoCloud’s</a:t>
            </a:r>
            <a:r>
              <a:rPr lang="en-US" sz="2800">
                <a:solidFill>
                  <a:schemeClr val="bg1"/>
                </a:solidFill>
              </a:rPr>
              <a:t> 3 core technologies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C4DAD7-2C9D-2D9E-27BE-2B6375A6177D}"/>
              </a:ext>
            </a:extLst>
          </p:cNvPr>
          <p:cNvSpPr txBox="1"/>
          <p:nvPr/>
        </p:nvSpPr>
        <p:spPr>
          <a:xfrm>
            <a:off x="162560" y="6528619"/>
            <a:ext cx="2590800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100">
                <a:solidFill>
                  <a:schemeClr val="bg1"/>
                </a:solidFill>
              </a:rPr>
              <a:t>© </a:t>
            </a:r>
            <a:r>
              <a:rPr lang="en-US" sz="1100" err="1">
                <a:solidFill>
                  <a:schemeClr val="bg1"/>
                </a:solidFill>
              </a:rPr>
              <a:t>CryoCloud</a:t>
            </a:r>
            <a:r>
              <a:rPr lang="en-US" sz="1100">
                <a:solidFill>
                  <a:schemeClr val="bg1"/>
                </a:solidFill>
              </a:rPr>
              <a:t>, 2025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DFFB34-78B1-65E3-27A4-22F98EC029F8}"/>
              </a:ext>
            </a:extLst>
          </p:cNvPr>
          <p:cNvSpPr txBox="1"/>
          <p:nvPr/>
        </p:nvSpPr>
        <p:spPr>
          <a:xfrm>
            <a:off x="4879320" y="6528619"/>
            <a:ext cx="24333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More info visit: </a:t>
            </a:r>
            <a:r>
              <a:rPr lang="en-US" sz="1100" b="1">
                <a:solidFill>
                  <a:srgbClr val="00B0F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www.cryocloud.io</a:t>
            </a:r>
            <a:r>
              <a:rPr lang="en-US" sz="1100" b="1">
                <a:solidFill>
                  <a:srgbClr val="00B0F0"/>
                </a:solidFill>
              </a:rPr>
              <a:t> </a:t>
            </a:r>
          </a:p>
        </p:txBody>
      </p:sp>
      <p:sp>
        <p:nvSpPr>
          <p:cNvPr id="13" name="Slide Number Placeholder 9">
            <a:extLst>
              <a:ext uri="{FF2B5EF4-FFF2-40B4-BE49-F238E27FC236}">
                <a16:creationId xmlns:a16="http://schemas.microsoft.com/office/drawing/2014/main" id="{8F6C37E1-1B4F-0CEB-A616-9402F0EF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0475" y="6425104"/>
            <a:ext cx="367832" cy="365125"/>
          </a:xfrm>
        </p:spPr>
        <p:txBody>
          <a:bodyPr/>
          <a:lstStyle/>
          <a:p>
            <a:fld id="{089B448F-9383-400D-943B-A02E3EB52680}" type="slidenum">
              <a:rPr lang="en-US" smtClean="0"/>
              <a:t>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DC350C-FE48-7538-E48C-F2416EFD1768}"/>
              </a:ext>
            </a:extLst>
          </p:cNvPr>
          <p:cNvSpPr txBox="1"/>
          <p:nvPr/>
        </p:nvSpPr>
        <p:spPr>
          <a:xfrm>
            <a:off x="1778913" y="6528619"/>
            <a:ext cx="2590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chemeClr val="bg2">
                    <a:lumMod val="50000"/>
                  </a:schemeClr>
                </a:solidFill>
              </a:rPr>
              <a:t>confidential, do not share</a:t>
            </a:r>
          </a:p>
        </p:txBody>
      </p:sp>
      <p:pic>
        <p:nvPicPr>
          <p:cNvPr id="5" name="Graphic 4" descr="Cloud outline">
            <a:extLst>
              <a:ext uri="{FF2B5EF4-FFF2-40B4-BE49-F238E27FC236}">
                <a16:creationId xmlns:a16="http://schemas.microsoft.com/office/drawing/2014/main" id="{1DEB6092-A7EA-ED29-90A0-2908C1B406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30217" y="2552798"/>
            <a:ext cx="1403461" cy="14034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E6016F-70A1-A29C-7C22-997D96065210}"/>
              </a:ext>
            </a:extLst>
          </p:cNvPr>
          <p:cNvSpPr txBox="1"/>
          <p:nvPr/>
        </p:nvSpPr>
        <p:spPr>
          <a:xfrm>
            <a:off x="1428006" y="3858099"/>
            <a:ext cx="1928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Scalable cloud Infrastructure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001198-0581-FE63-30BC-201AB24E5C18}"/>
              </a:ext>
            </a:extLst>
          </p:cNvPr>
          <p:cNvSpPr txBox="1"/>
          <p:nvPr/>
        </p:nvSpPr>
        <p:spPr>
          <a:xfrm>
            <a:off x="5130634" y="3858099"/>
            <a:ext cx="218204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Intuitive app &amp; integrated workflows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080AFC-48DE-90A2-D3A0-5C4C4C178FA5}"/>
              </a:ext>
            </a:extLst>
          </p:cNvPr>
          <p:cNvSpPr txBox="1"/>
          <p:nvPr/>
        </p:nvSpPr>
        <p:spPr>
          <a:xfrm>
            <a:off x="8522634" y="3858099"/>
            <a:ext cx="2455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Optimized image analysis algorithms</a:t>
            </a:r>
          </a:p>
        </p:txBody>
      </p:sp>
      <p:pic>
        <p:nvPicPr>
          <p:cNvPr id="18" name="Graphic 17" descr="End outline">
            <a:extLst>
              <a:ext uri="{FF2B5EF4-FFF2-40B4-BE49-F238E27FC236}">
                <a16:creationId xmlns:a16="http://schemas.microsoft.com/office/drawing/2014/main" id="{A7A96070-8CF3-019E-D5B3-27119E87B5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764457" y="2791295"/>
            <a:ext cx="914400" cy="914400"/>
          </a:xfrm>
          <a:prstGeom prst="rect">
            <a:avLst/>
          </a:prstGeom>
        </p:spPr>
      </p:pic>
      <p:pic>
        <p:nvPicPr>
          <p:cNvPr id="6" name="Graphic 5" descr="Brain outline">
            <a:extLst>
              <a:ext uri="{FF2B5EF4-FFF2-40B4-BE49-F238E27FC236}">
                <a16:creationId xmlns:a16="http://schemas.microsoft.com/office/drawing/2014/main" id="{2F83D14F-06C4-2570-3518-918CF52507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174149" y="2715219"/>
            <a:ext cx="1099797" cy="109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335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7F0FCD2-D133-5FF5-DB92-C038DB6E8660}"/>
              </a:ext>
            </a:extLst>
          </p:cNvPr>
          <p:cNvGrpSpPr/>
          <p:nvPr/>
        </p:nvGrpSpPr>
        <p:grpSpPr>
          <a:xfrm>
            <a:off x="3724469" y="2961609"/>
            <a:ext cx="637296" cy="644377"/>
            <a:chOff x="3183724" y="4979501"/>
            <a:chExt cx="436681" cy="441534"/>
          </a:xfrm>
        </p:grpSpPr>
        <p:sp>
          <p:nvSpPr>
            <p:cNvPr id="3" name="Diamond 2">
              <a:extLst>
                <a:ext uri="{FF2B5EF4-FFF2-40B4-BE49-F238E27FC236}">
                  <a16:creationId xmlns:a16="http://schemas.microsoft.com/office/drawing/2014/main" id="{23EC2026-004D-8900-C8AD-55849136B658}"/>
                </a:ext>
              </a:extLst>
            </p:cNvPr>
            <p:cNvSpPr/>
            <p:nvPr/>
          </p:nvSpPr>
          <p:spPr>
            <a:xfrm>
              <a:off x="3294654" y="4979501"/>
              <a:ext cx="203793" cy="365304"/>
            </a:xfrm>
            <a:prstGeom prst="diamond">
              <a:avLst/>
            </a:prstGeom>
            <a:noFill/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Diamond 3">
              <a:extLst>
                <a:ext uri="{FF2B5EF4-FFF2-40B4-BE49-F238E27FC236}">
                  <a16:creationId xmlns:a16="http://schemas.microsoft.com/office/drawing/2014/main" id="{080C54F5-5571-EEB4-99DE-C40465331523}"/>
                </a:ext>
              </a:extLst>
            </p:cNvPr>
            <p:cNvSpPr/>
            <p:nvPr/>
          </p:nvSpPr>
          <p:spPr>
            <a:xfrm>
              <a:off x="3183724" y="5147493"/>
              <a:ext cx="131032" cy="234877"/>
            </a:xfrm>
            <a:prstGeom prst="diamond">
              <a:avLst/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Diamond 9">
              <a:extLst>
                <a:ext uri="{FF2B5EF4-FFF2-40B4-BE49-F238E27FC236}">
                  <a16:creationId xmlns:a16="http://schemas.microsoft.com/office/drawing/2014/main" id="{77F56CD9-EC3A-6E38-C560-8774EE4EA026}"/>
                </a:ext>
              </a:extLst>
            </p:cNvPr>
            <p:cNvSpPr/>
            <p:nvPr/>
          </p:nvSpPr>
          <p:spPr>
            <a:xfrm>
              <a:off x="3467803" y="5147493"/>
              <a:ext cx="152602" cy="273542"/>
            </a:xfrm>
            <a:prstGeom prst="diamond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4C65187-D01B-97C6-8D25-B45A70821817}"/>
              </a:ext>
            </a:extLst>
          </p:cNvPr>
          <p:cNvSpPr txBox="1"/>
          <p:nvPr/>
        </p:nvSpPr>
        <p:spPr>
          <a:xfrm>
            <a:off x="4403199" y="2874645"/>
            <a:ext cx="41511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err="1">
                <a:solidFill>
                  <a:schemeClr val="bg1"/>
                </a:solidFill>
                <a:latin typeface="Century Gothic" panose="020B0502020202020204" pitchFamily="34" charset="0"/>
                <a:cs typeface="Futura Medium" panose="020B0602020204020303" pitchFamily="34" charset="-79"/>
              </a:rPr>
              <a:t>CrystalCloud</a:t>
            </a:r>
            <a:endParaRPr lang="en-US" sz="4400">
              <a:solidFill>
                <a:schemeClr val="bg1"/>
              </a:solidFill>
              <a:latin typeface="Century Gothic" panose="020B0502020202020204" pitchFamily="34" charset="0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343346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3E120F55-00F9-D7D3-E8F1-166B00E14187}"/>
              </a:ext>
            </a:extLst>
          </p:cNvPr>
          <p:cNvSpPr txBox="1"/>
          <p:nvPr/>
        </p:nvSpPr>
        <p:spPr>
          <a:xfrm>
            <a:off x="8422138" y="5204769"/>
            <a:ext cx="3680550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>
                <a:solidFill>
                  <a:srgbClr val="00E3FF"/>
                </a:solidFill>
              </a:rPr>
              <a:t>+ </a:t>
            </a:r>
            <a:r>
              <a:rPr lang="en-US" sz="1800">
                <a:solidFill>
                  <a:srgbClr val="00E3FF"/>
                </a:solidFill>
              </a:rPr>
              <a:t>One platform for </a:t>
            </a:r>
            <a:r>
              <a:rPr lang="en-US">
                <a:solidFill>
                  <a:srgbClr val="00E3FF"/>
                </a:solidFill>
              </a:rPr>
              <a:t>MX</a:t>
            </a:r>
            <a:r>
              <a:rPr lang="en-US" sz="1800">
                <a:solidFill>
                  <a:srgbClr val="00E3FF"/>
                </a:solidFill>
              </a:rPr>
              <a:t> &amp; Cryo-EM</a:t>
            </a:r>
            <a:endParaRPr lang="en-NL">
              <a:solidFill>
                <a:srgbClr val="00E3FF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F3A9290-7633-F6D1-2F46-6BD04D6CA06B}"/>
              </a:ext>
            </a:extLst>
          </p:cNvPr>
          <p:cNvSpPr txBox="1"/>
          <p:nvPr/>
        </p:nvSpPr>
        <p:spPr>
          <a:xfrm>
            <a:off x="8426297" y="4839078"/>
            <a:ext cx="2672220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nl-NL">
                <a:solidFill>
                  <a:srgbClr val="00E3FF"/>
                </a:solidFill>
              </a:rPr>
              <a:t>+ </a:t>
            </a:r>
            <a:r>
              <a:rPr lang="nl-NL" sz="1800">
                <a:solidFill>
                  <a:srgbClr val="00E3FF"/>
                </a:solidFill>
              </a:rPr>
              <a:t>R</a:t>
            </a:r>
            <a:r>
              <a:rPr lang="en-NL" sz="1800">
                <a:solidFill>
                  <a:srgbClr val="00E3FF"/>
                </a:solidFill>
              </a:rPr>
              <a:t>un </a:t>
            </a:r>
            <a:r>
              <a:rPr lang="nl-NL" sz="1800">
                <a:solidFill>
                  <a:srgbClr val="00E3FF"/>
                </a:solidFill>
              </a:rPr>
              <a:t>&gt;</a:t>
            </a:r>
            <a:r>
              <a:rPr lang="en-NL" sz="1800">
                <a:solidFill>
                  <a:srgbClr val="00E3FF"/>
                </a:solidFill>
              </a:rPr>
              <a:t>100 jobs in parallel</a:t>
            </a:r>
            <a:endParaRPr lang="en-NL">
              <a:solidFill>
                <a:srgbClr val="00E3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9B1014-AE4E-4515-F230-ABC3E5D84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/>
              <a:t>How does our solution fit in the MX workflow?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0BC742-46EA-F182-2FDF-E7813F35A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6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F9EE2C00-0BE6-AB77-36E4-677455FAE7F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3706625"/>
              </p:ext>
            </p:extLst>
          </p:nvPr>
        </p:nvGraphicFramePr>
        <p:xfrm>
          <a:off x="436211" y="2318534"/>
          <a:ext cx="11408495" cy="9383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5" name="Graphic 44" descr="Upload with solid fill">
            <a:extLst>
              <a:ext uri="{FF2B5EF4-FFF2-40B4-BE49-F238E27FC236}">
                <a16:creationId xmlns:a16="http://schemas.microsoft.com/office/drawing/2014/main" id="{F06DDC65-E75E-203F-A767-6A1C0E1D23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07458" y="1861765"/>
            <a:ext cx="524943" cy="524943"/>
          </a:xfrm>
          <a:prstGeom prst="rect">
            <a:avLst/>
          </a:prstGeom>
        </p:spPr>
      </p:pic>
      <p:pic>
        <p:nvPicPr>
          <p:cNvPr id="46" name="Graphic 45" descr="Upload with solid fill">
            <a:extLst>
              <a:ext uri="{FF2B5EF4-FFF2-40B4-BE49-F238E27FC236}">
                <a16:creationId xmlns:a16="http://schemas.microsoft.com/office/drawing/2014/main" id="{339931EA-314F-E4BC-F851-6F7F7B3BC2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056539" y="1874014"/>
            <a:ext cx="524943" cy="524943"/>
          </a:xfrm>
          <a:prstGeom prst="rect">
            <a:avLst/>
          </a:prstGeom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2E83E2F0-DAB5-584B-ACBC-B3AA4ECD75E7}"/>
              </a:ext>
            </a:extLst>
          </p:cNvPr>
          <p:cNvSpPr/>
          <p:nvPr/>
        </p:nvSpPr>
        <p:spPr>
          <a:xfrm>
            <a:off x="0" y="5760538"/>
            <a:ext cx="12191999" cy="523219"/>
          </a:xfrm>
          <a:prstGeom prst="rect">
            <a:avLst/>
          </a:prstGeom>
          <a:solidFill>
            <a:srgbClr val="148B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2400"/>
              <a:t>CryoCloud provides fully </a:t>
            </a:r>
            <a:r>
              <a:rPr lang="en-US" sz="2400">
                <a:solidFill>
                  <a:schemeClr val="bg1"/>
                </a:solidFill>
              </a:rPr>
              <a:t>automated analysis from raw data to ligand fitting &amp; validation</a:t>
            </a:r>
            <a:r>
              <a:rPr lang="en-NL"/>
              <a:t> </a:t>
            </a:r>
          </a:p>
        </p:txBody>
      </p:sp>
      <p:sp>
        <p:nvSpPr>
          <p:cNvPr id="81" name="Content Placeholder 2">
            <a:extLst>
              <a:ext uri="{FF2B5EF4-FFF2-40B4-BE49-F238E27FC236}">
                <a16:creationId xmlns:a16="http://schemas.microsoft.com/office/drawing/2014/main" id="{BB7E12E8-A412-73F6-E5B1-67C67B0FA76A}"/>
              </a:ext>
            </a:extLst>
          </p:cNvPr>
          <p:cNvSpPr txBox="1">
            <a:spLocks/>
          </p:cNvSpPr>
          <p:nvPr/>
        </p:nvSpPr>
        <p:spPr>
          <a:xfrm>
            <a:off x="89311" y="4894761"/>
            <a:ext cx="3209843" cy="3583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b="1">
                <a:solidFill>
                  <a:srgbClr val="FF85FF"/>
                </a:solidFill>
              </a:rPr>
              <a:t>Global Phasing Pipedream</a:t>
            </a:r>
            <a:endParaRPr lang="en-NL" sz="2400" b="1">
              <a:solidFill>
                <a:srgbClr val="FF85FF"/>
              </a:solidFill>
            </a:endParaRPr>
          </a:p>
        </p:txBody>
      </p:sp>
      <p:graphicFrame>
        <p:nvGraphicFramePr>
          <p:cNvPr id="87" name="Table 86">
            <a:extLst>
              <a:ext uri="{FF2B5EF4-FFF2-40B4-BE49-F238E27FC236}">
                <a16:creationId xmlns:a16="http://schemas.microsoft.com/office/drawing/2014/main" id="{38EA712E-5F69-7A70-89F6-B715C5FA1F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270917"/>
              </p:ext>
            </p:extLst>
          </p:nvPr>
        </p:nvGraphicFramePr>
        <p:xfrm>
          <a:off x="2372180" y="3449995"/>
          <a:ext cx="9819820" cy="11353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54955">
                  <a:extLst>
                    <a:ext uri="{9D8B030D-6E8A-4147-A177-3AD203B41FA5}">
                      <a16:colId xmlns:a16="http://schemas.microsoft.com/office/drawing/2014/main" val="3542107495"/>
                    </a:ext>
                  </a:extLst>
                </a:gridCol>
                <a:gridCol w="2454955">
                  <a:extLst>
                    <a:ext uri="{9D8B030D-6E8A-4147-A177-3AD203B41FA5}">
                      <a16:colId xmlns:a16="http://schemas.microsoft.com/office/drawing/2014/main" val="2739927713"/>
                    </a:ext>
                  </a:extLst>
                </a:gridCol>
                <a:gridCol w="2454955">
                  <a:extLst>
                    <a:ext uri="{9D8B030D-6E8A-4147-A177-3AD203B41FA5}">
                      <a16:colId xmlns:a16="http://schemas.microsoft.com/office/drawing/2014/main" val="3904449658"/>
                    </a:ext>
                  </a:extLst>
                </a:gridCol>
                <a:gridCol w="2454955">
                  <a:extLst>
                    <a:ext uri="{9D8B030D-6E8A-4147-A177-3AD203B41FA5}">
                      <a16:colId xmlns:a16="http://schemas.microsoft.com/office/drawing/2014/main" val="13442390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L" sz="1250">
                          <a:solidFill>
                            <a:srgbClr val="FF85FF"/>
                          </a:solidFill>
                        </a:rPr>
                        <a:t>AutoPROC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250">
                          <a:solidFill>
                            <a:srgbClr val="FF85FF"/>
                          </a:solidFill>
                        </a:rPr>
                        <a:t>“Limited” MR with Phaser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250">
                          <a:solidFill>
                            <a:srgbClr val="FF85FF"/>
                          </a:solidFill>
                        </a:rPr>
                        <a:t>Structure refinement with BUSTER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GB" sz="1250">
                          <a:solidFill>
                            <a:srgbClr val="FF85FF"/>
                          </a:solidFill>
                        </a:rPr>
                        <a:t>Ligand density elicitation</a:t>
                      </a:r>
                      <a:endParaRPr lang="en-US" sz="1250">
                        <a:solidFill>
                          <a:srgbClr val="FF85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50">
                          <a:solidFill>
                            <a:srgbClr val="FF85FF"/>
                          </a:solidFill>
                        </a:rPr>
                        <a:t>Ligand fitting with </a:t>
                      </a:r>
                      <a:r>
                        <a:rPr lang="en-US" sz="1250" err="1">
                          <a:solidFill>
                            <a:srgbClr val="FF85FF"/>
                          </a:solidFill>
                        </a:rPr>
                        <a:t>Rhofit</a:t>
                      </a:r>
                      <a:endParaRPr lang="en-US" sz="1250">
                        <a:solidFill>
                          <a:srgbClr val="FF85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sz="1250">
                          <a:solidFill>
                            <a:srgbClr val="FF85FF"/>
                          </a:solidFill>
                        </a:rPr>
                        <a:t>Validation with MolProbity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072785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NL" sz="125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50">
                          <a:solidFill>
                            <a:srgbClr val="00E3FF"/>
                          </a:solidFill>
                        </a:rPr>
                        <a:t>Reference Matching</a:t>
                      </a:r>
                      <a:endParaRPr lang="en-NL" sz="1250">
                        <a:solidFill>
                          <a:srgbClr val="00E3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250">
                          <a:solidFill>
                            <a:srgbClr val="00E3FF"/>
                          </a:solidFill>
                        </a:rPr>
                        <a:t>Restraint generation</a:t>
                      </a:r>
                    </a:p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250">
                          <a:solidFill>
                            <a:srgbClr val="00E3FF"/>
                          </a:solidFill>
                        </a:rPr>
                        <a:t>with </a:t>
                      </a:r>
                      <a:r>
                        <a:rPr lang="en-US" sz="1250" err="1">
                          <a:solidFill>
                            <a:srgbClr val="00E3FF"/>
                          </a:solidFill>
                        </a:rPr>
                        <a:t>AceDRG</a:t>
                      </a:r>
                      <a:r>
                        <a:rPr lang="en-US" sz="1250">
                          <a:solidFill>
                            <a:srgbClr val="00E3FF"/>
                          </a:solidFill>
                        </a:rPr>
                        <a:t> or Grade2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50">
                          <a:solidFill>
                            <a:srgbClr val="00E3FF"/>
                          </a:solidFill>
                        </a:rPr>
                        <a:t>Result inspection via</a:t>
                      </a:r>
                    </a:p>
                    <a:p>
                      <a:pPr algn="ctr"/>
                      <a:r>
                        <a:rPr lang="en-US" sz="1250">
                          <a:solidFill>
                            <a:srgbClr val="00E3FF"/>
                          </a:solidFill>
                        </a:rPr>
                        <a:t>an intuitive user interface</a:t>
                      </a:r>
                      <a:endParaRPr lang="en-NL" sz="1250">
                        <a:solidFill>
                          <a:srgbClr val="00E3FF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32726426"/>
                  </a:ext>
                </a:extLst>
              </a:tr>
            </a:tbl>
          </a:graphicData>
        </a:graphic>
      </p:graphicFrame>
      <p:sp>
        <p:nvSpPr>
          <p:cNvPr id="88" name="Content Placeholder 2">
            <a:extLst>
              <a:ext uri="{FF2B5EF4-FFF2-40B4-BE49-F238E27FC236}">
                <a16:creationId xmlns:a16="http://schemas.microsoft.com/office/drawing/2014/main" id="{368CEDF8-ADFD-33BD-5C46-016F683A6AC1}"/>
              </a:ext>
            </a:extLst>
          </p:cNvPr>
          <p:cNvSpPr txBox="1">
            <a:spLocks/>
          </p:cNvSpPr>
          <p:nvPr/>
        </p:nvSpPr>
        <p:spPr>
          <a:xfrm>
            <a:off x="89312" y="5209087"/>
            <a:ext cx="2909920" cy="3583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b="1">
                <a:solidFill>
                  <a:srgbClr val="00E3FF"/>
                </a:solidFill>
              </a:rPr>
              <a:t>CryoCloud integration</a:t>
            </a:r>
            <a:endParaRPr lang="en-NL" sz="2400" b="1">
              <a:solidFill>
                <a:srgbClr val="00E3FF"/>
              </a:solidFill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808AB3F4-5115-C556-2151-A2D4DD2408C7}"/>
              </a:ext>
            </a:extLst>
          </p:cNvPr>
          <p:cNvGrpSpPr/>
          <p:nvPr/>
        </p:nvGrpSpPr>
        <p:grpSpPr>
          <a:xfrm>
            <a:off x="2950029" y="1191023"/>
            <a:ext cx="8948324" cy="620081"/>
            <a:chOff x="2785273" y="3488236"/>
            <a:chExt cx="8418133" cy="620081"/>
          </a:xfrm>
        </p:grpSpPr>
        <p:pic>
          <p:nvPicPr>
            <p:cNvPr id="90" name="Picture 89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FE7D9045-6F19-4270-4B28-477B78F52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4416" y="3488236"/>
              <a:ext cx="3192545" cy="620081"/>
            </a:xfrm>
            <a:prstGeom prst="rect">
              <a:avLst/>
            </a:prstGeom>
          </p:spPr>
        </p:pic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C214227D-AD25-E9FF-71C4-559CB57346DC}"/>
                </a:ext>
              </a:extLst>
            </p:cNvPr>
            <p:cNvCxnSpPr>
              <a:cxnSpLocks/>
            </p:cNvCxnSpPr>
            <p:nvPr/>
          </p:nvCxnSpPr>
          <p:spPr>
            <a:xfrm>
              <a:off x="2785273" y="3832977"/>
              <a:ext cx="2182835" cy="0"/>
            </a:xfrm>
            <a:prstGeom prst="straightConnector1">
              <a:avLst/>
            </a:prstGeom>
            <a:ln w="57150">
              <a:solidFill>
                <a:srgbClr val="00B0F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1B34BD47-7911-7F4E-FB22-0A5E480F2FD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73270" y="3832304"/>
              <a:ext cx="2730136" cy="673"/>
            </a:xfrm>
            <a:prstGeom prst="straightConnector1">
              <a:avLst/>
            </a:prstGeom>
            <a:ln w="57150">
              <a:solidFill>
                <a:srgbClr val="00B0F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1DC35B8-9B3E-517A-B6F1-A65BF39EB502}"/>
              </a:ext>
            </a:extLst>
          </p:cNvPr>
          <p:cNvSpPr/>
          <p:nvPr/>
        </p:nvSpPr>
        <p:spPr>
          <a:xfrm>
            <a:off x="1546087" y="1798472"/>
            <a:ext cx="3036957" cy="519042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535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5B273-D69D-7E77-D58A-E6E82CB9F3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D3B68-B655-F009-2C57-55584DB43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4550" y="5934786"/>
            <a:ext cx="755650" cy="523219"/>
          </a:xfrm>
        </p:spPr>
        <p:txBody>
          <a:bodyPr/>
          <a:lstStyle/>
          <a:p>
            <a:r>
              <a:rPr lang="en-NL" sz="1050"/>
              <a:t>2FVD.pdb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5160F-B844-F145-1D4C-3C0B07E636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153" y="2901027"/>
            <a:ext cx="7629395" cy="325088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buNone/>
            </a:pPr>
            <a:r>
              <a:rPr lang="en-US" sz="4000"/>
              <a:t>Visualizing the results</a:t>
            </a:r>
            <a:endParaRPr lang="en-US" sz="400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2777C4-8E83-FE2C-9C15-7C7562EE9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F9CA5-0A0C-495E-9091-7E5C66D21EDA}" type="slidenum">
              <a:rPr lang="en-US" dirty="0">
                <a:ea typeface="Calibri"/>
                <a:cs typeface="Calibri"/>
              </a:rPr>
              <a:t>7</a:t>
            </a:fld>
            <a:endParaRPr lang="en-US">
              <a:ea typeface="Calibri"/>
              <a:cs typeface="Calibri"/>
            </a:endParaRPr>
          </a:p>
        </p:txBody>
      </p:sp>
      <p:pic>
        <p:nvPicPr>
          <p:cNvPr id="5" name="Picture 4" descr="A structure of a protein&#10;&#10;AI-generated content may be incorrect.">
            <a:extLst>
              <a:ext uri="{FF2B5EF4-FFF2-40B4-BE49-F238E27FC236}">
                <a16:creationId xmlns:a16="http://schemas.microsoft.com/office/drawing/2014/main" id="{0FBDDCDA-F250-E143-76C1-6A402A607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7553" y="701094"/>
            <a:ext cx="8120040" cy="595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145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F55D5-DD83-C1A5-CA79-05AC84BD52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412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ea typeface="Calibri"/>
                <a:cs typeface="Calibri"/>
              </a:rPr>
              <a:t>234 datasets of 3 targets were analyzed with the same workflow: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>
                <a:ea typeface="Calibri"/>
                <a:cs typeface="Calibri"/>
              </a:rPr>
              <a:t>HIV1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>
                <a:ea typeface="Calibri"/>
                <a:cs typeface="Calibri"/>
              </a:rPr>
              <a:t>CA2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>
                <a:ea typeface="Calibri"/>
                <a:cs typeface="Calibri"/>
              </a:rPr>
              <a:t>CDK2</a:t>
            </a:r>
          </a:p>
          <a:p>
            <a:r>
              <a:rPr lang="en-US" sz="2400">
                <a:ea typeface="Calibri"/>
                <a:cs typeface="Calibri"/>
              </a:rPr>
              <a:t>Processing time: 10 h</a:t>
            </a:r>
          </a:p>
          <a:p>
            <a:r>
              <a:rPr lang="en-US" sz="2400">
                <a:ea typeface="Calibri"/>
                <a:cs typeface="Calibri"/>
              </a:rPr>
              <a:t>Total compute time: 311 h | 1.3 h per dataset</a:t>
            </a:r>
          </a:p>
          <a:p>
            <a:r>
              <a:rPr lang="en-US" sz="2400">
                <a:ea typeface="Calibri"/>
                <a:cs typeface="Calibri"/>
              </a:rPr>
              <a:t>Throughput: &gt;500 datasets per day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5F9C9B-0437-B818-6EBD-7B8BCBA99384}"/>
              </a:ext>
            </a:extLst>
          </p:cNvPr>
          <p:cNvSpPr/>
          <p:nvPr/>
        </p:nvSpPr>
        <p:spPr>
          <a:xfrm>
            <a:off x="8449235" y="1893794"/>
            <a:ext cx="2891116" cy="25885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2BE100-23FD-1679-A9F6-2DF232F38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High-throughput analysis of 234 datasets in 10h 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686B4B-06A4-8667-6D85-3ECAB9406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07BEF-AA7F-48C2-B135-4AB2ACF328F2}" type="slidenum">
              <a:rPr lang="en-US" dirty="0"/>
              <a:t>8</a:t>
            </a:fld>
            <a:endParaRPr lang="en-US">
              <a:ea typeface="Calibri"/>
              <a:cs typeface="Calibri"/>
            </a:endParaRPr>
          </a:p>
        </p:txBody>
      </p:sp>
      <p:pic>
        <p:nvPicPr>
          <p:cNvPr id="5" name="Picture 4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CE7DF58E-7286-5C78-E830-FF01AA85C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352" y="4741630"/>
            <a:ext cx="10847296" cy="150971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6F9F60A-138D-ECC5-F12B-CF85B970253C}"/>
              </a:ext>
            </a:extLst>
          </p:cNvPr>
          <p:cNvSpPr/>
          <p:nvPr/>
        </p:nvSpPr>
        <p:spPr>
          <a:xfrm>
            <a:off x="4886476" y="5122155"/>
            <a:ext cx="2588380" cy="411238"/>
          </a:xfrm>
          <a:prstGeom prst="rect">
            <a:avLst/>
          </a:prstGeom>
          <a:noFill/>
          <a:ln w="28575">
            <a:solidFill>
              <a:srgbClr val="AA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Thumbnail 2">
            <a:extLst>
              <a:ext uri="{FF2B5EF4-FFF2-40B4-BE49-F238E27FC236}">
                <a16:creationId xmlns:a16="http://schemas.microsoft.com/office/drawing/2014/main" id="{9F8FE900-2CD9-4892-895A-902F75A76F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2500"/>
          <a:stretch>
            <a:fillRect/>
          </a:stretch>
        </p:blipFill>
        <p:spPr>
          <a:xfrm>
            <a:off x="8449235" y="1624852"/>
            <a:ext cx="2991971" cy="265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394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44F3B-84D7-8EF6-4826-92EFC8BCB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creen Recording 2025-11-08 at 3.36.48 PM">
            <a:hlinkClick r:id="" action="ppaction://media"/>
            <a:extLst>
              <a:ext uri="{FF2B5EF4-FFF2-40B4-BE49-F238E27FC236}">
                <a16:creationId xmlns:a16="http://schemas.microsoft.com/office/drawing/2014/main" id="{4CE017CB-CA11-BCB4-F1E2-FBE67D4BD4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2488" y="260757"/>
            <a:ext cx="11527023" cy="67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88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1230AAA94BFB4AB90900E5C951F305" ma:contentTypeVersion="12" ma:contentTypeDescription="Create a new document." ma:contentTypeScope="" ma:versionID="db714aa64ff137c6371b538a7fe45b1f">
  <xsd:schema xmlns:xsd="http://www.w3.org/2001/XMLSchema" xmlns:xs="http://www.w3.org/2001/XMLSchema" xmlns:p="http://schemas.microsoft.com/office/2006/metadata/properties" xmlns:ns2="0ef1bfd7-ec34-40fc-a3cf-49c6b5451a8c" xmlns:ns3="99e3c5be-46ed-4993-9b75-f61d7d1e7d83" targetNamespace="http://schemas.microsoft.com/office/2006/metadata/properties" ma:root="true" ma:fieldsID="11eae755efe66b135301347012cdab85" ns2:_="" ns3:_="">
    <xsd:import namespace="0ef1bfd7-ec34-40fc-a3cf-49c6b5451a8c"/>
    <xsd:import namespace="99e3c5be-46ed-4993-9b75-f61d7d1e7d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Billing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f1bfd7-ec34-40fc-a3cf-49c6b5451a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11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fd967a6f-0a84-4828-b1c6-d1c4d5b408f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e3c5be-46ed-4993-9b75-f61d7d1e7d83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4a49f815-ce9a-4066-bc97-8222f41d53f4}" ma:internalName="TaxCatchAll" ma:showField="CatchAllData" ma:web="99e3c5be-46ed-4993-9b75-f61d7d1e7d8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ef1bfd7-ec34-40fc-a3cf-49c6b5451a8c">
      <Terms xmlns="http://schemas.microsoft.com/office/infopath/2007/PartnerControls"/>
    </lcf76f155ced4ddcb4097134ff3c332f>
    <TaxCatchAll xmlns="99e3c5be-46ed-4993-9b75-f61d7d1e7d83" xsi:nil="true"/>
  </documentManagement>
</p:properties>
</file>

<file path=customXml/itemProps1.xml><?xml version="1.0" encoding="utf-8"?>
<ds:datastoreItem xmlns:ds="http://schemas.openxmlformats.org/officeDocument/2006/customXml" ds:itemID="{15D2BE51-DD4B-4A7D-9B60-1AFED462047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3498F60-4AF4-4632-87D1-DF2B61F23112}">
  <ds:schemaRefs>
    <ds:schemaRef ds:uri="0ef1bfd7-ec34-40fc-a3cf-49c6b5451a8c"/>
    <ds:schemaRef ds:uri="99e3c5be-46ed-4993-9b75-f61d7d1e7d8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2B8D68C-7B9D-4D4D-8A6F-7DA1C4BE0B6F}">
  <ds:schemaRefs>
    <ds:schemaRef ds:uri="0ef1bfd7-ec34-40fc-a3cf-49c6b5451a8c"/>
    <ds:schemaRef ds:uri="99e3c5be-46ed-4993-9b75-f61d7d1e7d8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29</Slides>
  <Notes>10</Notes>
  <HiddenSlides>5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CryoCloud – first in many areas</vt:lpstr>
      <vt:lpstr>PowerPoint Presentation</vt:lpstr>
      <vt:lpstr>PowerPoint Presentation</vt:lpstr>
      <vt:lpstr>How does our solution fit in the MX workflow?</vt:lpstr>
      <vt:lpstr>2FVD.pdb</vt:lpstr>
      <vt:lpstr>High-throughput analysis of 234 datasets in 10h </vt:lpstr>
      <vt:lpstr>PowerPoint Presentation</vt:lpstr>
      <vt:lpstr>Results page displays whether data analysis succeeded</vt:lpstr>
      <vt:lpstr>PowerPoint Presentation</vt:lpstr>
      <vt:lpstr>Workflow editor allows you to configure your Pipedream runs</vt:lpstr>
      <vt:lpstr>Starting a project from a workflow</vt:lpstr>
      <vt:lpstr>Starting a project from a workflow</vt:lpstr>
      <vt:lpstr>PowerPoint Presentation</vt:lpstr>
      <vt:lpstr>Dataset Import: The Solution</vt:lpstr>
      <vt:lpstr>The Problem</vt:lpstr>
      <vt:lpstr>The Solution: Parsing the spreadsheet</vt:lpstr>
      <vt:lpstr>Problems</vt:lpstr>
      <vt:lpstr>Files scanning</vt:lpstr>
      <vt:lpstr>More Problems</vt:lpstr>
      <vt:lpstr>Matching the data</vt:lpstr>
      <vt:lpstr>Questions and Remarks</vt:lpstr>
      <vt:lpstr>Suggestion</vt:lpstr>
      <vt:lpstr>PowerPoint Presentation</vt:lpstr>
      <vt:lpstr>PowerPoint Presentation</vt:lpstr>
      <vt:lpstr>Licenses needed to run CryoCloud X-ray Crystallography Processing Pipeline</vt:lpstr>
      <vt:lpstr>PowerPoint Presentation</vt:lpstr>
      <vt:lpstr>Integrating Global Phasing into the CryoCloud dashboard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Englmeier, R.D. (Robert)</dc:creator>
  <cp:revision>4</cp:revision>
  <dcterms:created xsi:type="dcterms:W3CDTF">2024-02-25T09:22:04Z</dcterms:created>
  <dcterms:modified xsi:type="dcterms:W3CDTF">2025-11-18T10:24:09Z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0x010100431230AAA94BFB4AB90900E5C951F305</vt:lpwstr>
  </property>
  <property fmtid="{D5CDD505-2E9C-101B-9397-08002B2CF9AE}" pid="3" name="_SourceUrl">
    <vt:lpwstr/>
  </property>
  <property fmtid="{D5CDD505-2E9C-101B-9397-08002B2CF9AE}" pid="4" name="_SharedFileIndex">
    <vt:lpwstr/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MediaServiceImageTags">
    <vt:lpwstr/>
  </property>
</Properties>
</file>