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2" r:id="rId5"/>
    <p:sldId id="291" r:id="rId6"/>
    <p:sldId id="284" r:id="rId7"/>
    <p:sldId id="293" r:id="rId8"/>
    <p:sldId id="285" r:id="rId9"/>
    <p:sldId id="290" r:id="rId10"/>
    <p:sldId id="283" r:id="rId11"/>
    <p:sldId id="286" r:id="rId12"/>
    <p:sldId id="287" r:id="rId13"/>
    <p:sldId id="288" r:id="rId14"/>
    <p:sldId id="289" r:id="rId15"/>
    <p:sldId id="292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0B795F-08A7-40BE-0737-6CE5EFDB6187}" name="De Freitas, Guilherme (DLSLtd,RAL,LSCI)" initials="D(" userId="S::guilherme.de-freitas@diamond.ac.uk::7f9e9076-8039-445b-9ef0-ce7165188a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518C3-0864-1D10-C3BF-7CA466A277C3}" v="29" dt="2025-11-18T07:52:21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6792-ABFD-43BB-9D01-95BE4449575E}" type="datetimeFigureOut"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C664B-93F4-4EA5-A4AA-02FB154524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2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180408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2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36D-A734-B041-BD16-08361CD43950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95F964-2BDE-DA4B-A912-FE3B1D3185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157C36D-A734-B041-BD16-08361CD43950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5212B95-9EC4-9549-A171-044945CE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uth.com/playground/" TargetMode="External"/><Relationship Id="rId2" Type="http://schemas.openxmlformats.org/officeDocument/2006/relationships/hyperlink" Target="https://alexbilbie.github.io/guide-to-oauth-2-gra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mozilla.org/en-US/docs/Web/Security/Practical_implementation_guides" TargetMode="External"/><Relationship Id="rId5" Type="http://schemas.openxmlformats.org/officeDocument/2006/relationships/hyperlink" Target="https://www.keycloak.org/" TargetMode="External"/><Relationship Id="rId4" Type="http://schemas.openxmlformats.org/officeDocument/2006/relationships/hyperlink" Target="https://datatracker.ietf.org/doc/html/rfc674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DFB8-8ADE-8403-E9A7-CE5DA8B65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>
                <a:solidFill>
                  <a:srgbClr val="FFFFFF"/>
                </a:solidFill>
                <a:ea typeface="+mj-lt"/>
                <a:cs typeface="+mj-lt"/>
              </a:rPr>
              <a:t>OAuth2 and authentication </a:t>
            </a:r>
            <a:r>
              <a:rPr lang="en-US" sz="5400" err="1">
                <a:solidFill>
                  <a:srgbClr val="FFFFFF"/>
                </a:solidFill>
                <a:ea typeface="+mj-lt"/>
                <a:cs typeface="+mj-lt"/>
              </a:rPr>
              <a:t>standardisation</a:t>
            </a:r>
            <a:r>
              <a:rPr lang="en-US" sz="5400">
                <a:solidFill>
                  <a:srgbClr val="FFFFFF"/>
                </a:solidFill>
                <a:ea typeface="+mj-lt"/>
                <a:cs typeface="+mj-lt"/>
              </a:rPr>
              <a:t> across facilities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E1565-712A-5807-2966-DB9D842E0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038"/>
            <a:ext cx="9144000" cy="213359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>
                <a:ea typeface="Calibri"/>
                <a:cs typeface="Calibri"/>
              </a:rPr>
              <a:t>Guilherme de Freitas</a:t>
            </a:r>
          </a:p>
          <a:p>
            <a:r>
              <a:rPr lang="en-US" dirty="0">
                <a:ea typeface="Calibri"/>
                <a:cs typeface="Calibri"/>
              </a:rPr>
              <a:t>18</a:t>
            </a:r>
            <a:r>
              <a:rPr lang="en-US" baseline="30000" dirty="0">
                <a:ea typeface="Calibri"/>
                <a:cs typeface="Calibri"/>
              </a:rPr>
              <a:t>th</a:t>
            </a:r>
            <a:r>
              <a:rPr lang="en-US" dirty="0">
                <a:ea typeface="Calibri"/>
                <a:cs typeface="Calibri"/>
              </a:rPr>
              <a:t> November 2025</a:t>
            </a:r>
          </a:p>
        </p:txBody>
      </p:sp>
    </p:spTree>
    <p:extLst>
      <p:ext uri="{BB962C8B-B14F-4D97-AF65-F5344CB8AC3E}">
        <p14:creationId xmlns:p14="http://schemas.microsoft.com/office/powerpoint/2010/main" val="165957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A14D-2BED-6AE5-D893-AA9C0647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0D60B-E8CD-769B-A421-E93C2571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Free – it's a protocol, not a piece of software, can be implemented in many ways</a:t>
            </a:r>
          </a:p>
          <a:p>
            <a:r>
              <a:rPr lang="en-GB" dirty="0">
                <a:ea typeface="Calibri"/>
                <a:cs typeface="Calibri"/>
              </a:rPr>
              <a:t>Your facility may have already implemented it</a:t>
            </a:r>
          </a:p>
          <a:p>
            <a:r>
              <a:rPr lang="en-GB" dirty="0">
                <a:ea typeface="Calibri"/>
                <a:cs typeface="Calibri"/>
              </a:rPr>
              <a:t>Makes interaction between facilities easier</a:t>
            </a:r>
          </a:p>
          <a:p>
            <a:r>
              <a:rPr lang="en-GB" dirty="0">
                <a:ea typeface="Calibri"/>
                <a:cs typeface="Calibri"/>
              </a:rPr>
              <a:t>Makes API access easier – machine authentication is made simple</a:t>
            </a:r>
          </a:p>
          <a:p>
            <a:r>
              <a:rPr lang="en-GB" dirty="0">
                <a:ea typeface="Calibri"/>
                <a:cs typeface="Calibri"/>
              </a:rPr>
              <a:t>Allows you to very quickly add another layer of security to any apps that currently run without authentication</a:t>
            </a:r>
          </a:p>
          <a:p>
            <a:r>
              <a:rPr lang="en-GB" dirty="0">
                <a:ea typeface="Calibri"/>
                <a:cs typeface="Calibri"/>
              </a:rPr>
              <a:t>Frees up resources for tasks with more "added value"</a:t>
            </a: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85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4A3F-00D1-E0AF-BE55-CDC3FA24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Grant types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D39FF-6CEE-89F8-6EEA-2C25BFEB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768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Client credentials – ideal for programmatic access in long lived applications that run without human supervision (like sync jobs)</a:t>
            </a:r>
          </a:p>
          <a:p>
            <a:r>
              <a:rPr lang="en-GB" dirty="0">
                <a:ea typeface="Calibri"/>
                <a:cs typeface="Calibri"/>
              </a:rPr>
              <a:t>Device authorisation – ideal for situations where input is difficult or impossible (like terminals or TVs)</a:t>
            </a:r>
          </a:p>
          <a:p>
            <a:r>
              <a:rPr lang="en-GB" dirty="0">
                <a:ea typeface="Calibri"/>
                <a:cs typeface="Calibri"/>
              </a:rPr>
              <a:t>PKCE code exchange - Meant for users which are directly interacting with a web </a:t>
            </a:r>
            <a:r>
              <a:rPr lang="en-GB">
                <a:ea typeface="Calibri"/>
                <a:cs typeface="Calibri"/>
              </a:rPr>
              <a:t>app</a:t>
            </a: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4" name="Picture 3" descr="Roku Activation Screen">
            <a:extLst>
              <a:ext uri="{FF2B5EF4-FFF2-40B4-BE49-F238E27FC236}">
                <a16:creationId xmlns:a16="http://schemas.microsoft.com/office/drawing/2014/main" id="{9A6A02D9-BDEF-491D-AACF-8DF33B68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17" y="1824788"/>
            <a:ext cx="3934689" cy="2209047"/>
          </a:xfrm>
          <a:prstGeom prst="rect">
            <a:avLst/>
          </a:prstGeom>
        </p:spPr>
      </p:pic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F9023E6-CF32-D863-2078-6EE32208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470" y="4446877"/>
            <a:ext cx="3943350" cy="10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5F83-DECC-6A47-5330-426326515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Future consideration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10C70-FA87-B205-9F0D-F91ABE63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Could be part of a larger discovery endpoint for a facility and its APIs</a:t>
            </a:r>
            <a:endParaRPr lang="en-GB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Tighter collaboration on security, good practices, and more reusability</a:t>
            </a:r>
          </a:p>
          <a:p>
            <a:r>
              <a:rPr lang="en-GB" dirty="0">
                <a:ea typeface="Calibri"/>
                <a:cs typeface="Calibri"/>
              </a:rPr>
              <a:t>Greatly simplifies the security aspects of making an API public (whilst following proper security standards)</a:t>
            </a:r>
          </a:p>
          <a:p>
            <a:r>
              <a:rPr lang="en-GB" dirty="0">
                <a:ea typeface="Calibri"/>
                <a:cs typeface="Calibri"/>
              </a:rPr>
              <a:t>Still requires some thought about how to convert user IDs, facility-specific user IDs (proposals, dewar IDs, etc.) - </a:t>
            </a:r>
            <a:r>
              <a:rPr lang="en-GB" dirty="0" err="1">
                <a:ea typeface="Calibri"/>
                <a:cs typeface="Calibri"/>
              </a:rPr>
              <a:t>AuthZ</a:t>
            </a:r>
          </a:p>
          <a:p>
            <a:r>
              <a:rPr lang="en-GB" dirty="0">
                <a:ea typeface="Calibri"/>
                <a:cs typeface="Calibri"/>
              </a:rPr>
              <a:t>Standardisation between facilities on AuthN might be closer than imagined</a:t>
            </a: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41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AC7-B3F5-8FEB-17B4-BB2BD1C8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Further reading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96E5C-F61B-EF72-860D-EF69DC52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https://alexbilbie.github.io/guide-to-oauth-2-grants/</a:t>
            </a:r>
            <a:r>
              <a:rPr lang="en-GB" dirty="0">
                <a:ea typeface="+mn-lt"/>
                <a:cs typeface="+mn-lt"/>
              </a:rPr>
              <a:t> - How to choose a flow/grant type</a:t>
            </a:r>
            <a:endParaRPr lang="en-US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  <a:hlinkClick r:id="rId3"/>
              </a:rPr>
              <a:t>https://www.oauth.com/playground/</a:t>
            </a:r>
            <a:r>
              <a:rPr lang="en-GB" dirty="0">
                <a:ea typeface="+mn-lt"/>
                <a:cs typeface="+mn-lt"/>
              </a:rPr>
              <a:t> - Interactively test out grants and flows</a:t>
            </a:r>
          </a:p>
          <a:p>
            <a:r>
              <a:rPr lang="en-GB" dirty="0">
                <a:ea typeface="+mn-lt"/>
                <a:cs typeface="+mn-lt"/>
                <a:hlinkClick r:id="rId4"/>
              </a:rPr>
              <a:t>https://datatracker.ietf.org/doc/html/rfc6749</a:t>
            </a:r>
            <a:r>
              <a:rPr lang="en-GB" dirty="0">
                <a:ea typeface="+mn-lt"/>
                <a:cs typeface="+mn-lt"/>
              </a:rPr>
              <a:t> - Full OAuth2 RFC</a:t>
            </a:r>
          </a:p>
          <a:p>
            <a:r>
              <a:rPr lang="en-GB" dirty="0">
                <a:ea typeface="+mn-lt"/>
                <a:cs typeface="+mn-lt"/>
                <a:hlinkClick r:id="rId5"/>
              </a:rPr>
              <a:t>https://www.keycloak.org/</a:t>
            </a:r>
            <a:r>
              <a:rPr lang="en-GB" dirty="0">
                <a:ea typeface="+mn-lt"/>
                <a:cs typeface="+mn-lt"/>
              </a:rPr>
              <a:t> - </a:t>
            </a:r>
            <a:r>
              <a:rPr lang="en-GB" dirty="0" err="1">
                <a:ea typeface="+mn-lt"/>
                <a:cs typeface="+mn-lt"/>
              </a:rPr>
              <a:t>Keycloak</a:t>
            </a:r>
          </a:p>
          <a:p>
            <a:r>
              <a:rPr lang="en-GB" dirty="0">
                <a:ea typeface="+mn-lt"/>
                <a:cs typeface="+mn-lt"/>
                <a:hlinkClick r:id="rId6"/>
              </a:rPr>
              <a:t>https://developer.mozilla.org/en-US/docs/Web/Security/Practical_implementation_guides</a:t>
            </a:r>
            <a:r>
              <a:rPr lang="en-GB" dirty="0">
                <a:ea typeface="+mn-lt"/>
                <a:cs typeface="+mn-lt"/>
              </a:rPr>
              <a:t> - HTTP security </a:t>
            </a:r>
            <a:r>
              <a:rPr lang="en-GB" dirty="0" err="1">
                <a:ea typeface="+mn-lt"/>
                <a:cs typeface="+mn-lt"/>
              </a:rPr>
              <a:t>implentation</a:t>
            </a:r>
            <a:r>
              <a:rPr lang="en-GB" dirty="0">
                <a:ea typeface="+mn-lt"/>
                <a:cs typeface="+mn-lt"/>
              </a:rPr>
              <a:t> guides</a:t>
            </a:r>
          </a:p>
          <a:p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52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3660-6A5F-63B7-2A21-9739F9EE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8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ea typeface="Calibri Light"/>
                <a:cs typeface="Calibri Light"/>
              </a:rPr>
              <a:t>Thank you!</a:t>
            </a:r>
            <a:br>
              <a:rPr lang="en-GB" dirty="0">
                <a:ea typeface="Calibri Light"/>
                <a:cs typeface="Calibri Light"/>
              </a:rPr>
            </a:br>
            <a:br>
              <a:rPr lang="en-GB" sz="1600" dirty="0">
                <a:ea typeface="Calibri Light"/>
                <a:cs typeface="Calibri Light"/>
              </a:rPr>
            </a:br>
            <a:r>
              <a:rPr lang="en-GB" sz="1600" dirty="0">
                <a:ea typeface="Calibri Light"/>
                <a:cs typeface="Calibri Light"/>
              </a:rPr>
              <a:t>guilherme.de-freitas@diamond.ac.uk</a:t>
            </a:r>
          </a:p>
        </p:txBody>
      </p:sp>
    </p:spTree>
    <p:extLst>
      <p:ext uri="{BB962C8B-B14F-4D97-AF65-F5344CB8AC3E}">
        <p14:creationId xmlns:p14="http://schemas.microsoft.com/office/powerpoint/2010/main" val="370407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B4E23-C2BD-D02A-535D-1E718A794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9B5E-36F0-BF4A-1D95-1506DC4E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DD1CD-2096-7989-5757-E7436B27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Make quirks and features of OAuth2 clear</a:t>
            </a:r>
          </a:p>
          <a:p>
            <a:r>
              <a:rPr lang="en-GB" dirty="0">
                <a:ea typeface="Calibri"/>
                <a:cs typeface="Calibri"/>
              </a:rPr>
              <a:t>Expose benefits to users and facilities alike</a:t>
            </a:r>
          </a:p>
          <a:p>
            <a:r>
              <a:rPr lang="en-GB" dirty="0">
                <a:ea typeface="Calibri"/>
                <a:cs typeface="Calibri"/>
              </a:rPr>
              <a:t>How we use it at Diamond</a:t>
            </a:r>
          </a:p>
          <a:p>
            <a:r>
              <a:rPr lang="en-GB" dirty="0">
                <a:ea typeface="Calibri"/>
                <a:cs typeface="Calibri"/>
              </a:rPr>
              <a:t>How it can be applied in different use cases</a:t>
            </a:r>
          </a:p>
          <a:p>
            <a:r>
              <a:rPr lang="en-GB" dirty="0">
                <a:ea typeface="Calibri"/>
                <a:cs typeface="Calibri"/>
              </a:rPr>
              <a:t>How it helps with interoperability and reduces workloads</a:t>
            </a:r>
          </a:p>
          <a:p>
            <a:r>
              <a:rPr lang="en-GB" i="1" dirty="0">
                <a:ea typeface="Calibri"/>
                <a:cs typeface="Calibri"/>
              </a:rPr>
              <a:t>Not</a:t>
            </a:r>
            <a:r>
              <a:rPr lang="en-GB" dirty="0">
                <a:ea typeface="Calibri"/>
                <a:cs typeface="Calibri"/>
              </a:rPr>
              <a:t> a presentation on how to check someone's permission to access data (authorisation) - happy to discuss it later!</a:t>
            </a: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08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8A02-93F9-CA12-6667-EE23AF94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Background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5F2E-5844-B2D3-4109-59BB38D63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411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Calibri"/>
                <a:cs typeface="Calibri"/>
              </a:rPr>
              <a:t>Created in 2006</a:t>
            </a:r>
          </a:p>
          <a:p>
            <a:r>
              <a:rPr lang="en-GB">
                <a:ea typeface="Calibri"/>
                <a:cs typeface="Calibri"/>
              </a:rPr>
              <a:t>"The" standard for authentication – used by Google, Microsoft, UK gov websites, Amazon, and ourselves</a:t>
            </a:r>
          </a:p>
          <a:p>
            <a:r>
              <a:rPr lang="en-GB">
                <a:ea typeface="Calibri"/>
                <a:cs typeface="Calibri"/>
              </a:rPr>
              <a:t>Meant to require </a:t>
            </a:r>
            <a:r>
              <a:rPr lang="en-GB" b="1">
                <a:ea typeface="Calibri"/>
                <a:cs typeface="Calibri"/>
              </a:rPr>
              <a:t>no</a:t>
            </a:r>
            <a:r>
              <a:rPr lang="en-GB">
                <a:ea typeface="Calibri"/>
                <a:cs typeface="Calibri"/>
              </a:rPr>
              <a:t> code changes when swapping providers</a:t>
            </a:r>
          </a:p>
          <a:p>
            <a:r>
              <a:rPr lang="en-GB">
                <a:ea typeface="Calibri"/>
                <a:cs typeface="Calibri"/>
              </a:rPr>
              <a:t>If you use </a:t>
            </a:r>
            <a:r>
              <a:rPr lang="en-GB" err="1">
                <a:ea typeface="Calibri"/>
                <a:cs typeface="Calibri"/>
              </a:rPr>
              <a:t>Keycloak</a:t>
            </a:r>
            <a:r>
              <a:rPr lang="en-GB">
                <a:ea typeface="Calibri"/>
                <a:cs typeface="Calibri"/>
              </a:rPr>
              <a:t> or any modern authentication provider, you may have already implemented it</a:t>
            </a:r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A608AB1F-411C-3831-DD71-46824F53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545" y="2008910"/>
            <a:ext cx="2879564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2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617A4-1F42-63B7-A66A-58AFDF28A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A257-B5C3-8AEA-1463-ACC21ECE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OAuth2 PKCE Flow</a:t>
            </a:r>
            <a:endParaRPr lang="en-US"/>
          </a:p>
        </p:txBody>
      </p:sp>
      <p:pic>
        <p:nvPicPr>
          <p:cNvPr id="27" name="Picture 26" descr="A diagram of a software&#10;&#10;AI-generated content may be incorrect.">
            <a:extLst>
              <a:ext uri="{FF2B5EF4-FFF2-40B4-BE49-F238E27FC236}">
                <a16:creationId xmlns:a16="http://schemas.microsoft.com/office/drawing/2014/main" id="{F62C3B97-BDB2-A8C2-1CBC-6E9469CC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283" y="1312113"/>
            <a:ext cx="7124409" cy="538178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F6D9A10-5D05-066C-FB40-B180F8371DE9}"/>
              </a:ext>
            </a:extLst>
          </p:cNvPr>
          <p:cNvSpPr/>
          <p:nvPr/>
        </p:nvSpPr>
        <p:spPr>
          <a:xfrm>
            <a:off x="3501773" y="3992759"/>
            <a:ext cx="4518837" cy="7052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E1E030-86A5-5799-282C-A8855327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44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17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CE26-6574-E0F1-45E5-E64BC612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Security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769E-3206-4D61-2D7F-E4FB6768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094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Calibri"/>
                <a:cs typeface="Calibri"/>
              </a:rPr>
              <a:t>Exposes no credentials at any point – user is always redirected to the facility's login page</a:t>
            </a:r>
          </a:p>
          <a:p>
            <a:r>
              <a:rPr lang="en-GB" dirty="0">
                <a:ea typeface="Calibri"/>
                <a:cs typeface="Calibri"/>
              </a:rPr>
              <a:t>Implemented at large by most technology companies, and OAuth2-enabled authentication providers are available and have been mature for ages</a:t>
            </a:r>
          </a:p>
          <a:p>
            <a:r>
              <a:rPr lang="en-GB" dirty="0">
                <a:ea typeface="Calibri"/>
                <a:cs typeface="Calibri"/>
              </a:rPr>
              <a:t>OAuth2 client libraries exist for most languages</a:t>
            </a:r>
          </a:p>
          <a:p>
            <a:r>
              <a:rPr lang="en-GB" dirty="0">
                <a:ea typeface="Calibri"/>
                <a:cs typeface="Calibri"/>
              </a:rPr>
              <a:t>Battle tested (and source of many discussions)</a:t>
            </a:r>
            <a:endParaRPr lang="en-US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Protections in place for XSS/CSRF attacks</a:t>
            </a:r>
            <a:endParaRPr lang="en-US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Still needs to be used wisely, and flows need to be chosen carefully</a:t>
            </a:r>
            <a:endParaRPr lang="en-GB" dirty="0"/>
          </a:p>
          <a:p>
            <a:r>
              <a:rPr lang="en-GB" dirty="0">
                <a:ea typeface="Calibri"/>
                <a:cs typeface="Calibri"/>
              </a:rPr>
              <a:t>Adheres to rule #1 of cybersecurity: </a:t>
            </a:r>
            <a:r>
              <a:rPr lang="en-GB" b="1" i="1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Calibri"/>
                <a:cs typeface="Calibri"/>
              </a:rPr>
              <a:t>Don't roll your own security</a:t>
            </a:r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7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153F116-36F3-C167-6872-92856A39C5F8}"/>
              </a:ext>
            </a:extLst>
          </p:cNvPr>
          <p:cNvSpPr/>
          <p:nvPr/>
        </p:nvSpPr>
        <p:spPr>
          <a:xfrm>
            <a:off x="6927593" y="2673235"/>
            <a:ext cx="2042968" cy="1264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ea typeface="Calibri"/>
                <a:cs typeface="Calibri"/>
              </a:rPr>
              <a:t>Auth Provider</a:t>
            </a:r>
            <a:endParaRPr lang="en-GB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F6733-22C3-A7A8-757D-0AF2A9B56EB7}"/>
              </a:ext>
            </a:extLst>
          </p:cNvPr>
          <p:cNvSpPr/>
          <p:nvPr/>
        </p:nvSpPr>
        <p:spPr>
          <a:xfrm>
            <a:off x="9387765" y="2651466"/>
            <a:ext cx="2478396" cy="12757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DB5C3-E05D-EE81-6977-7867434D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Security</a:t>
            </a:r>
            <a:endParaRPr lang="en-GB" dirty="0"/>
          </a:p>
        </p:txBody>
      </p:sp>
      <p:pic>
        <p:nvPicPr>
          <p:cNvPr id="4" name="Content Placeholder 3" descr="firefox-logo - Mozilla Open Design">
            <a:extLst>
              <a:ext uri="{FF2B5EF4-FFF2-40B4-BE49-F238E27FC236}">
                <a16:creationId xmlns:a16="http://schemas.microsoft.com/office/drawing/2014/main" id="{0DFBF101-4D36-A2F3-35D9-77DE1C8CF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9915" y="1040922"/>
            <a:ext cx="1247775" cy="1285875"/>
          </a:xfrm>
          <a:prstGeom prst="rect">
            <a:avLst/>
          </a:prstGeom>
        </p:spPr>
      </p:pic>
      <p:pic>
        <p:nvPicPr>
          <p:cNvPr id="5" name="Picture 4" descr="OAuth2 Proxy 為你的後台提供認證">
            <a:extLst>
              <a:ext uri="{FF2B5EF4-FFF2-40B4-BE49-F238E27FC236}">
                <a16:creationId xmlns:a16="http://schemas.microsoft.com/office/drawing/2014/main" id="{45584511-175C-1B04-55FF-A500331EF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998" y="2717301"/>
            <a:ext cx="2323672" cy="11470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B02610-7BAD-B9DD-A54D-581F64B82E4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002188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Calibri"/>
                <a:cs typeface="Calibri"/>
              </a:rPr>
              <a:t>Allows developers to roll out an authentication wall for any web app in minutes – </a:t>
            </a:r>
            <a:r>
              <a:rPr lang="en-GB" b="1" dirty="0">
                <a:ea typeface="Calibri"/>
                <a:cs typeface="Calibri"/>
              </a:rPr>
              <a:t>OAuth2 Proxy</a:t>
            </a:r>
          </a:p>
          <a:p>
            <a:r>
              <a:rPr lang="en-GB" dirty="0">
                <a:ea typeface="Calibri"/>
                <a:cs typeface="Calibri"/>
              </a:rPr>
              <a:t>Doesn't deal with authorisation, but you can set a list of allowed users</a:t>
            </a:r>
          </a:p>
          <a:p>
            <a:r>
              <a:rPr lang="en-GB" dirty="0">
                <a:ea typeface="Calibri"/>
                <a:cs typeface="Calibri"/>
              </a:rPr>
              <a:t>Minimal configuration</a:t>
            </a:r>
          </a:p>
          <a:p>
            <a:endParaRPr lang="en-GB" dirty="0">
              <a:ea typeface="Calibri"/>
              <a:cs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A47A1A-7C21-D88F-181C-7514E37B6388}"/>
              </a:ext>
            </a:extLst>
          </p:cNvPr>
          <p:cNvCxnSpPr/>
          <p:nvPr/>
        </p:nvCxnSpPr>
        <p:spPr>
          <a:xfrm>
            <a:off x="10450896" y="2419807"/>
            <a:ext cx="0" cy="228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BE08DE-D2FF-3461-9B4A-2AEA82C875D0}"/>
              </a:ext>
            </a:extLst>
          </p:cNvPr>
          <p:cNvCxnSpPr>
            <a:cxnSpLocks/>
          </p:cNvCxnSpPr>
          <p:nvPr/>
        </p:nvCxnSpPr>
        <p:spPr>
          <a:xfrm flipH="1" flipV="1">
            <a:off x="9008966" y="3359771"/>
            <a:ext cx="254898" cy="6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C537E0-8CC8-34E5-CE17-2388A172199F}"/>
              </a:ext>
            </a:extLst>
          </p:cNvPr>
          <p:cNvSpPr/>
          <p:nvPr/>
        </p:nvSpPr>
        <p:spPr>
          <a:xfrm>
            <a:off x="9583952" y="4349636"/>
            <a:ext cx="1718354" cy="10885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ea typeface="Calibri"/>
                <a:cs typeface="Calibri"/>
              </a:rPr>
              <a:t>App</a:t>
            </a:r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9D6E64-033A-E379-3400-310BB31D1208}"/>
              </a:ext>
            </a:extLst>
          </p:cNvPr>
          <p:cNvCxnSpPr>
            <a:cxnSpLocks/>
          </p:cNvCxnSpPr>
          <p:nvPr/>
        </p:nvCxnSpPr>
        <p:spPr>
          <a:xfrm>
            <a:off x="10445392" y="3980867"/>
            <a:ext cx="123" cy="2914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2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526F-0F69-AAC5-148F-7EFAAA11E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F39B-5D99-55EF-677F-06570EC0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Discoverability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2C349-87FA-3998-2138-28D5A6B45858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127184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Known endpoint that all OAuth2 providers provide</a:t>
            </a:r>
          </a:p>
          <a:p>
            <a:r>
              <a:rPr lang="en-US">
                <a:ea typeface="Calibri"/>
                <a:cs typeface="Calibri"/>
              </a:rPr>
              <a:t>Lists endpoints, capabilities, fields</a:t>
            </a:r>
          </a:p>
          <a:p>
            <a:r>
              <a:rPr lang="en-US">
                <a:ea typeface="Calibri"/>
                <a:cs typeface="Calibri"/>
              </a:rPr>
              <a:t>Machine-readable</a:t>
            </a:r>
          </a:p>
          <a:p>
            <a:r>
              <a:rPr lang="en-US" dirty="0">
                <a:ea typeface="Calibri"/>
                <a:cs typeface="Calibri"/>
              </a:rPr>
              <a:t>Means that any developer must only configure </a:t>
            </a:r>
            <a:r>
              <a:rPr lang="en-US" b="1" dirty="0">
                <a:ea typeface="Calibri"/>
                <a:cs typeface="Calibri"/>
              </a:rPr>
              <a:t>one </a:t>
            </a:r>
            <a:r>
              <a:rPr lang="en-US" dirty="0">
                <a:ea typeface="Calibri"/>
                <a:cs typeface="Calibri"/>
              </a:rPr>
              <a:t>URL per facility/service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94467-D9EB-7F45-8A73-186BEB15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860" y="4001731"/>
            <a:ext cx="5521718" cy="21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A7C7-84EB-118A-C63C-F147D211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Interoperability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30AA-4AA1-0527-4BCD-8F36E543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95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ea typeface="Calibri"/>
                <a:cs typeface="Calibri"/>
              </a:rPr>
              <a:t>You could login in one facility with another facility's OAuth2 flow</a:t>
            </a:r>
          </a:p>
          <a:p>
            <a:r>
              <a:rPr lang="en-GB" dirty="0">
                <a:ea typeface="Calibri"/>
                <a:cs typeface="Calibri"/>
              </a:rPr>
              <a:t>Commonly seen across the web nowadays</a:t>
            </a:r>
          </a:p>
          <a:p>
            <a:r>
              <a:rPr lang="en-GB" dirty="0">
                <a:ea typeface="Calibri"/>
                <a:cs typeface="Calibri"/>
              </a:rPr>
              <a:t>Umbrella/ORCID can use OAuth2</a:t>
            </a:r>
          </a:p>
          <a:p>
            <a:r>
              <a:rPr lang="en-GB" dirty="0">
                <a:ea typeface="Calibri"/>
                <a:cs typeface="Calibri"/>
              </a:rPr>
              <a:t>Users can very quickly create "portals" to access data through your own authentication mechanisms</a:t>
            </a: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pic>
        <p:nvPicPr>
          <p:cNvPr id="4" name="Picture 3" descr="What Does it Mean to Log In With Google? - SDM Foundation">
            <a:extLst>
              <a:ext uri="{FF2B5EF4-FFF2-40B4-BE49-F238E27FC236}">
                <a16:creationId xmlns:a16="http://schemas.microsoft.com/office/drawing/2014/main" id="{0C323AF5-A349-E19C-0D36-D09D60F67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21" t="-115" r="29394" b="-241"/>
          <a:stretch>
            <a:fillRect/>
          </a:stretch>
        </p:blipFill>
        <p:spPr>
          <a:xfrm>
            <a:off x="7504545" y="1023216"/>
            <a:ext cx="4456550" cy="48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B876-48DE-1051-2B54-A480C554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Interoperability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B1F3-93B8-5FB9-72CF-612815DBF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28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Calibri"/>
                <a:cs typeface="Calibri"/>
              </a:rPr>
              <a:t>Switching from CAS (the provider) to </a:t>
            </a:r>
            <a:r>
              <a:rPr lang="en-GB" err="1">
                <a:ea typeface="Calibri"/>
                <a:cs typeface="Calibri"/>
              </a:rPr>
              <a:t>Keycloak</a:t>
            </a:r>
            <a:r>
              <a:rPr lang="en-GB">
                <a:ea typeface="Calibri"/>
                <a:cs typeface="Calibri"/>
              </a:rPr>
              <a:t> in Diamond was made easy (easier...) because of OAuth2</a:t>
            </a:r>
            <a:endParaRPr lang="en-US"/>
          </a:p>
          <a:p>
            <a:r>
              <a:rPr lang="en-GB">
                <a:ea typeface="Calibri"/>
                <a:cs typeface="Calibri"/>
              </a:rPr>
              <a:t>Operational details of authentication implementation are hidden</a:t>
            </a:r>
          </a:p>
          <a:p>
            <a:r>
              <a:rPr lang="en-GB">
                <a:ea typeface="Calibri"/>
                <a:cs typeface="Calibri"/>
              </a:rPr>
              <a:t>Able to "drop in" MFA without making code changes to existing applications</a:t>
            </a:r>
          </a:p>
        </p:txBody>
      </p:sp>
      <p:pic>
        <p:nvPicPr>
          <p:cNvPr id="4" name="Picture 3" descr="A sign in and sign in box&#10;&#10;AI-generated content may be incorrect.">
            <a:extLst>
              <a:ext uri="{FF2B5EF4-FFF2-40B4-BE49-F238E27FC236}">
                <a16:creationId xmlns:a16="http://schemas.microsoft.com/office/drawing/2014/main" id="{143DB0CF-B6C6-4A14-1BA0-4B88BB57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093" y="3151332"/>
            <a:ext cx="4754996" cy="2818246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CB9BC4-2C08-5E4D-C9EF-ADAC4E76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091" y="129737"/>
            <a:ext cx="4953000" cy="281162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34D13F8-C561-5029-4F25-ABA2C7B122C2}"/>
              </a:ext>
            </a:extLst>
          </p:cNvPr>
          <p:cNvSpPr/>
          <p:nvPr/>
        </p:nvSpPr>
        <p:spPr>
          <a:xfrm>
            <a:off x="9323119" y="2603994"/>
            <a:ext cx="587828" cy="6858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8A8B91A78D84A8E4E740900E5BBAE" ma:contentTypeVersion="17" ma:contentTypeDescription="Create a new document." ma:contentTypeScope="" ma:versionID="06c8607798516a2e1805ffaefe18e0d4">
  <xsd:schema xmlns:xsd="http://www.w3.org/2001/XMLSchema" xmlns:xs="http://www.w3.org/2001/XMLSchema" xmlns:p="http://schemas.microsoft.com/office/2006/metadata/properties" xmlns:ns2="4efff595-9748-44a8-a7f7-a5326e5a18d5" xmlns:ns3="b9e61a8e-ce37-4f6f-ab37-54558243974f" xmlns:ns4="5c0669a9-1f0e-4bf0-b923-4ef2d9164cd6" targetNamespace="http://schemas.microsoft.com/office/2006/metadata/properties" ma:root="true" ma:fieldsID="1ee06b89618af8bcda7fe89a2788c2eb" ns2:_="" ns3:_="" ns4:_="">
    <xsd:import namespace="4efff595-9748-44a8-a7f7-a5326e5a18d5"/>
    <xsd:import namespace="b9e61a8e-ce37-4f6f-ab37-54558243974f"/>
    <xsd:import namespace="5c0669a9-1f0e-4bf0-b923-4ef2d9164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ink_x0028_test_x0029_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ff595-9748-44a8-a7f7-a5326e5a1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ink_x0028_test_x0029_" ma:index="20" nillable="true" ma:displayName="link (test)" ma:format="Hyperlink" ma:internalName="link_x0028_test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37dacbd-2312-46d0-8090-5db071459b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61a8e-ce37-4f6f-ab37-545582439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669a9-1f0e-4bf0-b923-4ef2d9164cd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5ab0f6cc-d900-402f-a16e-db15990cd4cc}" ma:internalName="TaxCatchAll" ma:showField="CatchAllData" ma:web="b9e61a8e-ce37-4f6f-ab37-5455824397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_x0028_test_x0029_ xmlns="4efff595-9748-44a8-a7f7-a5326e5a18d5">
      <Url xsi:nil="true"/>
      <Description xsi:nil="true"/>
    </link_x0028_test_x0029_>
    <lcf76f155ced4ddcb4097134ff3c332f xmlns="4efff595-9748-44a8-a7f7-a5326e5a18d5">
      <Terms xmlns="http://schemas.microsoft.com/office/infopath/2007/PartnerControls"/>
    </lcf76f155ced4ddcb4097134ff3c332f>
    <TaxCatchAll xmlns="5c0669a9-1f0e-4bf0-b923-4ef2d9164cd6" xsi:nil="true"/>
  </documentManagement>
</p:properties>
</file>

<file path=customXml/itemProps1.xml><?xml version="1.0" encoding="utf-8"?>
<ds:datastoreItem xmlns:ds="http://schemas.openxmlformats.org/officeDocument/2006/customXml" ds:itemID="{532D72DA-C1FE-43FC-B05E-DC369D045C86}">
  <ds:schemaRefs>
    <ds:schemaRef ds:uri="4efff595-9748-44a8-a7f7-a5326e5a18d5"/>
    <ds:schemaRef ds:uri="5c0669a9-1f0e-4bf0-b923-4ef2d9164cd6"/>
    <ds:schemaRef ds:uri="b9e61a8e-ce37-4f6f-ab37-5455824397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8926941-598D-4D5E-B6C1-0B934E7F6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1D9449-010D-48E5-8DC2-2EF08FA4FD17}">
  <ds:schemaRefs>
    <ds:schemaRef ds:uri="4efff595-9748-44a8-a7f7-a5326e5a18d5"/>
    <ds:schemaRef ds:uri="5c0669a9-1f0e-4bf0-b923-4ef2d9164cd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OAuth2 and authentication standardisation across facilities</vt:lpstr>
      <vt:lpstr>Introduction</vt:lpstr>
      <vt:lpstr>Background</vt:lpstr>
      <vt:lpstr>OAuth2 PKCE Flow</vt:lpstr>
      <vt:lpstr>Security</vt:lpstr>
      <vt:lpstr>Security</vt:lpstr>
      <vt:lpstr>Discoverability</vt:lpstr>
      <vt:lpstr>Interoperability</vt:lpstr>
      <vt:lpstr>Interoperability</vt:lpstr>
      <vt:lpstr>Why?</vt:lpstr>
      <vt:lpstr>Grant types</vt:lpstr>
      <vt:lpstr>Future consideration</vt:lpstr>
      <vt:lpstr>Further reading</vt:lpstr>
      <vt:lpstr>Thank you!  guilherme.de-freitas@diamond.ac.uk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Matthews</dc:creator>
  <cp:revision>304</cp:revision>
  <dcterms:created xsi:type="dcterms:W3CDTF">2017-11-16T11:38:27Z</dcterms:created>
  <dcterms:modified xsi:type="dcterms:W3CDTF">2025-11-18T07:52:26Z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0x010100F1A8A8B91A78D84A8E4E740900E5BBAE</vt:lpwstr>
  </property>
  <property fmtid="{D5CDD505-2E9C-101B-9397-08002B2CF9AE}" pid="3" name="MediaServiceImageTags">
    <vt:lpwstr/>
  </property>
</Properties>
</file>