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540" r:id="rId3"/>
    <p:sldId id="541" r:id="rId4"/>
    <p:sldId id="542" r:id="rId5"/>
    <p:sldId id="543" r:id="rId6"/>
    <p:sldId id="544" r:id="rId7"/>
    <p:sldId id="545" r:id="rId8"/>
    <p:sldId id="546" r:id="rId9"/>
    <p:sldId id="549" r:id="rId10"/>
    <p:sldId id="550" r:id="rId11"/>
    <p:sldId id="554" r:id="rId12"/>
    <p:sldId id="555" r:id="rId13"/>
    <p:sldId id="556" r:id="rId14"/>
    <p:sldId id="563" r:id="rId15"/>
    <p:sldId id="559" r:id="rId16"/>
    <p:sldId id="560" r:id="rId17"/>
    <p:sldId id="561" r:id="rId18"/>
    <p:sldId id="562" r:id="rId19"/>
    <p:sldId id="53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79" autoAdjust="0"/>
    <p:restoredTop sz="94660"/>
  </p:normalViewPr>
  <p:slideViewPr>
    <p:cSldViewPr snapToGrid="0">
      <p:cViewPr varScale="1">
        <p:scale>
          <a:sx n="55" d="100"/>
          <a:sy n="55" d="100"/>
        </p:scale>
        <p:origin x="80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ACDC9-8817-4D64-BDF6-D03B09DB1FC0}" type="datetimeFigureOut">
              <a:rPr lang="en-GB" smtClean="0"/>
              <a:t>18/11/2025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D1186-E0D6-4EED-B5F5-831C0A8A1493}" type="slidenum">
              <a:rPr lang="en-GB" smtClean="0"/>
              <a:t>‹#›</a:t>
            </a:fld>
            <a:endParaRPr lang="en-GB"/>
          </a:p>
        </p:txBody>
      </p:sp>
    </p:spTree>
    <p:extLst>
      <p:ext uri="{BB962C8B-B14F-4D97-AF65-F5344CB8AC3E}">
        <p14:creationId xmlns:p14="http://schemas.microsoft.com/office/powerpoint/2010/main" val="3430555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002E2-FF48-F036-F425-F6FC19BA95A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9889BAF-4D92-168E-06BA-44BF5E4241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841DE0-71F4-D5E2-3033-A4BA1E4BAED1}"/>
              </a:ext>
            </a:extLst>
          </p:cNvPr>
          <p:cNvSpPr>
            <a:spLocks noGrp="1"/>
          </p:cNvSpPr>
          <p:nvPr>
            <p:ph type="dt" sz="half" idx="10"/>
          </p:nvPr>
        </p:nvSpPr>
        <p:spPr>
          <a:xfrm>
            <a:off x="838200" y="6457330"/>
            <a:ext cx="2743200" cy="365125"/>
          </a:xfrm>
          <a:prstGeom prst="rect">
            <a:avLst/>
          </a:prstGeom>
        </p:spPr>
        <p:txBody>
          <a:bodyPr/>
          <a:lstStyle/>
          <a:p>
            <a:fld id="{04927DBB-6F33-4009-A2D5-7E628638A25B}" type="datetimeFigureOut">
              <a:rPr lang="en-GB" smtClean="0"/>
              <a:t>18/11/2025</a:t>
            </a:fld>
            <a:endParaRPr lang="en-GB"/>
          </a:p>
        </p:txBody>
      </p:sp>
      <p:sp>
        <p:nvSpPr>
          <p:cNvPr id="6" name="Slide Number Placeholder 5">
            <a:extLst>
              <a:ext uri="{FF2B5EF4-FFF2-40B4-BE49-F238E27FC236}">
                <a16:creationId xmlns:a16="http://schemas.microsoft.com/office/drawing/2014/main" id="{F82CF46B-1759-D1A1-A58E-F9580B66F037}"/>
              </a:ext>
            </a:extLst>
          </p:cNvPr>
          <p:cNvSpPr>
            <a:spLocks noGrp="1"/>
          </p:cNvSpPr>
          <p:nvPr>
            <p:ph type="sldNum" sz="quarter" idx="12"/>
          </p:nvPr>
        </p:nvSpPr>
        <p:spPr>
          <a:xfrm>
            <a:off x="8610600" y="6457330"/>
            <a:ext cx="2743200" cy="365125"/>
          </a:xfrm>
          <a:prstGeom prst="rect">
            <a:avLst/>
          </a:prstGeom>
        </p:spPr>
        <p:txBody>
          <a:bodyPr/>
          <a:lstStyle/>
          <a:p>
            <a:fld id="{9EC78E36-5930-47A1-BF15-5F4D7021530F}" type="slidenum">
              <a:rPr lang="en-GB" smtClean="0"/>
              <a:t>‹#›</a:t>
            </a:fld>
            <a:endParaRPr lang="en-GB"/>
          </a:p>
        </p:txBody>
      </p:sp>
    </p:spTree>
    <p:extLst>
      <p:ext uri="{BB962C8B-B14F-4D97-AF65-F5344CB8AC3E}">
        <p14:creationId xmlns:p14="http://schemas.microsoft.com/office/powerpoint/2010/main" val="127769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6A6C-94A1-F217-1156-146F5E24FA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7E85ED-AEFE-962E-1291-86469FAD1E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C45B0-67C7-65DE-47AC-1842EC04D2F6}"/>
              </a:ext>
            </a:extLst>
          </p:cNvPr>
          <p:cNvSpPr>
            <a:spLocks noGrp="1"/>
          </p:cNvSpPr>
          <p:nvPr>
            <p:ph type="dt" sz="half" idx="10"/>
          </p:nvPr>
        </p:nvSpPr>
        <p:spPr>
          <a:xfrm>
            <a:off x="838200" y="6457330"/>
            <a:ext cx="2743200" cy="365125"/>
          </a:xfrm>
          <a:prstGeom prst="rect">
            <a:avLst/>
          </a:prstGeom>
        </p:spPr>
        <p:txBody>
          <a:bodyPr/>
          <a:lstStyle/>
          <a:p>
            <a:fld id="{04927DBB-6F33-4009-A2D5-7E628638A25B}" type="datetimeFigureOut">
              <a:rPr lang="en-GB" smtClean="0"/>
              <a:t>18/11/2025</a:t>
            </a:fld>
            <a:endParaRPr lang="en-GB"/>
          </a:p>
        </p:txBody>
      </p:sp>
      <p:sp>
        <p:nvSpPr>
          <p:cNvPr id="6" name="Slide Number Placeholder 5">
            <a:extLst>
              <a:ext uri="{FF2B5EF4-FFF2-40B4-BE49-F238E27FC236}">
                <a16:creationId xmlns:a16="http://schemas.microsoft.com/office/drawing/2014/main" id="{C22B8095-B2DD-134F-94E1-9DF2CB19F2B8}"/>
              </a:ext>
            </a:extLst>
          </p:cNvPr>
          <p:cNvSpPr>
            <a:spLocks noGrp="1"/>
          </p:cNvSpPr>
          <p:nvPr>
            <p:ph type="sldNum" sz="quarter" idx="12"/>
          </p:nvPr>
        </p:nvSpPr>
        <p:spPr>
          <a:xfrm>
            <a:off x="8610600" y="6457330"/>
            <a:ext cx="2743200" cy="365125"/>
          </a:xfrm>
          <a:prstGeom prst="rect">
            <a:avLst/>
          </a:prstGeom>
        </p:spPr>
        <p:txBody>
          <a:bodyPr/>
          <a:lstStyle/>
          <a:p>
            <a:fld id="{9EC78E36-5930-47A1-BF15-5F4D7021530F}" type="slidenum">
              <a:rPr lang="en-GB" smtClean="0"/>
              <a:t>‹#›</a:t>
            </a:fld>
            <a:endParaRPr lang="en-GB"/>
          </a:p>
        </p:txBody>
      </p:sp>
    </p:spTree>
    <p:extLst>
      <p:ext uri="{BB962C8B-B14F-4D97-AF65-F5344CB8AC3E}">
        <p14:creationId xmlns:p14="http://schemas.microsoft.com/office/powerpoint/2010/main" val="381261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4ED4AA-D3FC-958D-981A-E3BC2D08EE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3FC283-0E27-B2FC-5A3C-8E4B25E703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447292-430E-6180-006E-94AEC7BBC9D7}"/>
              </a:ext>
            </a:extLst>
          </p:cNvPr>
          <p:cNvSpPr>
            <a:spLocks noGrp="1"/>
          </p:cNvSpPr>
          <p:nvPr>
            <p:ph type="dt" sz="half" idx="10"/>
          </p:nvPr>
        </p:nvSpPr>
        <p:spPr>
          <a:xfrm>
            <a:off x="838200" y="6457330"/>
            <a:ext cx="2743200" cy="365125"/>
          </a:xfrm>
          <a:prstGeom prst="rect">
            <a:avLst/>
          </a:prstGeom>
        </p:spPr>
        <p:txBody>
          <a:bodyPr/>
          <a:lstStyle/>
          <a:p>
            <a:fld id="{04927DBB-6F33-4009-A2D5-7E628638A25B}" type="datetimeFigureOut">
              <a:rPr lang="en-GB" smtClean="0"/>
              <a:t>18/11/2025</a:t>
            </a:fld>
            <a:endParaRPr lang="en-GB"/>
          </a:p>
        </p:txBody>
      </p:sp>
      <p:sp>
        <p:nvSpPr>
          <p:cNvPr id="6" name="Slide Number Placeholder 5">
            <a:extLst>
              <a:ext uri="{FF2B5EF4-FFF2-40B4-BE49-F238E27FC236}">
                <a16:creationId xmlns:a16="http://schemas.microsoft.com/office/drawing/2014/main" id="{38F658D9-782E-B50D-E946-6D8F0D21CDD4}"/>
              </a:ext>
            </a:extLst>
          </p:cNvPr>
          <p:cNvSpPr>
            <a:spLocks noGrp="1"/>
          </p:cNvSpPr>
          <p:nvPr>
            <p:ph type="sldNum" sz="quarter" idx="12"/>
          </p:nvPr>
        </p:nvSpPr>
        <p:spPr>
          <a:xfrm>
            <a:off x="8610600" y="6457330"/>
            <a:ext cx="2743200" cy="365125"/>
          </a:xfrm>
          <a:prstGeom prst="rect">
            <a:avLst/>
          </a:prstGeom>
        </p:spPr>
        <p:txBody>
          <a:bodyPr/>
          <a:lstStyle/>
          <a:p>
            <a:fld id="{9EC78E36-5930-47A1-BF15-5F4D7021530F}" type="slidenum">
              <a:rPr lang="en-GB" smtClean="0"/>
              <a:t>‹#›</a:t>
            </a:fld>
            <a:endParaRPr lang="en-GB"/>
          </a:p>
        </p:txBody>
      </p:sp>
    </p:spTree>
    <p:extLst>
      <p:ext uri="{BB962C8B-B14F-4D97-AF65-F5344CB8AC3E}">
        <p14:creationId xmlns:p14="http://schemas.microsoft.com/office/powerpoint/2010/main" val="401918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1C839-7D67-1E58-9F10-EFFF33B37D3B}"/>
              </a:ext>
            </a:extLst>
          </p:cNvPr>
          <p:cNvSpPr>
            <a:spLocks noGrp="1"/>
          </p:cNvSpPr>
          <p:nvPr>
            <p:ph type="title"/>
          </p:nvPr>
        </p:nvSpPr>
        <p:spPr/>
        <p:txBody>
          <a:bodyPr/>
          <a:lstStyle>
            <a:lvl1pPr>
              <a:defRPr>
                <a:solidFill>
                  <a:srgbClr val="1F497D"/>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BD9DF9F-D031-21C5-ECC1-C6FB30C9C82C}"/>
              </a:ext>
            </a:extLst>
          </p:cNvPr>
          <p:cNvSpPr>
            <a:spLocks noGrp="1"/>
          </p:cNvSpPr>
          <p:nvPr>
            <p:ph idx="1"/>
          </p:nvPr>
        </p:nvSpPr>
        <p:spPr>
          <a:xfrm>
            <a:off x="838200" y="1472702"/>
            <a:ext cx="10515600" cy="4351338"/>
          </a:xfrm>
        </p:spPr>
        <p:txBody>
          <a:bodyPr/>
          <a:lstStyle>
            <a:lvl1pPr>
              <a:defRPr>
                <a:solidFill>
                  <a:srgbClr val="1F497D"/>
                </a:solidFill>
              </a:defRPr>
            </a:lvl1pPr>
            <a:lvl2pPr>
              <a:defRPr>
                <a:solidFill>
                  <a:srgbClr val="1F497D"/>
                </a:solidFill>
              </a:defRPr>
            </a:lvl2pPr>
            <a:lvl3pPr>
              <a:defRPr>
                <a:solidFill>
                  <a:srgbClr val="1F497D"/>
                </a:solidFill>
              </a:defRPr>
            </a:lvl3pPr>
            <a:lvl4pPr>
              <a:defRPr>
                <a:solidFill>
                  <a:srgbClr val="1F497D"/>
                </a:solidFill>
              </a:defRPr>
            </a:lvl4pPr>
            <a:lvl5pPr>
              <a:defRPr>
                <a:solidFill>
                  <a:srgbClr val="1F497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298525D-93BC-FEB0-86FE-BA9EBED37019}"/>
              </a:ext>
            </a:extLst>
          </p:cNvPr>
          <p:cNvSpPr>
            <a:spLocks noGrp="1"/>
          </p:cNvSpPr>
          <p:nvPr>
            <p:ph type="dt" sz="half" idx="10"/>
          </p:nvPr>
        </p:nvSpPr>
        <p:spPr>
          <a:xfrm>
            <a:off x="838200" y="6457330"/>
            <a:ext cx="2743200" cy="365125"/>
          </a:xfrm>
          <a:prstGeom prst="rect">
            <a:avLst/>
          </a:prstGeom>
        </p:spPr>
        <p:txBody>
          <a:bodyPr/>
          <a:lstStyle/>
          <a:p>
            <a:fld id="{04927DBB-6F33-4009-A2D5-7E628638A25B}" type="datetimeFigureOut">
              <a:rPr lang="en-GB" smtClean="0"/>
              <a:t>18/11/2025</a:t>
            </a:fld>
            <a:endParaRPr lang="en-GB"/>
          </a:p>
        </p:txBody>
      </p:sp>
      <p:sp>
        <p:nvSpPr>
          <p:cNvPr id="6" name="Slide Number Placeholder 5">
            <a:extLst>
              <a:ext uri="{FF2B5EF4-FFF2-40B4-BE49-F238E27FC236}">
                <a16:creationId xmlns:a16="http://schemas.microsoft.com/office/drawing/2014/main" id="{753C1AC4-4755-1E28-74F4-CD5DFA3E657C}"/>
              </a:ext>
            </a:extLst>
          </p:cNvPr>
          <p:cNvSpPr>
            <a:spLocks noGrp="1"/>
          </p:cNvSpPr>
          <p:nvPr>
            <p:ph type="sldNum" sz="quarter" idx="12"/>
          </p:nvPr>
        </p:nvSpPr>
        <p:spPr>
          <a:xfrm>
            <a:off x="8610600" y="6457330"/>
            <a:ext cx="2743200" cy="365125"/>
          </a:xfrm>
          <a:prstGeom prst="rect">
            <a:avLst/>
          </a:prstGeom>
        </p:spPr>
        <p:txBody>
          <a:bodyPr/>
          <a:lstStyle/>
          <a:p>
            <a:fld id="{9EC78E36-5930-47A1-BF15-5F4D7021530F}" type="slidenum">
              <a:rPr lang="en-GB" smtClean="0"/>
              <a:t>‹#›</a:t>
            </a:fld>
            <a:endParaRPr lang="en-GB"/>
          </a:p>
        </p:txBody>
      </p:sp>
    </p:spTree>
    <p:extLst>
      <p:ext uri="{BB962C8B-B14F-4D97-AF65-F5344CB8AC3E}">
        <p14:creationId xmlns:p14="http://schemas.microsoft.com/office/powerpoint/2010/main" val="253079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BB4A-1E91-5B74-DE17-5249C7966F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918872-C069-BFDC-50C5-2EC40548B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025D6-6FBD-0D92-0283-82ABE0A96E31}"/>
              </a:ext>
            </a:extLst>
          </p:cNvPr>
          <p:cNvSpPr>
            <a:spLocks noGrp="1"/>
          </p:cNvSpPr>
          <p:nvPr>
            <p:ph type="dt" sz="half" idx="10"/>
          </p:nvPr>
        </p:nvSpPr>
        <p:spPr>
          <a:xfrm>
            <a:off x="838200" y="6457330"/>
            <a:ext cx="2743200" cy="365125"/>
          </a:xfrm>
          <a:prstGeom prst="rect">
            <a:avLst/>
          </a:prstGeom>
        </p:spPr>
        <p:txBody>
          <a:bodyPr/>
          <a:lstStyle/>
          <a:p>
            <a:fld id="{04927DBB-6F33-4009-A2D5-7E628638A25B}" type="datetimeFigureOut">
              <a:rPr lang="en-GB" smtClean="0"/>
              <a:t>18/11/2025</a:t>
            </a:fld>
            <a:endParaRPr lang="en-GB"/>
          </a:p>
        </p:txBody>
      </p:sp>
      <p:sp>
        <p:nvSpPr>
          <p:cNvPr id="6" name="Slide Number Placeholder 5">
            <a:extLst>
              <a:ext uri="{FF2B5EF4-FFF2-40B4-BE49-F238E27FC236}">
                <a16:creationId xmlns:a16="http://schemas.microsoft.com/office/drawing/2014/main" id="{6D24EDAA-1D1B-DA90-32F7-E791341B1F65}"/>
              </a:ext>
            </a:extLst>
          </p:cNvPr>
          <p:cNvSpPr>
            <a:spLocks noGrp="1"/>
          </p:cNvSpPr>
          <p:nvPr>
            <p:ph type="sldNum" sz="quarter" idx="12"/>
          </p:nvPr>
        </p:nvSpPr>
        <p:spPr>
          <a:xfrm>
            <a:off x="8610600" y="6457330"/>
            <a:ext cx="2743200" cy="365125"/>
          </a:xfrm>
          <a:prstGeom prst="rect">
            <a:avLst/>
          </a:prstGeom>
        </p:spPr>
        <p:txBody>
          <a:bodyPr/>
          <a:lstStyle/>
          <a:p>
            <a:fld id="{9EC78E36-5930-47A1-BF15-5F4D7021530F}" type="slidenum">
              <a:rPr lang="en-GB" smtClean="0"/>
              <a:t>‹#›</a:t>
            </a:fld>
            <a:endParaRPr lang="en-GB"/>
          </a:p>
        </p:txBody>
      </p:sp>
    </p:spTree>
    <p:extLst>
      <p:ext uri="{BB962C8B-B14F-4D97-AF65-F5344CB8AC3E}">
        <p14:creationId xmlns:p14="http://schemas.microsoft.com/office/powerpoint/2010/main" val="77980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EC4E-6559-6977-B99B-BA3CF83C82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04367B-1DA5-95A5-5961-EE7165F376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1D4E41-2425-F7DA-57FC-7160E27381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E8DCA7-6D88-C6A5-CDF8-3F8DF839970D}"/>
              </a:ext>
            </a:extLst>
          </p:cNvPr>
          <p:cNvSpPr>
            <a:spLocks noGrp="1"/>
          </p:cNvSpPr>
          <p:nvPr>
            <p:ph type="dt" sz="half" idx="10"/>
          </p:nvPr>
        </p:nvSpPr>
        <p:spPr>
          <a:xfrm>
            <a:off x="838200" y="6457330"/>
            <a:ext cx="2743200" cy="365125"/>
          </a:xfrm>
          <a:prstGeom prst="rect">
            <a:avLst/>
          </a:prstGeom>
        </p:spPr>
        <p:txBody>
          <a:bodyPr/>
          <a:lstStyle/>
          <a:p>
            <a:fld id="{04927DBB-6F33-4009-A2D5-7E628638A25B}" type="datetimeFigureOut">
              <a:rPr lang="en-GB" smtClean="0"/>
              <a:t>18/11/2025</a:t>
            </a:fld>
            <a:endParaRPr lang="en-GB"/>
          </a:p>
        </p:txBody>
      </p:sp>
      <p:sp>
        <p:nvSpPr>
          <p:cNvPr id="7" name="Slide Number Placeholder 6">
            <a:extLst>
              <a:ext uri="{FF2B5EF4-FFF2-40B4-BE49-F238E27FC236}">
                <a16:creationId xmlns:a16="http://schemas.microsoft.com/office/drawing/2014/main" id="{E60F2246-F419-D3F8-F8AF-C0A6F6DD4208}"/>
              </a:ext>
            </a:extLst>
          </p:cNvPr>
          <p:cNvSpPr>
            <a:spLocks noGrp="1"/>
          </p:cNvSpPr>
          <p:nvPr>
            <p:ph type="sldNum" sz="quarter" idx="12"/>
          </p:nvPr>
        </p:nvSpPr>
        <p:spPr>
          <a:xfrm>
            <a:off x="8610600" y="6457330"/>
            <a:ext cx="2743200" cy="365125"/>
          </a:xfrm>
          <a:prstGeom prst="rect">
            <a:avLst/>
          </a:prstGeom>
        </p:spPr>
        <p:txBody>
          <a:bodyPr/>
          <a:lstStyle/>
          <a:p>
            <a:fld id="{9EC78E36-5930-47A1-BF15-5F4D7021530F}" type="slidenum">
              <a:rPr lang="en-GB" smtClean="0"/>
              <a:t>‹#›</a:t>
            </a:fld>
            <a:endParaRPr lang="en-GB"/>
          </a:p>
        </p:txBody>
      </p:sp>
    </p:spTree>
    <p:extLst>
      <p:ext uri="{BB962C8B-B14F-4D97-AF65-F5344CB8AC3E}">
        <p14:creationId xmlns:p14="http://schemas.microsoft.com/office/powerpoint/2010/main" val="362472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C312-F9D2-EABA-8E80-6EE1C1A5C3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8EF8CB-A470-159B-AA51-C918E8ACC1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838AAF-934A-92FE-EBC6-CE5D391C31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229E28-466C-9DE3-A2EB-6FB2E57B25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BF2C90-77D1-26EC-9114-6A873A780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4035A6-8320-514D-67E5-F88065F7144A}"/>
              </a:ext>
            </a:extLst>
          </p:cNvPr>
          <p:cNvSpPr>
            <a:spLocks noGrp="1"/>
          </p:cNvSpPr>
          <p:nvPr>
            <p:ph type="dt" sz="half" idx="10"/>
          </p:nvPr>
        </p:nvSpPr>
        <p:spPr>
          <a:xfrm>
            <a:off x="838200" y="6457330"/>
            <a:ext cx="2743200" cy="365125"/>
          </a:xfrm>
          <a:prstGeom prst="rect">
            <a:avLst/>
          </a:prstGeom>
        </p:spPr>
        <p:txBody>
          <a:bodyPr/>
          <a:lstStyle/>
          <a:p>
            <a:fld id="{04927DBB-6F33-4009-A2D5-7E628638A25B}" type="datetimeFigureOut">
              <a:rPr lang="en-GB" smtClean="0"/>
              <a:t>18/11/2025</a:t>
            </a:fld>
            <a:endParaRPr lang="en-GB"/>
          </a:p>
        </p:txBody>
      </p:sp>
      <p:sp>
        <p:nvSpPr>
          <p:cNvPr id="9" name="Slide Number Placeholder 8">
            <a:extLst>
              <a:ext uri="{FF2B5EF4-FFF2-40B4-BE49-F238E27FC236}">
                <a16:creationId xmlns:a16="http://schemas.microsoft.com/office/drawing/2014/main" id="{D8AE46B1-A4D5-EC77-28A1-548325C98B10}"/>
              </a:ext>
            </a:extLst>
          </p:cNvPr>
          <p:cNvSpPr>
            <a:spLocks noGrp="1"/>
          </p:cNvSpPr>
          <p:nvPr>
            <p:ph type="sldNum" sz="quarter" idx="12"/>
          </p:nvPr>
        </p:nvSpPr>
        <p:spPr>
          <a:xfrm>
            <a:off x="8610600" y="6457330"/>
            <a:ext cx="2743200" cy="365125"/>
          </a:xfrm>
          <a:prstGeom prst="rect">
            <a:avLst/>
          </a:prstGeom>
        </p:spPr>
        <p:txBody>
          <a:bodyPr/>
          <a:lstStyle/>
          <a:p>
            <a:fld id="{9EC78E36-5930-47A1-BF15-5F4D7021530F}" type="slidenum">
              <a:rPr lang="en-GB" smtClean="0"/>
              <a:t>‹#›</a:t>
            </a:fld>
            <a:endParaRPr lang="en-GB"/>
          </a:p>
        </p:txBody>
      </p:sp>
    </p:spTree>
    <p:extLst>
      <p:ext uri="{BB962C8B-B14F-4D97-AF65-F5344CB8AC3E}">
        <p14:creationId xmlns:p14="http://schemas.microsoft.com/office/powerpoint/2010/main" val="271215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E1A2-67CD-458A-2F60-1F6024052C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93EC33-0F1B-A31D-3170-5EE42BBF6B49}"/>
              </a:ext>
            </a:extLst>
          </p:cNvPr>
          <p:cNvSpPr>
            <a:spLocks noGrp="1"/>
          </p:cNvSpPr>
          <p:nvPr>
            <p:ph type="dt" sz="half" idx="10"/>
          </p:nvPr>
        </p:nvSpPr>
        <p:spPr>
          <a:xfrm>
            <a:off x="838200" y="6457330"/>
            <a:ext cx="2743200" cy="365125"/>
          </a:xfrm>
          <a:prstGeom prst="rect">
            <a:avLst/>
          </a:prstGeom>
        </p:spPr>
        <p:txBody>
          <a:bodyPr/>
          <a:lstStyle/>
          <a:p>
            <a:fld id="{04927DBB-6F33-4009-A2D5-7E628638A25B}" type="datetimeFigureOut">
              <a:rPr lang="en-GB" smtClean="0"/>
              <a:t>18/11/2025</a:t>
            </a:fld>
            <a:endParaRPr lang="en-GB"/>
          </a:p>
        </p:txBody>
      </p:sp>
      <p:sp>
        <p:nvSpPr>
          <p:cNvPr id="5" name="Slide Number Placeholder 4">
            <a:extLst>
              <a:ext uri="{FF2B5EF4-FFF2-40B4-BE49-F238E27FC236}">
                <a16:creationId xmlns:a16="http://schemas.microsoft.com/office/drawing/2014/main" id="{A67DDEF5-A75A-C6F2-D60A-B557A1327041}"/>
              </a:ext>
            </a:extLst>
          </p:cNvPr>
          <p:cNvSpPr>
            <a:spLocks noGrp="1"/>
          </p:cNvSpPr>
          <p:nvPr>
            <p:ph type="sldNum" sz="quarter" idx="12"/>
          </p:nvPr>
        </p:nvSpPr>
        <p:spPr>
          <a:xfrm>
            <a:off x="8610600" y="6457330"/>
            <a:ext cx="2743200" cy="365125"/>
          </a:xfrm>
          <a:prstGeom prst="rect">
            <a:avLst/>
          </a:prstGeom>
        </p:spPr>
        <p:txBody>
          <a:bodyPr/>
          <a:lstStyle/>
          <a:p>
            <a:fld id="{9EC78E36-5930-47A1-BF15-5F4D7021530F}" type="slidenum">
              <a:rPr lang="en-GB" smtClean="0"/>
              <a:t>‹#›</a:t>
            </a:fld>
            <a:endParaRPr lang="en-GB"/>
          </a:p>
        </p:txBody>
      </p:sp>
    </p:spTree>
    <p:extLst>
      <p:ext uri="{BB962C8B-B14F-4D97-AF65-F5344CB8AC3E}">
        <p14:creationId xmlns:p14="http://schemas.microsoft.com/office/powerpoint/2010/main" val="183413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18B358-1FE8-04A8-AD7C-E04E229385A7}"/>
              </a:ext>
            </a:extLst>
          </p:cNvPr>
          <p:cNvSpPr>
            <a:spLocks noGrp="1"/>
          </p:cNvSpPr>
          <p:nvPr>
            <p:ph type="dt" sz="half" idx="10"/>
          </p:nvPr>
        </p:nvSpPr>
        <p:spPr>
          <a:xfrm>
            <a:off x="838200" y="6457330"/>
            <a:ext cx="2743200" cy="365125"/>
          </a:xfrm>
          <a:prstGeom prst="rect">
            <a:avLst/>
          </a:prstGeom>
        </p:spPr>
        <p:txBody>
          <a:bodyPr/>
          <a:lstStyle/>
          <a:p>
            <a:fld id="{04927DBB-6F33-4009-A2D5-7E628638A25B}" type="datetimeFigureOut">
              <a:rPr lang="en-GB" smtClean="0"/>
              <a:t>18/11/2025</a:t>
            </a:fld>
            <a:endParaRPr lang="en-GB"/>
          </a:p>
        </p:txBody>
      </p:sp>
      <p:sp>
        <p:nvSpPr>
          <p:cNvPr id="3" name="Footer Placeholder 2">
            <a:extLst>
              <a:ext uri="{FF2B5EF4-FFF2-40B4-BE49-F238E27FC236}">
                <a16:creationId xmlns:a16="http://schemas.microsoft.com/office/drawing/2014/main" id="{9B9E0FD4-4566-A043-86AC-A231C5DA8523}"/>
              </a:ext>
            </a:extLst>
          </p:cNvPr>
          <p:cNvSpPr>
            <a:spLocks noGrp="1"/>
          </p:cNvSpPr>
          <p:nvPr>
            <p:ph type="ftr" sz="quarter" idx="11"/>
          </p:nvPr>
        </p:nvSpPr>
        <p:spPr>
          <a:xfrm>
            <a:off x="4038600" y="6457330"/>
            <a:ext cx="4114800" cy="365125"/>
          </a:xfrm>
          <a:prstGeom prst="rect">
            <a:avLst/>
          </a:prstGeom>
        </p:spPr>
        <p:txBody>
          <a:bodyPr/>
          <a:lstStyle/>
          <a:p>
            <a:r>
              <a:rPr lang="en-US" dirty="0"/>
              <a:t>CONFIDENTIAL Global Phasing Ltd. 2023</a:t>
            </a:r>
            <a:endParaRPr lang="en-GB" dirty="0"/>
          </a:p>
        </p:txBody>
      </p:sp>
      <p:sp>
        <p:nvSpPr>
          <p:cNvPr id="4" name="Slide Number Placeholder 3">
            <a:extLst>
              <a:ext uri="{FF2B5EF4-FFF2-40B4-BE49-F238E27FC236}">
                <a16:creationId xmlns:a16="http://schemas.microsoft.com/office/drawing/2014/main" id="{BC66903C-894D-AA2F-C17A-A4220208645E}"/>
              </a:ext>
            </a:extLst>
          </p:cNvPr>
          <p:cNvSpPr>
            <a:spLocks noGrp="1"/>
          </p:cNvSpPr>
          <p:nvPr>
            <p:ph type="sldNum" sz="quarter" idx="12"/>
          </p:nvPr>
        </p:nvSpPr>
        <p:spPr>
          <a:xfrm>
            <a:off x="8610600" y="6457330"/>
            <a:ext cx="2743200" cy="365125"/>
          </a:xfrm>
          <a:prstGeom prst="rect">
            <a:avLst/>
          </a:prstGeom>
        </p:spPr>
        <p:txBody>
          <a:bodyPr/>
          <a:lstStyle/>
          <a:p>
            <a:fld id="{9EC78E36-5930-47A1-BF15-5F4D7021530F}" type="slidenum">
              <a:rPr lang="en-GB" smtClean="0"/>
              <a:t>‹#›</a:t>
            </a:fld>
            <a:endParaRPr lang="en-GB"/>
          </a:p>
        </p:txBody>
      </p:sp>
    </p:spTree>
    <p:extLst>
      <p:ext uri="{BB962C8B-B14F-4D97-AF65-F5344CB8AC3E}">
        <p14:creationId xmlns:p14="http://schemas.microsoft.com/office/powerpoint/2010/main" val="32571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F08F-3717-80DD-80B8-EE5914A5E3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53B039-11E0-AC36-E4A0-C86C266A05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3142D9-E021-1700-B780-4B22BDDB1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37C4C8-CC29-3402-812C-5B6048D5AEDE}"/>
              </a:ext>
            </a:extLst>
          </p:cNvPr>
          <p:cNvSpPr>
            <a:spLocks noGrp="1"/>
          </p:cNvSpPr>
          <p:nvPr>
            <p:ph type="dt" sz="half" idx="10"/>
          </p:nvPr>
        </p:nvSpPr>
        <p:spPr>
          <a:xfrm>
            <a:off x="838200" y="6457330"/>
            <a:ext cx="2743200" cy="365125"/>
          </a:xfrm>
          <a:prstGeom prst="rect">
            <a:avLst/>
          </a:prstGeom>
        </p:spPr>
        <p:txBody>
          <a:bodyPr/>
          <a:lstStyle/>
          <a:p>
            <a:fld id="{04927DBB-6F33-4009-A2D5-7E628638A25B}" type="datetimeFigureOut">
              <a:rPr lang="en-GB" smtClean="0"/>
              <a:t>18/11/2025</a:t>
            </a:fld>
            <a:endParaRPr lang="en-GB"/>
          </a:p>
        </p:txBody>
      </p:sp>
      <p:sp>
        <p:nvSpPr>
          <p:cNvPr id="6" name="Footer Placeholder 5">
            <a:extLst>
              <a:ext uri="{FF2B5EF4-FFF2-40B4-BE49-F238E27FC236}">
                <a16:creationId xmlns:a16="http://schemas.microsoft.com/office/drawing/2014/main" id="{48875D69-CEC8-7B9E-ED00-A32FD97CAE67}"/>
              </a:ext>
            </a:extLst>
          </p:cNvPr>
          <p:cNvSpPr>
            <a:spLocks noGrp="1"/>
          </p:cNvSpPr>
          <p:nvPr>
            <p:ph type="ftr" sz="quarter" idx="11"/>
          </p:nvPr>
        </p:nvSpPr>
        <p:spPr>
          <a:xfrm>
            <a:off x="4038600" y="6457330"/>
            <a:ext cx="4114800" cy="365125"/>
          </a:xfrm>
          <a:prstGeom prst="rect">
            <a:avLst/>
          </a:prstGeom>
        </p:spPr>
        <p:txBody>
          <a:bodyPr/>
          <a:lstStyle/>
          <a:p>
            <a:r>
              <a:rPr lang="en-US" dirty="0"/>
              <a:t>CONFIDENTIAL Global Phasing Ltd. 2023</a:t>
            </a:r>
            <a:endParaRPr lang="en-GB" dirty="0"/>
          </a:p>
        </p:txBody>
      </p:sp>
      <p:sp>
        <p:nvSpPr>
          <p:cNvPr id="7" name="Slide Number Placeholder 6">
            <a:extLst>
              <a:ext uri="{FF2B5EF4-FFF2-40B4-BE49-F238E27FC236}">
                <a16:creationId xmlns:a16="http://schemas.microsoft.com/office/drawing/2014/main" id="{E8D0BBD9-CC6D-0F18-0676-A371597E75FB}"/>
              </a:ext>
            </a:extLst>
          </p:cNvPr>
          <p:cNvSpPr>
            <a:spLocks noGrp="1"/>
          </p:cNvSpPr>
          <p:nvPr>
            <p:ph type="sldNum" sz="quarter" idx="12"/>
          </p:nvPr>
        </p:nvSpPr>
        <p:spPr>
          <a:xfrm>
            <a:off x="8610600" y="6457330"/>
            <a:ext cx="2743200" cy="365125"/>
          </a:xfrm>
          <a:prstGeom prst="rect">
            <a:avLst/>
          </a:prstGeom>
        </p:spPr>
        <p:txBody>
          <a:bodyPr/>
          <a:lstStyle/>
          <a:p>
            <a:fld id="{9EC78E36-5930-47A1-BF15-5F4D7021530F}" type="slidenum">
              <a:rPr lang="en-GB" smtClean="0"/>
              <a:t>‹#›</a:t>
            </a:fld>
            <a:endParaRPr lang="en-GB"/>
          </a:p>
        </p:txBody>
      </p:sp>
    </p:spTree>
    <p:extLst>
      <p:ext uri="{BB962C8B-B14F-4D97-AF65-F5344CB8AC3E}">
        <p14:creationId xmlns:p14="http://schemas.microsoft.com/office/powerpoint/2010/main" val="309351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C0B5-CC12-5054-BC19-04A02A01C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0BEB13-F7F7-21DA-9449-2830951B1D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1FAC2-2F56-B016-CC1F-3C34ED927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3A15A-D090-DCA9-5B66-115EBCA37A39}"/>
              </a:ext>
            </a:extLst>
          </p:cNvPr>
          <p:cNvSpPr>
            <a:spLocks noGrp="1"/>
          </p:cNvSpPr>
          <p:nvPr>
            <p:ph type="dt" sz="half" idx="10"/>
          </p:nvPr>
        </p:nvSpPr>
        <p:spPr>
          <a:xfrm>
            <a:off x="838200" y="6457330"/>
            <a:ext cx="2743200" cy="365125"/>
          </a:xfrm>
          <a:prstGeom prst="rect">
            <a:avLst/>
          </a:prstGeom>
        </p:spPr>
        <p:txBody>
          <a:bodyPr/>
          <a:lstStyle/>
          <a:p>
            <a:fld id="{04927DBB-6F33-4009-A2D5-7E628638A25B}" type="datetimeFigureOut">
              <a:rPr lang="en-GB" smtClean="0"/>
              <a:t>18/11/2025</a:t>
            </a:fld>
            <a:endParaRPr lang="en-GB"/>
          </a:p>
        </p:txBody>
      </p:sp>
      <p:sp>
        <p:nvSpPr>
          <p:cNvPr id="7" name="Slide Number Placeholder 6">
            <a:extLst>
              <a:ext uri="{FF2B5EF4-FFF2-40B4-BE49-F238E27FC236}">
                <a16:creationId xmlns:a16="http://schemas.microsoft.com/office/drawing/2014/main" id="{C719B162-A28C-5059-7504-D59B3B88C580}"/>
              </a:ext>
            </a:extLst>
          </p:cNvPr>
          <p:cNvSpPr>
            <a:spLocks noGrp="1"/>
          </p:cNvSpPr>
          <p:nvPr>
            <p:ph type="sldNum" sz="quarter" idx="12"/>
          </p:nvPr>
        </p:nvSpPr>
        <p:spPr>
          <a:xfrm>
            <a:off x="8610600" y="6457330"/>
            <a:ext cx="2743200" cy="365125"/>
          </a:xfrm>
          <a:prstGeom prst="rect">
            <a:avLst/>
          </a:prstGeom>
        </p:spPr>
        <p:txBody>
          <a:bodyPr/>
          <a:lstStyle/>
          <a:p>
            <a:fld id="{9EC78E36-5930-47A1-BF15-5F4D7021530F}" type="slidenum">
              <a:rPr lang="en-GB" smtClean="0"/>
              <a:t>‹#›</a:t>
            </a:fld>
            <a:endParaRPr lang="en-GB"/>
          </a:p>
        </p:txBody>
      </p:sp>
    </p:spTree>
    <p:extLst>
      <p:ext uri="{BB962C8B-B14F-4D97-AF65-F5344CB8AC3E}">
        <p14:creationId xmlns:p14="http://schemas.microsoft.com/office/powerpoint/2010/main" val="3339853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6BEE14-730D-3D4A-BA7E-B4A16E070CC7}"/>
              </a:ext>
            </a:extLst>
          </p:cNvPr>
          <p:cNvSpPr>
            <a:spLocks noGrp="1"/>
          </p:cNvSpPr>
          <p:nvPr>
            <p:ph type="title"/>
          </p:nvPr>
        </p:nvSpPr>
        <p:spPr>
          <a:xfrm>
            <a:off x="1767092" y="129515"/>
            <a:ext cx="9586708" cy="70989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8B62CD7-6B37-B952-D89D-9BB834A7B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5">
            <a:extLst>
              <a:ext uri="{FF2B5EF4-FFF2-40B4-BE49-F238E27FC236}">
                <a16:creationId xmlns:a16="http://schemas.microsoft.com/office/drawing/2014/main" id="{42896314-2586-8F58-7629-9ECCD674BD67}"/>
              </a:ext>
            </a:extLst>
          </p:cNvPr>
          <p:cNvPicPr/>
          <p:nvPr userDrawn="1"/>
        </p:nvPicPr>
        <p:blipFill>
          <a:blip r:embed="rId13"/>
          <a:srcRect l="6311" t="10150" r="7760"/>
          <a:stretch/>
        </p:blipFill>
        <p:spPr>
          <a:xfrm>
            <a:off x="55800" y="74880"/>
            <a:ext cx="1644840" cy="807840"/>
          </a:xfrm>
          <a:prstGeom prst="rect">
            <a:avLst/>
          </a:prstGeom>
          <a:ln w="0">
            <a:noFill/>
          </a:ln>
        </p:spPr>
      </p:pic>
      <p:grpSp>
        <p:nvGrpSpPr>
          <p:cNvPr id="8" name="Group 12">
            <a:extLst>
              <a:ext uri="{FF2B5EF4-FFF2-40B4-BE49-F238E27FC236}">
                <a16:creationId xmlns:a16="http://schemas.microsoft.com/office/drawing/2014/main" id="{92D2E26A-4206-EFFF-832A-3D876044C5BF}"/>
              </a:ext>
            </a:extLst>
          </p:cNvPr>
          <p:cNvGrpSpPr/>
          <p:nvPr userDrawn="1"/>
        </p:nvGrpSpPr>
        <p:grpSpPr>
          <a:xfrm>
            <a:off x="685800" y="1018800"/>
            <a:ext cx="10667880" cy="76680"/>
            <a:chOff x="685800" y="1018800"/>
            <a:chExt cx="10667880" cy="76680"/>
          </a:xfrm>
        </p:grpSpPr>
        <p:sp>
          <p:nvSpPr>
            <p:cNvPr id="9" name="Line 3">
              <a:extLst>
                <a:ext uri="{FF2B5EF4-FFF2-40B4-BE49-F238E27FC236}">
                  <a16:creationId xmlns:a16="http://schemas.microsoft.com/office/drawing/2014/main" id="{A4CBBADC-CE40-BBCC-AE47-B090B42E3F5C}"/>
                </a:ext>
              </a:extLst>
            </p:cNvPr>
            <p:cNvSpPr/>
            <p:nvPr/>
          </p:nvSpPr>
          <p:spPr>
            <a:xfrm>
              <a:off x="685800" y="1018800"/>
              <a:ext cx="10667880" cy="360"/>
            </a:xfrm>
            <a:prstGeom prst="line">
              <a:avLst/>
            </a:prstGeom>
            <a:ln w="38160">
              <a:solidFill>
                <a:srgbClr val="003399"/>
              </a:solidFill>
              <a:round/>
            </a:ln>
          </p:spPr>
          <p:style>
            <a:lnRef idx="0">
              <a:scrgbClr r="0" g="0" b="0"/>
            </a:lnRef>
            <a:fillRef idx="0">
              <a:scrgbClr r="0" g="0" b="0"/>
            </a:fillRef>
            <a:effectRef idx="0">
              <a:scrgbClr r="0" g="0" b="0"/>
            </a:effectRef>
            <a:fontRef idx="minor"/>
          </p:style>
          <p:txBody>
            <a:bodyPr/>
            <a:lstStyle/>
            <a:p>
              <a:endParaRPr lang="en-GB"/>
            </a:p>
          </p:txBody>
        </p:sp>
        <p:sp>
          <p:nvSpPr>
            <p:cNvPr id="10" name="Line 5">
              <a:extLst>
                <a:ext uri="{FF2B5EF4-FFF2-40B4-BE49-F238E27FC236}">
                  <a16:creationId xmlns:a16="http://schemas.microsoft.com/office/drawing/2014/main" id="{D2E31877-1BFB-BF32-A2BB-A404BFB41F4D}"/>
                </a:ext>
              </a:extLst>
            </p:cNvPr>
            <p:cNvSpPr/>
            <p:nvPr/>
          </p:nvSpPr>
          <p:spPr>
            <a:xfrm>
              <a:off x="2057400" y="1095120"/>
              <a:ext cx="9296280" cy="360"/>
            </a:xfrm>
            <a:prstGeom prst="line">
              <a:avLst/>
            </a:prstGeom>
            <a:ln w="19080">
              <a:solidFill>
                <a:srgbClr val="003399"/>
              </a:solidFill>
              <a:round/>
            </a:ln>
          </p:spPr>
          <p:style>
            <a:lnRef idx="0">
              <a:scrgbClr r="0" g="0" b="0"/>
            </a:lnRef>
            <a:fillRef idx="0">
              <a:scrgbClr r="0" g="0" b="0"/>
            </a:fillRef>
            <a:effectRef idx="0">
              <a:scrgbClr r="0" g="0" b="0"/>
            </a:effectRef>
            <a:fontRef idx="minor"/>
          </p:style>
          <p:txBody>
            <a:bodyPr/>
            <a:lstStyle/>
            <a:p>
              <a:endParaRPr lang="en-GB"/>
            </a:p>
          </p:txBody>
        </p:sp>
      </p:grpSp>
      <p:grpSp>
        <p:nvGrpSpPr>
          <p:cNvPr id="11" name="Group 11">
            <a:extLst>
              <a:ext uri="{FF2B5EF4-FFF2-40B4-BE49-F238E27FC236}">
                <a16:creationId xmlns:a16="http://schemas.microsoft.com/office/drawing/2014/main" id="{55A58F9B-8986-495A-6418-98FF59500691}"/>
              </a:ext>
            </a:extLst>
          </p:cNvPr>
          <p:cNvGrpSpPr/>
          <p:nvPr userDrawn="1"/>
        </p:nvGrpSpPr>
        <p:grpSpPr>
          <a:xfrm>
            <a:off x="685800" y="6326280"/>
            <a:ext cx="10667880" cy="76680"/>
            <a:chOff x="685800" y="6326280"/>
            <a:chExt cx="10667880" cy="76680"/>
          </a:xfrm>
        </p:grpSpPr>
        <p:sp>
          <p:nvSpPr>
            <p:cNvPr id="12" name="Line 4">
              <a:extLst>
                <a:ext uri="{FF2B5EF4-FFF2-40B4-BE49-F238E27FC236}">
                  <a16:creationId xmlns:a16="http://schemas.microsoft.com/office/drawing/2014/main" id="{8A9ECE39-C483-4066-9046-5BFAFB88A7DF}"/>
                </a:ext>
              </a:extLst>
            </p:cNvPr>
            <p:cNvSpPr/>
            <p:nvPr/>
          </p:nvSpPr>
          <p:spPr>
            <a:xfrm>
              <a:off x="685800" y="6402600"/>
              <a:ext cx="10667880" cy="360"/>
            </a:xfrm>
            <a:prstGeom prst="line">
              <a:avLst/>
            </a:prstGeom>
            <a:ln w="28440">
              <a:solidFill>
                <a:srgbClr val="000066"/>
              </a:solidFill>
              <a:round/>
            </a:ln>
          </p:spPr>
          <p:style>
            <a:lnRef idx="0">
              <a:scrgbClr r="0" g="0" b="0"/>
            </a:lnRef>
            <a:fillRef idx="0">
              <a:scrgbClr r="0" g="0" b="0"/>
            </a:fillRef>
            <a:effectRef idx="0">
              <a:scrgbClr r="0" g="0" b="0"/>
            </a:effectRef>
            <a:fontRef idx="minor"/>
          </p:style>
          <p:txBody>
            <a:bodyPr/>
            <a:lstStyle/>
            <a:p>
              <a:endParaRPr lang="en-GB"/>
            </a:p>
          </p:txBody>
        </p:sp>
        <p:sp>
          <p:nvSpPr>
            <p:cNvPr id="13" name="Line 6">
              <a:extLst>
                <a:ext uri="{FF2B5EF4-FFF2-40B4-BE49-F238E27FC236}">
                  <a16:creationId xmlns:a16="http://schemas.microsoft.com/office/drawing/2014/main" id="{BAC8C6F6-2CDC-BDEB-0465-9027299CDB79}"/>
                </a:ext>
              </a:extLst>
            </p:cNvPr>
            <p:cNvSpPr/>
            <p:nvPr/>
          </p:nvSpPr>
          <p:spPr>
            <a:xfrm>
              <a:off x="685800" y="6326280"/>
              <a:ext cx="9111960" cy="4680"/>
            </a:xfrm>
            <a:prstGeom prst="line">
              <a:avLst/>
            </a:prstGeom>
            <a:ln w="9360">
              <a:solidFill>
                <a:srgbClr val="000066"/>
              </a:solidFill>
              <a:round/>
            </a:ln>
          </p:spPr>
          <p:style>
            <a:lnRef idx="0">
              <a:scrgbClr r="0" g="0" b="0"/>
            </a:lnRef>
            <a:fillRef idx="0">
              <a:scrgbClr r="0" g="0" b="0"/>
            </a:fillRef>
            <a:effectRef idx="0">
              <a:scrgbClr r="0" g="0" b="0"/>
            </a:effectRef>
            <a:fontRef idx="minor"/>
          </p:style>
          <p:txBody>
            <a:bodyPr/>
            <a:lstStyle/>
            <a:p>
              <a:endParaRPr lang="en-GB"/>
            </a:p>
          </p:txBody>
        </p:sp>
      </p:grpSp>
      <p:sp>
        <p:nvSpPr>
          <p:cNvPr id="15" name="TextBox 14">
            <a:extLst>
              <a:ext uri="{FF2B5EF4-FFF2-40B4-BE49-F238E27FC236}">
                <a16:creationId xmlns:a16="http://schemas.microsoft.com/office/drawing/2014/main" id="{DB8AD916-0E01-4BCA-36F6-849183320BAC}"/>
              </a:ext>
            </a:extLst>
          </p:cNvPr>
          <p:cNvSpPr txBox="1"/>
          <p:nvPr userDrawn="1"/>
        </p:nvSpPr>
        <p:spPr>
          <a:xfrm>
            <a:off x="4312252" y="6517327"/>
            <a:ext cx="3414975" cy="276999"/>
          </a:xfrm>
          <a:prstGeom prst="rect">
            <a:avLst/>
          </a:prstGeom>
          <a:noFill/>
        </p:spPr>
        <p:txBody>
          <a:bodyPr wrap="square">
            <a:spAutoFit/>
          </a:bodyPr>
          <a:lstStyle/>
          <a:p>
            <a:pPr algn="ctr">
              <a:lnSpc>
                <a:spcPct val="100000"/>
              </a:lnSpc>
              <a:buNone/>
            </a:pPr>
            <a:r>
              <a:rPr lang="en-US" sz="1200" b="0" strike="noStrike" spc="-1" dirty="0">
                <a:solidFill>
                  <a:srgbClr val="8B8B8B"/>
                </a:solidFill>
                <a:latin typeface="Arial"/>
              </a:rPr>
              <a:t>CONFIDENTIAL Global Phasing Ltd 2025</a:t>
            </a:r>
            <a:endParaRPr lang="en-GB" sz="1200" b="0" strike="noStrike" spc="-1" dirty="0">
              <a:latin typeface="Times New Roman"/>
            </a:endParaRPr>
          </a:p>
        </p:txBody>
      </p:sp>
    </p:spTree>
    <p:extLst>
      <p:ext uri="{BB962C8B-B14F-4D97-AF65-F5344CB8AC3E}">
        <p14:creationId xmlns:p14="http://schemas.microsoft.com/office/powerpoint/2010/main" val="2871042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4400" kern="1200">
          <a:solidFill>
            <a:srgbClr val="1F497D"/>
          </a:solidFill>
          <a:latin typeface="Trebuchet MS" panose="020B0603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baseline="0">
          <a:solidFill>
            <a:srgbClr val="1F497D"/>
          </a:solidFill>
          <a:latin typeface="Trebuchet MS" panose="020B0603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baseline="0">
          <a:solidFill>
            <a:srgbClr val="1F497D"/>
          </a:solidFill>
          <a:latin typeface="Trebuchet MS" panose="020B0603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1F497D"/>
          </a:solidFill>
          <a:latin typeface="Trebuchet MS" panose="020B0603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1F497D"/>
          </a:solidFill>
          <a:latin typeface="Trebuchet MS" panose="020B0603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baseline="0">
          <a:solidFill>
            <a:srgbClr val="1F497D"/>
          </a:solidFill>
          <a:latin typeface="Trebuchet MS" panose="020B0603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4831-7C20-07E9-E5DC-2C604483EA84}"/>
              </a:ext>
            </a:extLst>
          </p:cNvPr>
          <p:cNvSpPr>
            <a:spLocks noGrp="1"/>
          </p:cNvSpPr>
          <p:nvPr>
            <p:ph type="ctrTitle"/>
          </p:nvPr>
        </p:nvSpPr>
        <p:spPr>
          <a:xfrm>
            <a:off x="573932" y="1257301"/>
            <a:ext cx="10865795" cy="1996695"/>
          </a:xfrm>
        </p:spPr>
        <p:txBody>
          <a:bodyPr>
            <a:noAutofit/>
          </a:bodyPr>
          <a:lstStyle/>
          <a:p>
            <a:r>
              <a:rPr lang="en-GB" sz="4800" kern="50" dirty="0">
                <a:effectLst/>
                <a:latin typeface="URW Bookman L"/>
                <a:ea typeface="DejaVu Sans"/>
                <a:cs typeface="URW Bookman L"/>
              </a:rPr>
              <a:t>Rationale and Purpose of Day 2</a:t>
            </a:r>
            <a:endParaRPr lang="en-US" sz="4800" b="0" i="0" u="none" strike="noStrike" baseline="0" dirty="0">
              <a:solidFill>
                <a:srgbClr val="002060"/>
              </a:solidFill>
            </a:endParaRPr>
          </a:p>
        </p:txBody>
      </p:sp>
      <p:sp>
        <p:nvSpPr>
          <p:cNvPr id="3" name="Subtitle 2">
            <a:extLst>
              <a:ext uri="{FF2B5EF4-FFF2-40B4-BE49-F238E27FC236}">
                <a16:creationId xmlns:a16="http://schemas.microsoft.com/office/drawing/2014/main" id="{4962FC3E-3A75-61C1-6877-61AB21F99CF8}"/>
              </a:ext>
            </a:extLst>
          </p:cNvPr>
          <p:cNvSpPr>
            <a:spLocks noGrp="1"/>
          </p:cNvSpPr>
          <p:nvPr>
            <p:ph type="subTitle" idx="1"/>
          </p:nvPr>
        </p:nvSpPr>
        <p:spPr>
          <a:xfrm>
            <a:off x="1524000" y="3998890"/>
            <a:ext cx="9144000" cy="1716109"/>
          </a:xfrm>
        </p:spPr>
        <p:txBody>
          <a:bodyPr>
            <a:normAutofit/>
          </a:bodyPr>
          <a:lstStyle/>
          <a:p>
            <a:r>
              <a:rPr lang="en-US" sz="2400" spc="-1" dirty="0">
                <a:solidFill>
                  <a:srgbClr val="1F497D"/>
                </a:solidFill>
                <a:latin typeface="Arial"/>
              </a:rPr>
              <a:t>Gérard Bricogne</a:t>
            </a:r>
          </a:p>
          <a:p>
            <a:r>
              <a:rPr lang="en-US" sz="2400" spc="-1" dirty="0" err="1">
                <a:solidFill>
                  <a:srgbClr val="1F497D"/>
                </a:solidFill>
                <a:latin typeface="Arial"/>
              </a:rPr>
              <a:t>ISPyB-MXCuBE</a:t>
            </a:r>
            <a:r>
              <a:rPr lang="en-US" sz="2400" spc="-1" dirty="0">
                <a:solidFill>
                  <a:srgbClr val="1F497D"/>
                </a:solidFill>
                <a:latin typeface="Arial"/>
              </a:rPr>
              <a:t> Meeting</a:t>
            </a:r>
          </a:p>
          <a:p>
            <a:br>
              <a:rPr lang="en-US" dirty="0"/>
            </a:br>
            <a:r>
              <a:rPr lang="en-US" dirty="0"/>
              <a:t>D</a:t>
            </a:r>
            <a:r>
              <a:rPr lang="en-US" sz="2400" spc="-1" dirty="0">
                <a:solidFill>
                  <a:srgbClr val="1F497D"/>
                </a:solidFill>
                <a:latin typeface="Arial"/>
              </a:rPr>
              <a:t>iamond Light Source, 18 November 2025</a:t>
            </a:r>
          </a:p>
          <a:p>
            <a:endParaRPr lang="en-GB" dirty="0"/>
          </a:p>
        </p:txBody>
      </p:sp>
    </p:spTree>
    <p:extLst>
      <p:ext uri="{BB962C8B-B14F-4D97-AF65-F5344CB8AC3E}">
        <p14:creationId xmlns:p14="http://schemas.microsoft.com/office/powerpoint/2010/main" val="198318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2189-2F10-A25C-08A4-2E3BDA3781B4}"/>
              </a:ext>
            </a:extLst>
          </p:cNvPr>
          <p:cNvSpPr>
            <a:spLocks noGrp="1"/>
          </p:cNvSpPr>
          <p:nvPr>
            <p:ph type="title"/>
          </p:nvPr>
        </p:nvSpPr>
        <p:spPr/>
        <p:txBody>
          <a:bodyPr>
            <a:normAutofit/>
          </a:bodyPr>
          <a:lstStyle/>
          <a:p>
            <a:r>
              <a:rPr lang="en-US" sz="3200" dirty="0"/>
              <a:t>… going forward</a:t>
            </a:r>
            <a:endParaRPr lang="en-GB" sz="3200" dirty="0"/>
          </a:p>
        </p:txBody>
      </p:sp>
      <p:sp>
        <p:nvSpPr>
          <p:cNvPr id="3" name="Content Placeholder 2">
            <a:extLst>
              <a:ext uri="{FF2B5EF4-FFF2-40B4-BE49-F238E27FC236}">
                <a16:creationId xmlns:a16="http://schemas.microsoft.com/office/drawing/2014/main" id="{A6EA9279-EDD8-CA55-7C42-31A50C752A74}"/>
              </a:ext>
            </a:extLst>
          </p:cNvPr>
          <p:cNvSpPr>
            <a:spLocks noGrp="1"/>
          </p:cNvSpPr>
          <p:nvPr>
            <p:ph idx="1"/>
          </p:nvPr>
        </p:nvSpPr>
        <p:spPr>
          <a:xfrm>
            <a:off x="838200" y="1209812"/>
            <a:ext cx="10515600" cy="4916668"/>
          </a:xfrm>
        </p:spPr>
        <p:txBody>
          <a:bodyPr>
            <a:noAutofit/>
          </a:bodyPr>
          <a:lstStyle/>
          <a:p>
            <a:r>
              <a:rPr lang="en-GB" sz="2000" dirty="0"/>
              <a:t>This interaction with the wwPDB gave us a detailed view of the mechanisms available for including </a:t>
            </a:r>
            <a:r>
              <a:rPr lang="en-GB" sz="2000" b="1" dirty="0"/>
              <a:t>richer and richer information into deposition files created by </a:t>
            </a:r>
            <a:r>
              <a:rPr lang="en-GB" sz="2000" b="1" dirty="0" err="1"/>
              <a:t>autoPROC</a:t>
            </a:r>
            <a:r>
              <a:rPr lang="en-GB" sz="2000" b="1" dirty="0"/>
              <a:t> and BUSTER</a:t>
            </a:r>
            <a:r>
              <a:rPr lang="en-GB" sz="2000" dirty="0"/>
              <a:t>, to the point that we would claim that our deposition-ready </a:t>
            </a:r>
            <a:r>
              <a:rPr lang="en-GB" sz="2000" dirty="0" err="1"/>
              <a:t>mmCIF</a:t>
            </a:r>
            <a:r>
              <a:rPr lang="en-GB" sz="2000" dirty="0"/>
              <a:t> files are second to none in terms of data and metadata content. </a:t>
            </a:r>
          </a:p>
          <a:p>
            <a:r>
              <a:rPr lang="en-GB" sz="2000" dirty="0"/>
              <a:t>We have been invited to join two collaborative “</a:t>
            </a:r>
            <a:r>
              <a:rPr lang="en-GB" sz="2000" dirty="0" err="1"/>
              <a:t>FAIRification</a:t>
            </a:r>
            <a:r>
              <a:rPr lang="en-GB" sz="2000" dirty="0"/>
              <a:t>” projects during Phase X: </a:t>
            </a:r>
          </a:p>
          <a:p>
            <a:pPr lvl="1"/>
            <a:r>
              <a:rPr lang="en-GB" sz="1400" dirty="0"/>
              <a:t>the first one aims at developing an automated data-harvesting framework to transfer experimental metadata from two large UK facilities (a synchrotron and a cryo-EM centre) through structure determination pipelines to the </a:t>
            </a:r>
            <a:r>
              <a:rPr lang="en-GB" sz="1400" dirty="0" err="1"/>
              <a:t>OneDep</a:t>
            </a:r>
            <a:r>
              <a:rPr lang="en-GB" sz="1400" dirty="0"/>
              <a:t> frontend at the </a:t>
            </a:r>
            <a:r>
              <a:rPr lang="en-GB" sz="1400" dirty="0" err="1"/>
              <a:t>PDBe</a:t>
            </a:r>
            <a:r>
              <a:rPr lang="en-GB" sz="1400" dirty="0"/>
              <a:t>, i.e. at extending the “plumbing” at these infrastructures towards the deposition system. </a:t>
            </a:r>
          </a:p>
          <a:p>
            <a:pPr lvl="1"/>
            <a:r>
              <a:rPr lang="en-GB" sz="1400" dirty="0"/>
              <a:t>the second project, jointly funded by the NSF and the BBSRC for a period of three years, developers of structure determination software packages (Phenix, CCP4, </a:t>
            </a:r>
            <a:r>
              <a:rPr lang="en-GB" sz="1400" dirty="0" err="1"/>
              <a:t>GPhL</a:t>
            </a:r>
            <a:r>
              <a:rPr lang="en-GB" sz="1400" dirty="0"/>
              <a:t> and CCP-EM) will be granted access to the wwPDB’s </a:t>
            </a:r>
            <a:r>
              <a:rPr lang="en-GB" sz="1400" dirty="0" err="1"/>
              <a:t>OneDep</a:t>
            </a:r>
            <a:r>
              <a:rPr lang="en-GB" sz="1400" dirty="0"/>
              <a:t> software tools so that they use these in their own software to improve the quality of the overall (experimental and analytical) metadata accompanying 3D structures deposited into the PDB – again an effort dedicated to connecting the “plumbing” of large structure-producing entities directly to the input socket of the wwPDB itself, namely </a:t>
            </a:r>
            <a:r>
              <a:rPr lang="en-GB" sz="1400" dirty="0" err="1"/>
              <a:t>OneDep</a:t>
            </a:r>
            <a:r>
              <a:rPr lang="en-GB" sz="1400" dirty="0"/>
              <a:t>.</a:t>
            </a:r>
          </a:p>
          <a:p>
            <a:r>
              <a:rPr lang="en-GB" sz="2000" dirty="0"/>
              <a:t>This will enable us to extend our attention and effort towards ensuring that the results produced by our software are delivered into the wwPDB archive without any loss in the contents, that we have separately been endeavouring to make as rich as possible, with a view to enabling intelligent data mining programs to reliably assess up-front the potential usefulness of any PDB entry towards a specific Machine Learning process.</a:t>
            </a:r>
          </a:p>
          <a:p>
            <a:endParaRPr lang="en-GB" sz="2000" dirty="0"/>
          </a:p>
        </p:txBody>
      </p:sp>
    </p:spTree>
    <p:extLst>
      <p:ext uri="{BB962C8B-B14F-4D97-AF65-F5344CB8AC3E}">
        <p14:creationId xmlns:p14="http://schemas.microsoft.com/office/powerpoint/2010/main" val="295169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27D1-C081-A46B-10C4-814D470658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57023-57D4-CA03-9FE0-FF14C4723C5A}"/>
              </a:ext>
            </a:extLst>
          </p:cNvPr>
          <p:cNvSpPr>
            <a:spLocks noGrp="1"/>
          </p:cNvSpPr>
          <p:nvPr>
            <p:ph type="title"/>
          </p:nvPr>
        </p:nvSpPr>
        <p:spPr/>
        <p:txBody>
          <a:bodyPr>
            <a:normAutofit/>
          </a:bodyPr>
          <a:lstStyle/>
          <a:p>
            <a:r>
              <a:rPr lang="en-GB" sz="3200" dirty="0"/>
              <a:t>From Rationale to Purpose</a:t>
            </a:r>
          </a:p>
        </p:txBody>
      </p:sp>
      <p:sp>
        <p:nvSpPr>
          <p:cNvPr id="3" name="Content Placeholder 2">
            <a:extLst>
              <a:ext uri="{FF2B5EF4-FFF2-40B4-BE49-F238E27FC236}">
                <a16:creationId xmlns:a16="http://schemas.microsoft.com/office/drawing/2014/main" id="{587BA6C3-D6EE-7477-A2DD-44299C056C93}"/>
              </a:ext>
            </a:extLst>
          </p:cNvPr>
          <p:cNvSpPr>
            <a:spLocks noGrp="1"/>
          </p:cNvSpPr>
          <p:nvPr>
            <p:ph idx="1"/>
          </p:nvPr>
        </p:nvSpPr>
        <p:spPr>
          <a:xfrm>
            <a:off x="838200" y="1736786"/>
            <a:ext cx="10515600" cy="4333738"/>
          </a:xfrm>
        </p:spPr>
        <p:txBody>
          <a:bodyPr>
            <a:normAutofit/>
          </a:bodyPr>
          <a:lstStyle/>
          <a:p>
            <a:r>
              <a:rPr lang="en-GB" sz="2400" dirty="0"/>
              <a:t>From an introvert point of view: we have not aimed at curing all the ills in the world of MX - we have simply tried to clear the path for the optimal use of our diffraction-related software (Workflow and </a:t>
            </a:r>
            <a:r>
              <a:rPr lang="en-GB" sz="2400" dirty="0" err="1"/>
              <a:t>autoPROC</a:t>
            </a:r>
            <a:r>
              <a:rPr lang="en-GB" sz="2400" dirty="0"/>
              <a:t>) wherever it is blocked by structural limitations within the synchrotrons where it is deployed or within the PDB’s archiving mechanisms.</a:t>
            </a:r>
            <a:endParaRPr lang="en-GB" sz="2000" dirty="0"/>
          </a:p>
          <a:p>
            <a:r>
              <a:rPr lang="en-GB" sz="2400" dirty="0"/>
              <a:t>From an extrovert point of view: we are aiming to give the community the benefit of our full network of scientific contacts and interactions to facilitate a shift towards evermore productive forms of the ecosystem of providers and users (esp. industrial users) of the wonders of MX. </a:t>
            </a:r>
          </a:p>
          <a:p>
            <a:r>
              <a:rPr lang="en-GB" sz="2400" dirty="0"/>
              <a:t>It seems natural to us to begin by </a:t>
            </a:r>
            <a:r>
              <a:rPr lang="en-GB" sz="2400" b="1" dirty="0"/>
              <a:t>improving communication between drug discovery companies, synchrotrons and the PDB in some focussed, specific areas.</a:t>
            </a:r>
          </a:p>
          <a:p>
            <a:pPr marL="0" indent="0">
              <a:buNone/>
            </a:pPr>
            <a:endParaRPr lang="en-GB" sz="2400" dirty="0"/>
          </a:p>
        </p:txBody>
      </p:sp>
    </p:spTree>
    <p:extLst>
      <p:ext uri="{BB962C8B-B14F-4D97-AF65-F5344CB8AC3E}">
        <p14:creationId xmlns:p14="http://schemas.microsoft.com/office/powerpoint/2010/main" val="63833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BF96-B9AE-F957-A403-0AF45865F270}"/>
              </a:ext>
            </a:extLst>
          </p:cNvPr>
          <p:cNvSpPr>
            <a:spLocks noGrp="1"/>
          </p:cNvSpPr>
          <p:nvPr>
            <p:ph type="title"/>
          </p:nvPr>
        </p:nvSpPr>
        <p:spPr/>
        <p:txBody>
          <a:bodyPr>
            <a:noAutofit/>
          </a:bodyPr>
          <a:lstStyle/>
          <a:p>
            <a:r>
              <a:rPr lang="en-US" sz="3200" dirty="0"/>
              <a:t>Phase X: Do even better what MX does best</a:t>
            </a:r>
            <a:endParaRPr lang="en-GB" sz="3200" dirty="0"/>
          </a:p>
        </p:txBody>
      </p:sp>
      <p:sp>
        <p:nvSpPr>
          <p:cNvPr id="3" name="Content Placeholder 2">
            <a:extLst>
              <a:ext uri="{FF2B5EF4-FFF2-40B4-BE49-F238E27FC236}">
                <a16:creationId xmlns:a16="http://schemas.microsoft.com/office/drawing/2014/main" id="{F4C924B6-C0C8-C051-8D88-ED2E2CCD913B}"/>
              </a:ext>
            </a:extLst>
          </p:cNvPr>
          <p:cNvSpPr>
            <a:spLocks noGrp="1"/>
          </p:cNvSpPr>
          <p:nvPr>
            <p:ph idx="1"/>
          </p:nvPr>
        </p:nvSpPr>
        <p:spPr>
          <a:xfrm>
            <a:off x="838200" y="1371600"/>
            <a:ext cx="10515600" cy="4800600"/>
          </a:xfrm>
        </p:spPr>
        <p:txBody>
          <a:bodyPr>
            <a:normAutofit fontScale="77500" lnSpcReduction="20000"/>
          </a:bodyPr>
          <a:lstStyle/>
          <a:p>
            <a:pPr marL="0" indent="0" algn="ctr">
              <a:spcBef>
                <a:spcPts val="1800"/>
              </a:spcBef>
              <a:buNone/>
            </a:pPr>
            <a:r>
              <a:rPr lang="en-GB" sz="2800" b="1" dirty="0"/>
              <a:t>Title</a:t>
            </a:r>
          </a:p>
          <a:p>
            <a:pPr marL="0" indent="0" algn="just">
              <a:spcBef>
                <a:spcPts val="1800"/>
              </a:spcBef>
              <a:buNone/>
            </a:pPr>
            <a:r>
              <a:rPr lang="en-US" sz="2800" i="1" dirty="0"/>
              <a:t>Advanced software for optimally exploiting the unique capabilities of MX to provide high-volume, high-quality input to SBDD assisted by AI/ML</a:t>
            </a:r>
            <a:endParaRPr lang="en-GB" sz="2800" b="1" i="1" dirty="0"/>
          </a:p>
          <a:p>
            <a:pPr marL="0" indent="0" algn="ctr">
              <a:spcBef>
                <a:spcPts val="3000"/>
              </a:spcBef>
              <a:buNone/>
            </a:pPr>
            <a:r>
              <a:rPr lang="en-GB" sz="2800" b="1" dirty="0"/>
              <a:t>Executive Summary</a:t>
            </a:r>
          </a:p>
          <a:p>
            <a:pPr marL="0" indent="0" algn="just">
              <a:lnSpc>
                <a:spcPct val="110000"/>
              </a:lnSpc>
              <a:spcBef>
                <a:spcPts val="1200"/>
              </a:spcBef>
              <a:buNone/>
            </a:pPr>
            <a:r>
              <a:rPr lang="en-GB" sz="2600" dirty="0"/>
              <a:t>At a time of rapidly shifting boundaries in Structural Biology between MX (Macromolecular Crystallography) and cryo-EM (Electron Cryo-Microscopy) as primary structure determination techniques on the one hand, and between the recourse to prediction-based versus experimentally-derived structural models on the other, </a:t>
            </a:r>
            <a:r>
              <a:rPr lang="en-GB" sz="2600" dirty="0" err="1"/>
              <a:t>GPhL</a:t>
            </a:r>
            <a:r>
              <a:rPr lang="en-GB" sz="2600" dirty="0"/>
              <a:t> (Global Phasing) is choosing to dedicate its Phase X activities to further enhancing the performance of MX in the areas where it retains unmatched capabilities, namely as the most efficient engine for producing high volumes of high-quality structural information for SBDD (Structure Based Drug Discovery), accompanied by a wealth of metadata enabling the optimal use of that information by ML (Machine Learning) to support further progress in the use of AI (Artificial Intelligence) methods in the drug discovery process.</a:t>
            </a:r>
          </a:p>
        </p:txBody>
      </p:sp>
    </p:spTree>
    <p:extLst>
      <p:ext uri="{BB962C8B-B14F-4D97-AF65-F5344CB8AC3E}">
        <p14:creationId xmlns:p14="http://schemas.microsoft.com/office/powerpoint/2010/main" val="356966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7611-A364-0815-2D67-2888D0A2ED88}"/>
              </a:ext>
            </a:extLst>
          </p:cNvPr>
          <p:cNvSpPr>
            <a:spLocks noGrp="1"/>
          </p:cNvSpPr>
          <p:nvPr>
            <p:ph type="title"/>
          </p:nvPr>
        </p:nvSpPr>
        <p:spPr/>
        <p:txBody>
          <a:bodyPr>
            <a:normAutofit/>
          </a:bodyPr>
          <a:lstStyle/>
          <a:p>
            <a:r>
              <a:rPr lang="en-US" sz="3200" dirty="0"/>
              <a:t>Phase X: (a selection of) main activity areas</a:t>
            </a:r>
            <a:endParaRPr lang="en-GB" sz="3200" dirty="0"/>
          </a:p>
        </p:txBody>
      </p:sp>
      <p:sp>
        <p:nvSpPr>
          <p:cNvPr id="3" name="Content Placeholder 2">
            <a:extLst>
              <a:ext uri="{FF2B5EF4-FFF2-40B4-BE49-F238E27FC236}">
                <a16:creationId xmlns:a16="http://schemas.microsoft.com/office/drawing/2014/main" id="{17714C77-41CA-6837-3C8C-9E0B5020A29E}"/>
              </a:ext>
            </a:extLst>
          </p:cNvPr>
          <p:cNvSpPr>
            <a:spLocks noGrp="1"/>
          </p:cNvSpPr>
          <p:nvPr>
            <p:ph idx="1"/>
          </p:nvPr>
        </p:nvSpPr>
        <p:spPr>
          <a:xfrm>
            <a:off x="619760" y="1472702"/>
            <a:ext cx="6695440" cy="4796018"/>
          </a:xfrm>
        </p:spPr>
        <p:txBody>
          <a:bodyPr>
            <a:normAutofit lnSpcReduction="10000"/>
          </a:bodyPr>
          <a:lstStyle/>
          <a:p>
            <a:r>
              <a:rPr lang="en-US" sz="2000" dirty="0"/>
              <a:t>Contributing to the </a:t>
            </a:r>
            <a:r>
              <a:rPr lang="en-US" sz="2000" b="1" dirty="0" err="1"/>
              <a:t>standardisation</a:t>
            </a:r>
            <a:r>
              <a:rPr lang="en-US" sz="2000" b="1" dirty="0"/>
              <a:t> of logistics </a:t>
            </a:r>
            <a:r>
              <a:rPr lang="en-US" sz="2000" dirty="0"/>
              <a:t>across numerous synchrotrons, the lack of which is a well-known cause of efficiency limitations in the overall operations of MX for SBDD, as these are </a:t>
            </a:r>
            <a:r>
              <a:rPr lang="en-US" sz="2000" b="1" i="1" dirty="0"/>
              <a:t>increasingly multi-synchrotron</a:t>
            </a:r>
            <a:r>
              <a:rPr lang="en-US" sz="2000" b="1" dirty="0"/>
              <a:t> </a:t>
            </a:r>
            <a:r>
              <a:rPr lang="en-US" sz="2000" dirty="0"/>
              <a:t>operations.</a:t>
            </a:r>
          </a:p>
          <a:p>
            <a:r>
              <a:rPr lang="en-US" sz="2000" dirty="0"/>
              <a:t>Pushing up the priority of </a:t>
            </a:r>
            <a:r>
              <a:rPr lang="en-US" sz="2000" b="1" dirty="0" err="1"/>
              <a:t>maximising</a:t>
            </a:r>
            <a:r>
              <a:rPr lang="en-US" sz="2000" b="1" dirty="0"/>
              <a:t> diffraction data quality </a:t>
            </a:r>
            <a:r>
              <a:rPr lang="en-US" sz="2000" dirty="0"/>
              <a:t>from the ground up, with the rationale that the less informative the experimental data, the greater the risk of an insidious drift towards recycling predictions not “fact-checked” by diffraction data. </a:t>
            </a:r>
          </a:p>
          <a:p>
            <a:r>
              <a:rPr lang="en-US" sz="2000" dirty="0"/>
              <a:t>Contributing to the implementation of automated protocols to facilitate the </a:t>
            </a:r>
            <a:r>
              <a:rPr lang="en-US" sz="2000" b="1" dirty="0"/>
              <a:t>enrichment of PDB depositions</a:t>
            </a:r>
            <a:r>
              <a:rPr lang="en-US" sz="2000" dirty="0"/>
              <a:t> on a massive scale directly </a:t>
            </a:r>
            <a:r>
              <a:rPr lang="en-US" sz="2000" b="1" dirty="0"/>
              <a:t>from the data and metadata stored at synchrotrons</a:t>
            </a:r>
            <a:r>
              <a:rPr lang="en-US" sz="2000" dirty="0"/>
              <a:t> and used by structure determination programs, with a view to </a:t>
            </a:r>
            <a:r>
              <a:rPr lang="en-US" sz="2000" b="1" dirty="0"/>
              <a:t>feeding ML engines</a:t>
            </a:r>
            <a:r>
              <a:rPr lang="en-US" sz="2000" dirty="0"/>
              <a:t> with experimentally supported structural information (“</a:t>
            </a:r>
            <a:r>
              <a:rPr lang="en-US" sz="2000" b="1" dirty="0" err="1"/>
              <a:t>FAIRification</a:t>
            </a:r>
            <a:r>
              <a:rPr lang="en-US" sz="2000" dirty="0"/>
              <a:t>”).</a:t>
            </a:r>
          </a:p>
          <a:p>
            <a:pPr marL="0" indent="0">
              <a:buNone/>
            </a:pPr>
            <a:endParaRPr lang="en-US" sz="2000" dirty="0"/>
          </a:p>
          <a:p>
            <a:endParaRPr lang="en-GB" sz="2000" dirty="0"/>
          </a:p>
        </p:txBody>
      </p:sp>
      <p:pic>
        <p:nvPicPr>
          <p:cNvPr id="4" name="Content Placeholder 6" descr="A person in a red dress&#10;&#10;Description automatically generated">
            <a:extLst>
              <a:ext uri="{FF2B5EF4-FFF2-40B4-BE49-F238E27FC236}">
                <a16:creationId xmlns:a16="http://schemas.microsoft.com/office/drawing/2014/main" id="{65DCDC89-AE70-8E17-3CD7-83A47A3176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7440" y="1365481"/>
            <a:ext cx="3896360" cy="4904509"/>
          </a:xfrm>
          <a:prstGeom prst="rect">
            <a:avLst/>
          </a:prstGeom>
        </p:spPr>
      </p:pic>
    </p:spTree>
    <p:extLst>
      <p:ext uri="{BB962C8B-B14F-4D97-AF65-F5344CB8AC3E}">
        <p14:creationId xmlns:p14="http://schemas.microsoft.com/office/powerpoint/2010/main" val="181322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1374-0D71-1727-95A9-44BB015961DC}"/>
              </a:ext>
            </a:extLst>
          </p:cNvPr>
          <p:cNvSpPr>
            <a:spLocks noGrp="1"/>
          </p:cNvSpPr>
          <p:nvPr>
            <p:ph type="title"/>
          </p:nvPr>
        </p:nvSpPr>
        <p:spPr/>
        <p:txBody>
          <a:bodyPr>
            <a:normAutofit/>
          </a:bodyPr>
          <a:lstStyle/>
          <a:p>
            <a:r>
              <a:rPr lang="en-US" sz="3200" dirty="0"/>
              <a:t>What could this Day 2 gathering contribute?</a:t>
            </a:r>
            <a:endParaRPr lang="en-GB" sz="3200" dirty="0"/>
          </a:p>
        </p:txBody>
      </p:sp>
      <p:sp>
        <p:nvSpPr>
          <p:cNvPr id="3" name="Content Placeholder 2">
            <a:extLst>
              <a:ext uri="{FF2B5EF4-FFF2-40B4-BE49-F238E27FC236}">
                <a16:creationId xmlns:a16="http://schemas.microsoft.com/office/drawing/2014/main" id="{45C44710-505F-3D4C-1170-5983323D3657}"/>
              </a:ext>
            </a:extLst>
          </p:cNvPr>
          <p:cNvSpPr>
            <a:spLocks noGrp="1"/>
          </p:cNvSpPr>
          <p:nvPr>
            <p:ph idx="1"/>
          </p:nvPr>
        </p:nvSpPr>
        <p:spPr>
          <a:xfrm>
            <a:off x="625033" y="1185647"/>
            <a:ext cx="10903352" cy="5122556"/>
          </a:xfrm>
        </p:spPr>
        <p:txBody>
          <a:bodyPr>
            <a:normAutofit lnSpcReduction="10000"/>
          </a:bodyPr>
          <a:lstStyle/>
          <a:p>
            <a:r>
              <a:rPr lang="en-US" sz="2000" dirty="0"/>
              <a:t>We will propose the creation of an </a:t>
            </a:r>
            <a:r>
              <a:rPr lang="en-US" sz="2000" b="1" dirty="0"/>
              <a:t>Interoperability Working Group</a:t>
            </a:r>
            <a:r>
              <a:rPr lang="en-US" sz="2000" dirty="0"/>
              <a:t>, with an active participation from interested industrial partners, aiming at an initially limited set of goals such as</a:t>
            </a:r>
          </a:p>
          <a:p>
            <a:pPr lvl="1"/>
            <a:r>
              <a:rPr lang="en-US" sz="1800" dirty="0"/>
              <a:t>Assessing fitness for purpose of implementations by the standards of their own operations </a:t>
            </a:r>
          </a:p>
          <a:p>
            <a:pPr lvl="1"/>
            <a:r>
              <a:rPr lang="en-US" sz="1800" dirty="0"/>
              <a:t>Actively using MXLIMS-based shipment forms and an MXLIMS-based API for retrieving results</a:t>
            </a:r>
          </a:p>
          <a:p>
            <a:pPr lvl="1"/>
            <a:r>
              <a:rPr lang="en-US" sz="1800" dirty="0"/>
              <a:t>Taking part in developer VCs and code reviews</a:t>
            </a:r>
          </a:p>
          <a:p>
            <a:pPr lvl="1"/>
            <a:r>
              <a:rPr lang="en-US" sz="1800" dirty="0"/>
              <a:t>Guiding the writing of common new tools using the MXLIMS standard</a:t>
            </a:r>
          </a:p>
          <a:p>
            <a:r>
              <a:rPr lang="en-US" sz="2000" dirty="0"/>
              <a:t>We will propose to consider the Interoperability question from a large-scale point of view</a:t>
            </a:r>
          </a:p>
          <a:p>
            <a:pPr lvl="1"/>
            <a:r>
              <a:rPr lang="en-US" sz="1800" dirty="0" err="1"/>
              <a:t>FAIRification</a:t>
            </a:r>
            <a:r>
              <a:rPr lang="en-US" sz="1800" dirty="0"/>
              <a:t> aims at using synchrotron archives to create rich-metadata entries more directly useable for ML</a:t>
            </a:r>
          </a:p>
          <a:p>
            <a:pPr lvl="1"/>
            <a:r>
              <a:rPr lang="en-US" sz="1800" dirty="0"/>
              <a:t>It would be unhelpful to propagate the current heterogeneity of data access modes at synchrotrons into a multiplicity of </a:t>
            </a:r>
            <a:r>
              <a:rPr lang="en-US" sz="1800" dirty="0" err="1"/>
              <a:t>FAIRification</a:t>
            </a:r>
            <a:r>
              <a:rPr lang="en-US" sz="1800" dirty="0"/>
              <a:t> initiatives, one for each synchrotron</a:t>
            </a:r>
          </a:p>
          <a:p>
            <a:pPr lvl="1"/>
            <a:r>
              <a:rPr lang="en-US" sz="1800" dirty="0"/>
              <a:t>We need </a:t>
            </a:r>
            <a:r>
              <a:rPr lang="en-US" sz="1800" b="1" dirty="0"/>
              <a:t>Interoperability for </a:t>
            </a:r>
            <a:r>
              <a:rPr lang="en-US" sz="1800" b="1" dirty="0" err="1"/>
              <a:t>FAIRification</a:t>
            </a:r>
            <a:r>
              <a:rPr lang="en-US" sz="1800" dirty="0"/>
              <a:t> just as much as for sample shipment and results retrieval</a:t>
            </a:r>
          </a:p>
          <a:p>
            <a:pPr lvl="1"/>
            <a:r>
              <a:rPr lang="en-US" sz="1800" dirty="0"/>
              <a:t>Leaving it to the PDB to solve this problem may not be the best option in view of its reluctance to open up its deposition protocols and code to external contributions</a:t>
            </a:r>
          </a:p>
          <a:p>
            <a:r>
              <a:rPr lang="en-US" sz="2000" dirty="0"/>
              <a:t>We will propose an </a:t>
            </a:r>
            <a:r>
              <a:rPr lang="en-US" sz="2000" b="1" dirty="0"/>
              <a:t>Open Quality Assurance</a:t>
            </a:r>
            <a:r>
              <a:rPr lang="en-US" sz="2000" dirty="0"/>
              <a:t> initiative, jointly with industrial users</a:t>
            </a:r>
          </a:p>
          <a:p>
            <a:r>
              <a:rPr lang="en-US" sz="2000" dirty="0"/>
              <a:t>These proposals call upon a </a:t>
            </a:r>
            <a:r>
              <a:rPr lang="en-US" sz="2000" b="1" dirty="0"/>
              <a:t>pre-competitive spirit</a:t>
            </a:r>
            <a:r>
              <a:rPr lang="en-US" sz="2000" dirty="0"/>
              <a:t> on the part of the synchrotrons involved</a:t>
            </a:r>
          </a:p>
        </p:txBody>
      </p:sp>
    </p:spTree>
    <p:extLst>
      <p:ext uri="{BB962C8B-B14F-4D97-AF65-F5344CB8AC3E}">
        <p14:creationId xmlns:p14="http://schemas.microsoft.com/office/powerpoint/2010/main" val="168125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C6BF-02E2-710B-E926-01AF1BA43ABD}"/>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FE00D35D-E624-435E-CEB2-4AF3B2B2CDF3}"/>
              </a:ext>
            </a:extLst>
          </p:cNvPr>
          <p:cNvPicPr>
            <a:picLocks noChangeAspect="1"/>
          </p:cNvPicPr>
          <p:nvPr/>
        </p:nvPicPr>
        <p:blipFill>
          <a:blip r:embed="rId2"/>
          <a:stretch>
            <a:fillRect/>
          </a:stretch>
        </p:blipFill>
        <p:spPr>
          <a:xfrm>
            <a:off x="3051858" y="1186797"/>
            <a:ext cx="6088284" cy="5106838"/>
          </a:xfrm>
          <a:prstGeom prst="rect">
            <a:avLst/>
          </a:prstGeom>
        </p:spPr>
      </p:pic>
    </p:spTree>
    <p:extLst>
      <p:ext uri="{BB962C8B-B14F-4D97-AF65-F5344CB8AC3E}">
        <p14:creationId xmlns:p14="http://schemas.microsoft.com/office/powerpoint/2010/main" val="10941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CEBFC-1028-F394-4030-1F58EE9C9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B86926-4F16-2624-D2F2-D5A635D62047}"/>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C34F8D4F-C2D3-E3CE-6357-C54D0E05D27D}"/>
              </a:ext>
            </a:extLst>
          </p:cNvPr>
          <p:cNvPicPr>
            <a:picLocks noChangeAspect="1"/>
          </p:cNvPicPr>
          <p:nvPr/>
        </p:nvPicPr>
        <p:blipFill>
          <a:blip r:embed="rId2"/>
          <a:stretch>
            <a:fillRect/>
          </a:stretch>
        </p:blipFill>
        <p:spPr>
          <a:xfrm>
            <a:off x="3028709" y="1135939"/>
            <a:ext cx="6134582" cy="4261449"/>
          </a:xfrm>
          <a:prstGeom prst="rect">
            <a:avLst/>
          </a:prstGeom>
        </p:spPr>
      </p:pic>
      <p:pic>
        <p:nvPicPr>
          <p:cNvPr id="12" name="Content Placeholder 11">
            <a:extLst>
              <a:ext uri="{FF2B5EF4-FFF2-40B4-BE49-F238E27FC236}">
                <a16:creationId xmlns:a16="http://schemas.microsoft.com/office/drawing/2014/main" id="{366AA3FE-E24D-2048-422C-7B5B782C50D5}"/>
              </a:ext>
            </a:extLst>
          </p:cNvPr>
          <p:cNvPicPr>
            <a:picLocks noGrp="1" noChangeAspect="1"/>
          </p:cNvPicPr>
          <p:nvPr>
            <p:ph idx="1"/>
          </p:nvPr>
        </p:nvPicPr>
        <p:blipFill>
          <a:blip r:embed="rId3"/>
          <a:stretch>
            <a:fillRect/>
          </a:stretch>
        </p:blipFill>
        <p:spPr>
          <a:xfrm>
            <a:off x="3040428" y="5396676"/>
            <a:ext cx="6088284" cy="925902"/>
          </a:xfrm>
          <a:prstGeom prst="rect">
            <a:avLst/>
          </a:prstGeom>
        </p:spPr>
      </p:pic>
    </p:spTree>
    <p:extLst>
      <p:ext uri="{BB962C8B-B14F-4D97-AF65-F5344CB8AC3E}">
        <p14:creationId xmlns:p14="http://schemas.microsoft.com/office/powerpoint/2010/main" val="2177156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9D08-E700-C9A1-B7B5-943BB824560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14B7E915-DCD0-9D4F-9646-887696BA9DA6}"/>
              </a:ext>
            </a:extLst>
          </p:cNvPr>
          <p:cNvPicPr>
            <a:picLocks noGrp="1" noChangeAspect="1"/>
          </p:cNvPicPr>
          <p:nvPr>
            <p:ph idx="1"/>
          </p:nvPr>
        </p:nvPicPr>
        <p:blipFill>
          <a:blip r:embed="rId2"/>
          <a:stretch>
            <a:fillRect/>
          </a:stretch>
        </p:blipFill>
        <p:spPr>
          <a:xfrm>
            <a:off x="3051858" y="1144944"/>
            <a:ext cx="6088284" cy="4244196"/>
          </a:xfrm>
          <a:prstGeom prst="rect">
            <a:avLst/>
          </a:prstGeom>
        </p:spPr>
      </p:pic>
      <p:pic>
        <p:nvPicPr>
          <p:cNvPr id="7" name="Picture 6">
            <a:extLst>
              <a:ext uri="{FF2B5EF4-FFF2-40B4-BE49-F238E27FC236}">
                <a16:creationId xmlns:a16="http://schemas.microsoft.com/office/drawing/2014/main" id="{55D5D59A-C757-CA58-2482-7DD696AB4947}"/>
              </a:ext>
            </a:extLst>
          </p:cNvPr>
          <p:cNvPicPr>
            <a:picLocks noChangeAspect="1"/>
          </p:cNvPicPr>
          <p:nvPr/>
        </p:nvPicPr>
        <p:blipFill>
          <a:blip r:embed="rId3"/>
          <a:stretch>
            <a:fillRect/>
          </a:stretch>
        </p:blipFill>
        <p:spPr>
          <a:xfrm>
            <a:off x="3121310" y="5393848"/>
            <a:ext cx="6227180" cy="931653"/>
          </a:xfrm>
          <a:prstGeom prst="rect">
            <a:avLst/>
          </a:prstGeom>
        </p:spPr>
      </p:pic>
    </p:spTree>
    <p:extLst>
      <p:ext uri="{BB962C8B-B14F-4D97-AF65-F5344CB8AC3E}">
        <p14:creationId xmlns:p14="http://schemas.microsoft.com/office/powerpoint/2010/main" val="1939656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4FFD-AD80-67C1-87F4-520B138DEA5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BF1C1BA-965B-96F1-2E72-397493792FF5}"/>
              </a:ext>
            </a:extLst>
          </p:cNvPr>
          <p:cNvPicPr>
            <a:picLocks noGrp="1" noChangeAspect="1"/>
          </p:cNvPicPr>
          <p:nvPr>
            <p:ph idx="1"/>
          </p:nvPr>
        </p:nvPicPr>
        <p:blipFill>
          <a:blip r:embed="rId2"/>
          <a:stretch>
            <a:fillRect/>
          </a:stretch>
        </p:blipFill>
        <p:spPr>
          <a:xfrm>
            <a:off x="3051858" y="1567208"/>
            <a:ext cx="6088284" cy="3260785"/>
          </a:xfrm>
          <a:prstGeom prst="rect">
            <a:avLst/>
          </a:prstGeom>
        </p:spPr>
      </p:pic>
      <p:pic>
        <p:nvPicPr>
          <p:cNvPr id="7" name="Picture 6">
            <a:extLst>
              <a:ext uri="{FF2B5EF4-FFF2-40B4-BE49-F238E27FC236}">
                <a16:creationId xmlns:a16="http://schemas.microsoft.com/office/drawing/2014/main" id="{A4230C0A-D831-A8D8-B9B5-015666A48FB5}"/>
              </a:ext>
            </a:extLst>
          </p:cNvPr>
          <p:cNvPicPr>
            <a:picLocks noChangeAspect="1"/>
          </p:cNvPicPr>
          <p:nvPr/>
        </p:nvPicPr>
        <p:blipFill>
          <a:blip r:embed="rId3"/>
          <a:stretch>
            <a:fillRect/>
          </a:stretch>
        </p:blipFill>
        <p:spPr>
          <a:xfrm>
            <a:off x="3040283" y="5343445"/>
            <a:ext cx="6111433" cy="546340"/>
          </a:xfrm>
          <a:prstGeom prst="rect">
            <a:avLst/>
          </a:prstGeom>
        </p:spPr>
      </p:pic>
    </p:spTree>
    <p:extLst>
      <p:ext uri="{BB962C8B-B14F-4D97-AF65-F5344CB8AC3E}">
        <p14:creationId xmlns:p14="http://schemas.microsoft.com/office/powerpoint/2010/main" val="149942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3702-DF94-827F-3904-1DD3055957D1}"/>
              </a:ext>
            </a:extLst>
          </p:cNvPr>
          <p:cNvSpPr txBox="1">
            <a:spLocks/>
          </p:cNvSpPr>
          <p:nvPr/>
        </p:nvSpPr>
        <p:spPr>
          <a:xfrm>
            <a:off x="838200" y="2980374"/>
            <a:ext cx="10515600" cy="2313622"/>
          </a:xfrm>
          <a:prstGeom prst="rect">
            <a:avLst/>
          </a:prstGeom>
        </p:spPr>
        <p:txBody>
          <a:bodyPr/>
          <a:lstStyle>
            <a:lvl1pPr algn="r" defTabSz="914400" rtl="0" eaLnBrk="1" latinLnBrk="0" hangingPunct="1">
              <a:lnSpc>
                <a:spcPct val="90000"/>
              </a:lnSpc>
              <a:spcBef>
                <a:spcPct val="0"/>
              </a:spcBef>
              <a:buNone/>
              <a:defRPr sz="4400" kern="1200">
                <a:solidFill>
                  <a:srgbClr val="1F497D"/>
                </a:solidFill>
                <a:latin typeface="Trebuchet MS" panose="020B0603020202020204" pitchFamily="34" charset="0"/>
                <a:ea typeface="+mj-ea"/>
                <a:cs typeface="Arial" panose="020B0604020202020204" pitchFamily="34" charset="0"/>
              </a:defRPr>
            </a:lvl1pPr>
          </a:lstStyle>
          <a:p>
            <a:pPr algn="ctr"/>
            <a:r>
              <a:rPr lang="en-US" dirty="0"/>
              <a:t>Now to the real speakers …</a:t>
            </a:r>
            <a:endParaRPr lang="en-GB" dirty="0"/>
          </a:p>
        </p:txBody>
      </p:sp>
    </p:spTree>
    <p:extLst>
      <p:ext uri="{BB962C8B-B14F-4D97-AF65-F5344CB8AC3E}">
        <p14:creationId xmlns:p14="http://schemas.microsoft.com/office/powerpoint/2010/main" val="86785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160E-F97C-71E4-7350-47BA765DF125}"/>
              </a:ext>
            </a:extLst>
          </p:cNvPr>
          <p:cNvSpPr>
            <a:spLocks noGrp="1"/>
          </p:cNvSpPr>
          <p:nvPr>
            <p:ph type="title"/>
          </p:nvPr>
        </p:nvSpPr>
        <p:spPr/>
        <p:txBody>
          <a:bodyPr>
            <a:normAutofit/>
          </a:bodyPr>
          <a:lstStyle/>
          <a:p>
            <a:r>
              <a:rPr lang="en-GB" sz="3200" dirty="0"/>
              <a:t>Rationale</a:t>
            </a:r>
          </a:p>
        </p:txBody>
      </p:sp>
      <p:sp>
        <p:nvSpPr>
          <p:cNvPr id="3" name="Content Placeholder 2">
            <a:extLst>
              <a:ext uri="{FF2B5EF4-FFF2-40B4-BE49-F238E27FC236}">
                <a16:creationId xmlns:a16="http://schemas.microsoft.com/office/drawing/2014/main" id="{82CB7BC9-255B-A3D9-47D3-4837D8B07F32}"/>
              </a:ext>
            </a:extLst>
          </p:cNvPr>
          <p:cNvSpPr>
            <a:spLocks noGrp="1"/>
          </p:cNvSpPr>
          <p:nvPr>
            <p:ph idx="1"/>
          </p:nvPr>
        </p:nvSpPr>
        <p:spPr>
          <a:xfrm>
            <a:off x="838200" y="1152661"/>
            <a:ext cx="10515600" cy="5225279"/>
          </a:xfrm>
        </p:spPr>
        <p:txBody>
          <a:bodyPr>
            <a:noAutofit/>
          </a:bodyPr>
          <a:lstStyle/>
          <a:p>
            <a:r>
              <a:rPr lang="en-GB" sz="2800" dirty="0">
                <a:latin typeface="Calibri" panose="020F0502020204030204" pitchFamily="34" charset="0"/>
                <a:ea typeface="Calibri" panose="020F0502020204030204" pitchFamily="34" charset="0"/>
              </a:rPr>
              <a:t>Global Phasing (</a:t>
            </a:r>
            <a:r>
              <a:rPr lang="en-GB" sz="2800" dirty="0" err="1">
                <a:latin typeface="Calibri" panose="020F0502020204030204" pitchFamily="34" charset="0"/>
                <a:ea typeface="Calibri" panose="020F0502020204030204" pitchFamily="34" charset="0"/>
              </a:rPr>
              <a:t>GPhL</a:t>
            </a:r>
            <a:r>
              <a:rPr lang="en-GB" sz="2800" dirty="0">
                <a:latin typeface="Calibri" panose="020F0502020204030204" pitchFamily="34" charset="0"/>
                <a:ea typeface="Calibri" panose="020F0502020204030204" pitchFamily="34" charset="0"/>
              </a:rPr>
              <a:t> for short) is in the 10</a:t>
            </a:r>
            <a:r>
              <a:rPr lang="en-GB" sz="2800" baseline="30000" dirty="0">
                <a:latin typeface="Calibri" panose="020F0502020204030204" pitchFamily="34" charset="0"/>
                <a:ea typeface="Calibri" panose="020F0502020204030204" pitchFamily="34" charset="0"/>
              </a:rPr>
              <a:t>th</a:t>
            </a:r>
            <a:r>
              <a:rPr lang="en-GB" sz="2800" dirty="0">
                <a:latin typeface="Calibri" panose="020F0502020204030204" pitchFamily="34" charset="0"/>
                <a:ea typeface="Calibri" panose="020F0502020204030204" pitchFamily="34" charset="0"/>
              </a:rPr>
              <a:t> three-year Phase of the activities of its Consortium</a:t>
            </a:r>
            <a:r>
              <a:rPr lang="en-GB" sz="2800" dirty="0">
                <a:effectLst/>
                <a:latin typeface="Calibri" panose="020F0502020204030204" pitchFamily="34" charset="0"/>
                <a:ea typeface="Calibri" panose="020F0502020204030204" pitchFamily="34" charset="0"/>
              </a:rPr>
              <a:t> of Drug Discovery companies (Phase X). </a:t>
            </a:r>
            <a:endParaRPr lang="en-GB" sz="2800" dirty="0">
              <a:latin typeface="Calibri" panose="020F0502020204030204" pitchFamily="34" charset="0"/>
              <a:ea typeface="Calibri" panose="020F0502020204030204" pitchFamily="34" charset="0"/>
            </a:endParaRPr>
          </a:p>
          <a:p>
            <a:r>
              <a:rPr lang="en-GB" sz="2800" dirty="0">
                <a:effectLst/>
                <a:latin typeface="Calibri" panose="020F0502020204030204" pitchFamily="34" charset="0"/>
                <a:ea typeface="Calibri" panose="020F0502020204030204" pitchFamily="34" charset="0"/>
              </a:rPr>
              <a:t>We have been part of the </a:t>
            </a:r>
            <a:r>
              <a:rPr lang="en-GB" sz="2800" dirty="0" err="1">
                <a:effectLst/>
                <a:latin typeface="Calibri" panose="020F0502020204030204" pitchFamily="34" charset="0"/>
                <a:ea typeface="Calibri" panose="020F0502020204030204" pitchFamily="34" charset="0"/>
              </a:rPr>
              <a:t>MXCuBE</a:t>
            </a:r>
            <a:r>
              <a:rPr lang="en-GB" sz="2800" dirty="0">
                <a:effectLst/>
                <a:latin typeface="Calibri" panose="020F0502020204030204" pitchFamily="34" charset="0"/>
                <a:ea typeface="Calibri" panose="020F0502020204030204" pitchFamily="34" charset="0"/>
              </a:rPr>
              <a:t> and </a:t>
            </a:r>
            <a:r>
              <a:rPr lang="en-GB" sz="2800" dirty="0" err="1">
                <a:effectLst/>
                <a:latin typeface="Calibri" panose="020F0502020204030204" pitchFamily="34" charset="0"/>
                <a:ea typeface="Calibri" panose="020F0502020204030204" pitchFamily="34" charset="0"/>
              </a:rPr>
              <a:t>ISPyB</a:t>
            </a:r>
            <a:r>
              <a:rPr lang="en-GB" sz="2800" dirty="0">
                <a:effectLst/>
                <a:latin typeface="Calibri" panose="020F0502020204030204" pitchFamily="34" charset="0"/>
                <a:ea typeface="Calibri" panose="020F0502020204030204" pitchFamily="34" charset="0"/>
              </a:rPr>
              <a:t> collaborations since they began,</a:t>
            </a:r>
            <a:r>
              <a:rPr lang="en-GB" sz="2800" dirty="0">
                <a:latin typeface="Calibri" panose="020F0502020204030204" pitchFamily="34" charset="0"/>
                <a:ea typeface="Calibri" panose="020F0502020204030204" pitchFamily="34" charset="0"/>
              </a:rPr>
              <a:t> and have been actively contributing to </a:t>
            </a:r>
            <a:r>
              <a:rPr lang="en-GB" sz="2800" dirty="0" err="1">
                <a:latin typeface="Calibri" panose="020F0502020204030204" pitchFamily="34" charset="0"/>
                <a:ea typeface="Calibri" panose="020F0502020204030204" pitchFamily="34" charset="0"/>
              </a:rPr>
              <a:t>MXCuBE</a:t>
            </a:r>
            <a:r>
              <a:rPr lang="en-GB" sz="2800" dirty="0">
                <a:latin typeface="Calibri" panose="020F0502020204030204" pitchFamily="34" charset="0"/>
                <a:ea typeface="Calibri" panose="020F0502020204030204" pitchFamily="34" charset="0"/>
              </a:rPr>
              <a:t> since 2017 in relation to the deployment of our data collection Workflow</a:t>
            </a:r>
          </a:p>
          <a:p>
            <a:r>
              <a:rPr lang="en-GB" sz="2800" dirty="0">
                <a:effectLst/>
                <a:latin typeface="Calibri" panose="020F0502020204030204" pitchFamily="34" charset="0"/>
                <a:ea typeface="Calibri" panose="020F0502020204030204" pitchFamily="34" charset="0"/>
              </a:rPr>
              <a:t>We have had a working connection with the PDB since 2020 to add  anisotropic data statistics and attributes to the </a:t>
            </a:r>
            <a:r>
              <a:rPr lang="en-GB" sz="2800" dirty="0" err="1">
                <a:effectLst/>
                <a:latin typeface="Calibri" panose="020F0502020204030204" pitchFamily="34" charset="0"/>
                <a:ea typeface="Calibri" panose="020F0502020204030204" pitchFamily="34" charset="0"/>
              </a:rPr>
              <a:t>mmCIF</a:t>
            </a:r>
            <a:r>
              <a:rPr lang="en-GB" sz="2800" dirty="0">
                <a:effectLst/>
                <a:latin typeface="Calibri" panose="020F0502020204030204" pitchFamily="34" charset="0"/>
                <a:ea typeface="Calibri" panose="020F0502020204030204" pitchFamily="34" charset="0"/>
              </a:rPr>
              <a:t> dictionary</a:t>
            </a:r>
          </a:p>
          <a:p>
            <a:r>
              <a:rPr lang="en-GB" sz="2800" dirty="0">
                <a:effectLst/>
                <a:latin typeface="Calibri" panose="020F0502020204030204" pitchFamily="34" charset="0"/>
                <a:ea typeface="Calibri" panose="020F0502020204030204" pitchFamily="34" charset="0"/>
              </a:rPr>
              <a:t>Our interactions in these three streams of activities have so far been kept separate: now seems a good time to bring them together</a:t>
            </a:r>
          </a:p>
          <a:p>
            <a:r>
              <a:rPr lang="en-GB" sz="2800" b="1" dirty="0">
                <a:latin typeface="Calibri" panose="020F0502020204030204" pitchFamily="34" charset="0"/>
              </a:rPr>
              <a:t>A bit of history </a:t>
            </a:r>
            <a:r>
              <a:rPr lang="en-GB" sz="2800" dirty="0">
                <a:latin typeface="Calibri" panose="020F0502020204030204" pitchFamily="34" charset="0"/>
              </a:rPr>
              <a:t>may help understand the relationship between these streams, and the prospects for constructive exchanges around them</a:t>
            </a:r>
            <a:endParaRPr lang="en-GB" sz="2800" dirty="0"/>
          </a:p>
        </p:txBody>
      </p:sp>
    </p:spTree>
    <p:extLst>
      <p:ext uri="{BB962C8B-B14F-4D97-AF65-F5344CB8AC3E}">
        <p14:creationId xmlns:p14="http://schemas.microsoft.com/office/powerpoint/2010/main" val="158964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6178-8700-3818-668A-3B59F6069553}"/>
              </a:ext>
            </a:extLst>
          </p:cNvPr>
          <p:cNvSpPr>
            <a:spLocks noGrp="1"/>
          </p:cNvSpPr>
          <p:nvPr>
            <p:ph type="title"/>
          </p:nvPr>
        </p:nvSpPr>
        <p:spPr/>
        <p:txBody>
          <a:bodyPr>
            <a:normAutofit/>
          </a:bodyPr>
          <a:lstStyle/>
          <a:p>
            <a:pPr algn="ctr"/>
            <a:r>
              <a:rPr lang="en-GB" sz="3200" dirty="0"/>
              <a:t>1. Early Phases: individual applications</a:t>
            </a:r>
          </a:p>
        </p:txBody>
      </p:sp>
      <p:sp>
        <p:nvSpPr>
          <p:cNvPr id="3" name="Content Placeholder 2">
            <a:extLst>
              <a:ext uri="{FF2B5EF4-FFF2-40B4-BE49-F238E27FC236}">
                <a16:creationId xmlns:a16="http://schemas.microsoft.com/office/drawing/2014/main" id="{213758CC-CB2C-7CC9-6EF1-3C858D6B5EB6}"/>
              </a:ext>
            </a:extLst>
          </p:cNvPr>
          <p:cNvSpPr>
            <a:spLocks noGrp="1"/>
          </p:cNvSpPr>
          <p:nvPr>
            <p:ph idx="1"/>
          </p:nvPr>
        </p:nvSpPr>
        <p:spPr>
          <a:xfrm>
            <a:off x="838200" y="1472702"/>
            <a:ext cx="10515600" cy="4351338"/>
          </a:xfrm>
        </p:spPr>
        <p:txBody>
          <a:bodyPr>
            <a:normAutofit/>
          </a:bodyPr>
          <a:lstStyle/>
          <a:p>
            <a:r>
              <a:rPr lang="en-US" sz="2000" dirty="0"/>
              <a:t>We (</a:t>
            </a:r>
            <a:r>
              <a:rPr lang="en-US" sz="2000" dirty="0" err="1"/>
              <a:t>GPhL</a:t>
            </a:r>
            <a:r>
              <a:rPr lang="en-US" sz="2000" dirty="0"/>
              <a:t>) were writing and distributing </a:t>
            </a:r>
            <a:r>
              <a:rPr lang="en-US" sz="2000" b="1" dirty="0"/>
              <a:t>individual application programs </a:t>
            </a:r>
            <a:r>
              <a:rPr lang="en-US" sz="2000" dirty="0"/>
              <a:t>(SHARP and BUSTER, later </a:t>
            </a:r>
            <a:r>
              <a:rPr lang="en-US" sz="2000" dirty="0" err="1"/>
              <a:t>autoPROC</a:t>
            </a:r>
            <a:r>
              <a:rPr lang="en-US" sz="2000" dirty="0"/>
              <a:t>) </a:t>
            </a:r>
            <a:r>
              <a:rPr lang="en-US" sz="2000" b="1" dirty="0"/>
              <a:t>that Members would invoke through their own scripts</a:t>
            </a:r>
            <a:r>
              <a:rPr lang="en-US" sz="2000" dirty="0"/>
              <a:t>, directly providing these programs with the necessary input files and using their output </a:t>
            </a:r>
            <a:r>
              <a:rPr lang="en-US" sz="2000" b="1" dirty="0"/>
              <a:t>in their own IT environments</a:t>
            </a:r>
            <a:r>
              <a:rPr lang="en-US" sz="2000" dirty="0"/>
              <a:t>, typically structured around their corporate LIMS</a:t>
            </a:r>
          </a:p>
          <a:p>
            <a:r>
              <a:rPr lang="en-US" sz="2000" dirty="0"/>
              <a:t>This was in keeping with the way in which diffraction data were acquired, with </a:t>
            </a:r>
            <a:r>
              <a:rPr lang="en-US" sz="2000" b="1" dirty="0"/>
              <a:t>users physically travelling to synchrotrons</a:t>
            </a:r>
            <a:r>
              <a:rPr lang="en-US" sz="2000" dirty="0"/>
              <a:t>, driving their experiments through the beamline GUI, with enough time to screen each crystal and plan a strategy before launching the data collection</a:t>
            </a:r>
          </a:p>
          <a:p>
            <a:r>
              <a:rPr lang="en-US" sz="2000" dirty="0"/>
              <a:t>The diffraction images were transferred to the users’ companies on disks (with a back-up copy being kept for variable lengths of time on the synchrotron’s file system) and were </a:t>
            </a:r>
            <a:r>
              <a:rPr lang="en-US" sz="2000" b="1" dirty="0"/>
              <a:t>processed by the users on their own computers</a:t>
            </a:r>
            <a:r>
              <a:rPr lang="en-US" sz="2000" dirty="0"/>
              <a:t>, e.g. using </a:t>
            </a:r>
            <a:r>
              <a:rPr lang="en-US" sz="2000" dirty="0" err="1"/>
              <a:t>autoPROC</a:t>
            </a:r>
            <a:r>
              <a:rPr lang="en-US" sz="2000" dirty="0"/>
              <a:t>.</a:t>
            </a:r>
          </a:p>
          <a:p>
            <a:r>
              <a:rPr lang="en-US" sz="2000" dirty="0"/>
              <a:t>All subsequently derived results (experimentally phased maps, refined atomic models, and ligand poses when applicable) were also generated </a:t>
            </a:r>
            <a:r>
              <a:rPr lang="en-US" sz="2000" b="1" dirty="0"/>
              <a:t>within each company’s IT infrastructure</a:t>
            </a:r>
            <a:endParaRPr lang="en-GB" sz="2000" b="1" dirty="0"/>
          </a:p>
        </p:txBody>
      </p:sp>
    </p:spTree>
    <p:extLst>
      <p:ext uri="{BB962C8B-B14F-4D97-AF65-F5344CB8AC3E}">
        <p14:creationId xmlns:p14="http://schemas.microsoft.com/office/powerpoint/2010/main" val="162183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EDF2-8734-6BEB-0C89-91FE135F9D69}"/>
              </a:ext>
            </a:extLst>
          </p:cNvPr>
          <p:cNvSpPr>
            <a:spLocks noGrp="1"/>
          </p:cNvSpPr>
          <p:nvPr>
            <p:ph type="title"/>
          </p:nvPr>
        </p:nvSpPr>
        <p:spPr/>
        <p:txBody>
          <a:bodyPr>
            <a:normAutofit/>
          </a:bodyPr>
          <a:lstStyle/>
          <a:p>
            <a:r>
              <a:rPr lang="en-US" sz="3200" dirty="0"/>
              <a:t>2. Wrappers for use in corporate pipelines </a:t>
            </a:r>
            <a:endParaRPr lang="en-GB" sz="3200" dirty="0"/>
          </a:p>
        </p:txBody>
      </p:sp>
      <p:sp>
        <p:nvSpPr>
          <p:cNvPr id="3" name="Content Placeholder 2">
            <a:extLst>
              <a:ext uri="{FF2B5EF4-FFF2-40B4-BE49-F238E27FC236}">
                <a16:creationId xmlns:a16="http://schemas.microsoft.com/office/drawing/2014/main" id="{82CEC56D-449F-CC23-7DAE-5DCE89584DCB}"/>
              </a:ext>
            </a:extLst>
          </p:cNvPr>
          <p:cNvSpPr>
            <a:spLocks noGrp="1"/>
          </p:cNvSpPr>
          <p:nvPr>
            <p:ph idx="1"/>
          </p:nvPr>
        </p:nvSpPr>
        <p:spPr>
          <a:xfrm>
            <a:off x="838200" y="2318522"/>
            <a:ext cx="10601960" cy="2357650"/>
          </a:xfrm>
        </p:spPr>
        <p:txBody>
          <a:bodyPr>
            <a:normAutofit/>
          </a:bodyPr>
          <a:lstStyle/>
          <a:p>
            <a:r>
              <a:rPr lang="en-GB" sz="2000" dirty="0"/>
              <a:t>To facilitate the use of our software within the increasingly automated environments of corporate “pipelines” (rather than manually by the user), an effort was made to </a:t>
            </a:r>
            <a:r>
              <a:rPr lang="en-GB" sz="2000" b="1" dirty="0"/>
              <a:t>provide standardised wrappers around our own applications</a:t>
            </a:r>
            <a:r>
              <a:rPr lang="en-GB" sz="2000" dirty="0"/>
              <a:t> (e.g. </a:t>
            </a:r>
            <a:r>
              <a:rPr lang="en-GB" sz="2000" dirty="0" err="1"/>
              <a:t>autoSHARP</a:t>
            </a:r>
            <a:r>
              <a:rPr lang="en-GB" sz="2000" dirty="0"/>
              <a:t>) and even to start assembling pipeline segments combining the invocation of several of our applications within a single construct (e.g. Pipedream, that invokes sequentially </a:t>
            </a:r>
            <a:r>
              <a:rPr lang="en-GB" sz="2000" dirty="0" err="1"/>
              <a:t>autoPROC</a:t>
            </a:r>
            <a:r>
              <a:rPr lang="en-GB" sz="2000" dirty="0"/>
              <a:t>, BUSTER, </a:t>
            </a:r>
            <a:r>
              <a:rPr lang="en-GB" sz="2000" dirty="0" err="1"/>
              <a:t>RhoFit</a:t>
            </a:r>
            <a:r>
              <a:rPr lang="en-GB" sz="2000" dirty="0"/>
              <a:t> and buster-report).</a:t>
            </a:r>
          </a:p>
          <a:p>
            <a:r>
              <a:rPr lang="en-GB" sz="2000" dirty="0"/>
              <a:t>All </a:t>
            </a:r>
            <a:r>
              <a:rPr lang="en-GB" sz="2000" b="1" dirty="0"/>
              <a:t>processing</a:t>
            </a:r>
            <a:r>
              <a:rPr lang="en-GB" sz="2000" dirty="0"/>
              <a:t> and further exploitation of the diffraction data was </a:t>
            </a:r>
            <a:r>
              <a:rPr lang="en-GB" sz="2000" b="1" dirty="0"/>
              <a:t>still done “at home”.</a:t>
            </a:r>
          </a:p>
        </p:txBody>
      </p:sp>
    </p:spTree>
    <p:extLst>
      <p:ext uri="{BB962C8B-B14F-4D97-AF65-F5344CB8AC3E}">
        <p14:creationId xmlns:p14="http://schemas.microsoft.com/office/powerpoint/2010/main" val="2482015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7725-CFC1-FDC6-6A32-8F6F899A46DE}"/>
              </a:ext>
            </a:extLst>
          </p:cNvPr>
          <p:cNvSpPr>
            <a:spLocks noGrp="1"/>
          </p:cNvSpPr>
          <p:nvPr>
            <p:ph type="title"/>
          </p:nvPr>
        </p:nvSpPr>
        <p:spPr/>
        <p:txBody>
          <a:bodyPr>
            <a:normAutofit/>
          </a:bodyPr>
          <a:lstStyle/>
          <a:p>
            <a:r>
              <a:rPr lang="en-US" sz="3200" dirty="0"/>
              <a:t>3. A watershed moment in the evolution of MX </a:t>
            </a:r>
            <a:endParaRPr lang="en-GB" sz="3200" dirty="0"/>
          </a:p>
        </p:txBody>
      </p:sp>
      <p:sp>
        <p:nvSpPr>
          <p:cNvPr id="3" name="Content Placeholder 2">
            <a:extLst>
              <a:ext uri="{FF2B5EF4-FFF2-40B4-BE49-F238E27FC236}">
                <a16:creationId xmlns:a16="http://schemas.microsoft.com/office/drawing/2014/main" id="{28E11635-552D-B508-8A47-D2C974E60C0A}"/>
              </a:ext>
            </a:extLst>
          </p:cNvPr>
          <p:cNvSpPr>
            <a:spLocks noGrp="1"/>
          </p:cNvSpPr>
          <p:nvPr>
            <p:ph idx="1"/>
          </p:nvPr>
        </p:nvSpPr>
        <p:spPr/>
        <p:txBody>
          <a:bodyPr>
            <a:normAutofit lnSpcReduction="10000"/>
          </a:bodyPr>
          <a:lstStyle/>
          <a:p>
            <a:r>
              <a:rPr lang="en-GB" sz="2000" dirty="0"/>
              <a:t>Pixel array, or </a:t>
            </a:r>
            <a:r>
              <a:rPr lang="en-GB" sz="2000" b="1" dirty="0"/>
              <a:t>hybrid photon counting, detectors </a:t>
            </a:r>
            <a:r>
              <a:rPr lang="en-GB" sz="2000" dirty="0"/>
              <a:t>(PADs or HPCs), introduces in the early 2010’s </a:t>
            </a:r>
          </a:p>
          <a:p>
            <a:pPr lvl="1"/>
            <a:r>
              <a:rPr lang="en-US" sz="1400" b="1" dirty="0"/>
              <a:t>made data collection times much shorter</a:t>
            </a:r>
            <a:r>
              <a:rPr lang="en-US" sz="1400" dirty="0"/>
              <a:t> by using continuous rotation and by achieving a higher DQE than the CCDs that preceded them</a:t>
            </a:r>
          </a:p>
          <a:p>
            <a:pPr lvl="1"/>
            <a:r>
              <a:rPr lang="en-US" sz="1400" b="1" dirty="0"/>
              <a:t>made the volume of raw diffraction images per dataset much larger</a:t>
            </a:r>
            <a:r>
              <a:rPr lang="en-US" sz="1400" dirty="0"/>
              <a:t> by making it advantageous to use “fine slicing” together with processing software based on 3D reflection profiles to increase data quality</a:t>
            </a:r>
          </a:p>
          <a:p>
            <a:r>
              <a:rPr lang="en-US" sz="2000" dirty="0"/>
              <a:t>A major knock-on effect was that each synchrotron shift produced much greater numbers of datasets, each of which consisting of many more diffraction images, than before. This made the previous mode of operation - “collect at synchrotron, process at home” - unsustainable, leading to the creation and routine operation of </a:t>
            </a:r>
            <a:r>
              <a:rPr lang="en-US" sz="2000" b="1" dirty="0"/>
              <a:t>auto-processing pipelines at synchrotrons</a:t>
            </a:r>
            <a:r>
              <a:rPr lang="en-US" sz="2000" dirty="0"/>
              <a:t> in the mid 2010’s.</a:t>
            </a:r>
          </a:p>
          <a:p>
            <a:r>
              <a:rPr lang="en-US" sz="2000" dirty="0"/>
              <a:t>Another equally important impact was that, with data collection times per dataset having become so short, every step between mounting a sample on the goniometer and starting data collection came under unprecedented </a:t>
            </a:r>
            <a:r>
              <a:rPr lang="en-US" sz="2000" b="1" dirty="0"/>
              <a:t>time pressure </a:t>
            </a:r>
            <a:r>
              <a:rPr lang="en-US" sz="2000" dirty="0"/>
              <a:t>and had to be radically streamlined, thus </a:t>
            </a:r>
            <a:r>
              <a:rPr lang="en-US" sz="2000" b="1" dirty="0"/>
              <a:t>excluding any possibility of planning a data collection strategy for each crystal </a:t>
            </a:r>
            <a:r>
              <a:rPr lang="en-US" sz="2000" dirty="0"/>
              <a:t>on the basis of an initial </a:t>
            </a:r>
            <a:r>
              <a:rPr lang="en-US" sz="2000" dirty="0" err="1"/>
              <a:t>characterisation</a:t>
            </a:r>
            <a:r>
              <a:rPr lang="en-US" sz="2000" dirty="0"/>
              <a:t>, especially if that strategy were to involve the active use of a multi-axis goniometer.</a:t>
            </a:r>
          </a:p>
          <a:p>
            <a:pPr lvl="1"/>
            <a:endParaRPr lang="en-GB" sz="1400" dirty="0"/>
          </a:p>
        </p:txBody>
      </p:sp>
    </p:spTree>
    <p:extLst>
      <p:ext uri="{BB962C8B-B14F-4D97-AF65-F5344CB8AC3E}">
        <p14:creationId xmlns:p14="http://schemas.microsoft.com/office/powerpoint/2010/main" val="154714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2990-BF30-7B37-D314-AE28F50D0BA8}"/>
              </a:ext>
            </a:extLst>
          </p:cNvPr>
          <p:cNvSpPr>
            <a:spLocks noGrp="1"/>
          </p:cNvSpPr>
          <p:nvPr>
            <p:ph type="title"/>
          </p:nvPr>
        </p:nvSpPr>
        <p:spPr/>
        <p:txBody>
          <a:bodyPr>
            <a:normAutofit/>
          </a:bodyPr>
          <a:lstStyle/>
          <a:p>
            <a:r>
              <a:rPr lang="en-US" sz="3200" dirty="0"/>
              <a:t>4. Paradigm shift and its far-reaching implications</a:t>
            </a:r>
            <a:endParaRPr lang="en-GB" sz="3200" dirty="0"/>
          </a:p>
        </p:txBody>
      </p:sp>
      <p:sp>
        <p:nvSpPr>
          <p:cNvPr id="3" name="Content Placeholder 2">
            <a:extLst>
              <a:ext uri="{FF2B5EF4-FFF2-40B4-BE49-F238E27FC236}">
                <a16:creationId xmlns:a16="http://schemas.microsoft.com/office/drawing/2014/main" id="{00EBB5B7-C70A-3777-6C22-1311C2B17E7D}"/>
              </a:ext>
            </a:extLst>
          </p:cNvPr>
          <p:cNvSpPr>
            <a:spLocks noGrp="1"/>
          </p:cNvSpPr>
          <p:nvPr>
            <p:ph idx="1"/>
          </p:nvPr>
        </p:nvSpPr>
        <p:spPr>
          <a:xfrm>
            <a:off x="537210" y="1358402"/>
            <a:ext cx="11087100" cy="4836658"/>
          </a:xfrm>
        </p:spPr>
        <p:txBody>
          <a:bodyPr>
            <a:normAutofit fontScale="92500" lnSpcReduction="20000"/>
          </a:bodyPr>
          <a:lstStyle/>
          <a:p>
            <a:pPr marL="457200" indent="-457200">
              <a:buFont typeface="+mj-lt"/>
              <a:buAutoNum type="arabicPeriod"/>
            </a:pPr>
            <a:r>
              <a:rPr lang="en-US" sz="2000" dirty="0"/>
              <a:t>Although users were still able to control their experiments via the beamline GUI, the speed incentive led to the majority of data collections being performed according to </a:t>
            </a:r>
            <a:r>
              <a:rPr lang="en-US" sz="2000" b="1" dirty="0"/>
              <a:t>minimalistic protocols</a:t>
            </a:r>
            <a:r>
              <a:rPr lang="en-US" sz="2000" dirty="0"/>
              <a:t> (“collect first, ask questions later”);</a:t>
            </a:r>
          </a:p>
          <a:p>
            <a:pPr marL="457200" indent="-457200">
              <a:buFont typeface="+mj-lt"/>
              <a:buAutoNum type="arabicPeriod"/>
            </a:pPr>
            <a:r>
              <a:rPr lang="en-US" sz="2000" dirty="0"/>
              <a:t>The </a:t>
            </a:r>
            <a:r>
              <a:rPr lang="en-US" sz="2000" b="1" dirty="0"/>
              <a:t>execution of </a:t>
            </a:r>
            <a:r>
              <a:rPr lang="en-US" sz="2000" b="1" dirty="0" err="1"/>
              <a:t>autoPROC</a:t>
            </a:r>
            <a:r>
              <a:rPr lang="en-US" sz="2000" b="1" dirty="0"/>
              <a:t> was no longer controlled directly by the users</a:t>
            </a:r>
            <a:r>
              <a:rPr lang="en-US" sz="2000" dirty="0"/>
              <a:t>, nor by the users’ own scripts fine-tuned to their internal company pipeline, </a:t>
            </a:r>
            <a:r>
              <a:rPr lang="en-US" sz="2000" b="1" dirty="0"/>
              <a:t>but by wrappers </a:t>
            </a:r>
            <a:r>
              <a:rPr lang="en-US" sz="2000" dirty="0"/>
              <a:t>written by the local software teams at each synchrotron, typically with little or no input from us, and with a tendency to enforce a “</a:t>
            </a:r>
            <a:r>
              <a:rPr lang="en-US" sz="2000" b="1" dirty="0"/>
              <a:t>Procrustean bed</a:t>
            </a:r>
            <a:r>
              <a:rPr lang="en-US" sz="2000" dirty="0"/>
              <a:t>” policy of keeping the wrappers of the different processing programs used in the various available pipelines as similar as possible;</a:t>
            </a:r>
          </a:p>
          <a:p>
            <a:pPr marL="457200" indent="-457200">
              <a:buFont typeface="+mj-lt"/>
              <a:buAutoNum type="arabicPeriod"/>
            </a:pPr>
            <a:r>
              <a:rPr lang="en-US" sz="2000" dirty="0"/>
              <a:t>The users’ </a:t>
            </a:r>
            <a:r>
              <a:rPr lang="en-US" sz="2000" b="1" dirty="0"/>
              <a:t>ability to </a:t>
            </a:r>
            <a:r>
              <a:rPr lang="en-US" sz="2000" b="1" dirty="0" err="1"/>
              <a:t>customise</a:t>
            </a:r>
            <a:r>
              <a:rPr lang="en-US" sz="2000" b="1" dirty="0"/>
              <a:t> </a:t>
            </a:r>
            <a:r>
              <a:rPr lang="en-US" sz="2000" dirty="0"/>
              <a:t>the precise manner in which </a:t>
            </a:r>
            <a:r>
              <a:rPr lang="en-US" sz="2000" dirty="0" err="1"/>
              <a:t>autoPROC</a:t>
            </a:r>
            <a:r>
              <a:rPr lang="en-US" sz="2000" dirty="0"/>
              <a:t> was to be run on their datasets by specifying non-default options or keywords </a:t>
            </a:r>
            <a:r>
              <a:rPr lang="en-US" sz="2000" b="1" dirty="0"/>
              <a:t>was much reduced </a:t>
            </a:r>
            <a:r>
              <a:rPr lang="en-US" sz="2000" dirty="0"/>
              <a:t>compared to running the program “at home” as before, in a way that varied from one synchrotron to another, the only vehicle available for conveying such information being the Diffraction Plan optionally attached to each sample;</a:t>
            </a:r>
          </a:p>
          <a:p>
            <a:pPr marL="457200" indent="-457200">
              <a:buFont typeface="+mj-lt"/>
              <a:buAutoNum type="arabicPeriod"/>
            </a:pPr>
            <a:r>
              <a:rPr lang="en-US" sz="2000" dirty="0"/>
              <a:t>The </a:t>
            </a:r>
            <a:r>
              <a:rPr lang="en-US" sz="2000" b="1" dirty="0"/>
              <a:t>delivery of </a:t>
            </a:r>
            <a:r>
              <a:rPr lang="en-US" sz="2000" b="1" dirty="0" err="1"/>
              <a:t>autoPROC</a:t>
            </a:r>
            <a:r>
              <a:rPr lang="en-US" sz="2000" b="1" dirty="0"/>
              <a:t> results </a:t>
            </a:r>
            <a:r>
              <a:rPr lang="en-US" sz="2000" dirty="0"/>
              <a:t>to users was similarly subject to whatever assumptions and restrictions had been built into the local auto-processing wrappers, that could be counter-intuitive, or even misguided, and </a:t>
            </a:r>
            <a:r>
              <a:rPr lang="en-US" sz="2000" b="1" dirty="0"/>
              <a:t>quite variable from one synchrotron to another</a:t>
            </a:r>
            <a:r>
              <a:rPr lang="en-US" sz="2000" dirty="0"/>
              <a:t>;</a:t>
            </a:r>
          </a:p>
          <a:p>
            <a:pPr marL="457200" indent="-457200">
              <a:buFont typeface="+mj-lt"/>
              <a:buAutoNum type="arabicPeriod"/>
            </a:pPr>
            <a:r>
              <a:rPr lang="en-US" sz="2000" dirty="0"/>
              <a:t>Of particular concern to us was the presentation of summaries of results and data quality metrics in the </a:t>
            </a:r>
            <a:r>
              <a:rPr lang="en-US" sz="2000" b="1" dirty="0"/>
              <a:t>frontends</a:t>
            </a:r>
            <a:r>
              <a:rPr lang="en-US" sz="2000" dirty="0"/>
              <a:t> of the synchrotron databases, as well as the built-in limitations in the structure of these databases, that created a great deal </a:t>
            </a:r>
            <a:r>
              <a:rPr lang="en-US" sz="2000" b="1" dirty="0"/>
              <a:t>rigidity towards the properly </a:t>
            </a:r>
            <a:r>
              <a:rPr lang="en-US" sz="2000" b="1" dirty="0" err="1"/>
              <a:t>organised</a:t>
            </a:r>
            <a:r>
              <a:rPr lang="en-US" sz="2000" b="1" dirty="0"/>
              <a:t> storage and presentation of new types of results or metrics</a:t>
            </a:r>
            <a:r>
              <a:rPr lang="en-US" sz="2000" dirty="0"/>
              <a:t>.</a:t>
            </a:r>
          </a:p>
          <a:p>
            <a:endParaRPr lang="en-GB" sz="2000" dirty="0"/>
          </a:p>
        </p:txBody>
      </p:sp>
    </p:spTree>
    <p:extLst>
      <p:ext uri="{BB962C8B-B14F-4D97-AF65-F5344CB8AC3E}">
        <p14:creationId xmlns:p14="http://schemas.microsoft.com/office/powerpoint/2010/main" val="253512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954B-11B7-08C2-386E-D66525B6E1DA}"/>
              </a:ext>
            </a:extLst>
          </p:cNvPr>
          <p:cNvSpPr>
            <a:spLocks noGrp="1"/>
          </p:cNvSpPr>
          <p:nvPr>
            <p:ph type="title"/>
          </p:nvPr>
        </p:nvSpPr>
        <p:spPr/>
        <p:txBody>
          <a:bodyPr>
            <a:normAutofit/>
          </a:bodyPr>
          <a:lstStyle/>
          <a:p>
            <a:r>
              <a:rPr lang="en-US" sz="3200" dirty="0"/>
              <a:t>5. Adapting to the new paradigm</a:t>
            </a:r>
            <a:endParaRPr lang="en-GB" sz="3200" dirty="0"/>
          </a:p>
        </p:txBody>
      </p:sp>
      <p:sp>
        <p:nvSpPr>
          <p:cNvPr id="3" name="Content Placeholder 2">
            <a:extLst>
              <a:ext uri="{FF2B5EF4-FFF2-40B4-BE49-F238E27FC236}">
                <a16:creationId xmlns:a16="http://schemas.microsoft.com/office/drawing/2014/main" id="{1CE016A5-23FF-8681-9A65-622B4A9D764A}"/>
              </a:ext>
            </a:extLst>
          </p:cNvPr>
          <p:cNvSpPr>
            <a:spLocks noGrp="1"/>
          </p:cNvSpPr>
          <p:nvPr>
            <p:ph idx="1"/>
          </p:nvPr>
        </p:nvSpPr>
        <p:spPr>
          <a:xfrm>
            <a:off x="838200" y="1209812"/>
            <a:ext cx="10515600" cy="5088118"/>
          </a:xfrm>
        </p:spPr>
        <p:txBody>
          <a:bodyPr>
            <a:noAutofit/>
          </a:bodyPr>
          <a:lstStyle/>
          <a:p>
            <a:r>
              <a:rPr lang="en-US" sz="2000" dirty="0"/>
              <a:t>Counteracting the shift towards minimalistic experiments in (1) was the motivation for developing our data collection </a:t>
            </a:r>
            <a:r>
              <a:rPr lang="en-US" sz="2000" b="1" dirty="0"/>
              <a:t>Workflow</a:t>
            </a:r>
            <a:r>
              <a:rPr lang="en-US" sz="2000" dirty="0"/>
              <a:t>, under the motto of “Reintroducing expertise without loss of automation”, for which we joined the </a:t>
            </a:r>
            <a:r>
              <a:rPr lang="en-US" sz="2000" dirty="0" err="1"/>
              <a:t>MXCuBE</a:t>
            </a:r>
            <a:r>
              <a:rPr lang="en-US" sz="2000" dirty="0"/>
              <a:t> Collaboration; while the practice of collecting datasets on suboptimal samples that were then fed directly into auto-processing provided a strong incentive to extensively </a:t>
            </a:r>
            <a:r>
              <a:rPr lang="en-US" sz="2000" dirty="0" err="1"/>
              <a:t>robustify</a:t>
            </a:r>
            <a:r>
              <a:rPr lang="en-US" sz="2000" dirty="0"/>
              <a:t> </a:t>
            </a:r>
            <a:r>
              <a:rPr lang="en-US" sz="2000" dirty="0" err="1"/>
              <a:t>autoPROC</a:t>
            </a:r>
            <a:r>
              <a:rPr lang="en-US" sz="2000" dirty="0"/>
              <a:t> against flawed datasets, e.g. blank image ranges where the crystal had come out of the beam.</a:t>
            </a:r>
          </a:p>
          <a:p>
            <a:r>
              <a:rPr lang="en-US" sz="2000" dirty="0"/>
              <a:t>The drastic changes in (2) to (5) regarding the way </a:t>
            </a:r>
            <a:r>
              <a:rPr lang="en-US" sz="2000" dirty="0" err="1"/>
              <a:t>autoPROC</a:t>
            </a:r>
            <a:r>
              <a:rPr lang="en-US" sz="2000" dirty="0"/>
              <a:t> was being run on users’ data </a:t>
            </a:r>
            <a:r>
              <a:rPr lang="en-US" sz="2000" b="1" dirty="0"/>
              <a:t>broke the hitherto existing links </a:t>
            </a:r>
            <a:r>
              <a:rPr lang="en-US" sz="2000" dirty="0"/>
              <a:t>(a) </a:t>
            </a:r>
            <a:r>
              <a:rPr lang="en-US" sz="2000" b="1" dirty="0"/>
              <a:t>between us and the users</a:t>
            </a:r>
            <a:r>
              <a:rPr lang="en-US" sz="2000" dirty="0"/>
              <a:t>, introducing a further hindrance to their providing us with feedback, and (b) </a:t>
            </a:r>
            <a:r>
              <a:rPr lang="en-US" sz="2000" b="1" dirty="0"/>
              <a:t>between the users and </a:t>
            </a:r>
            <a:r>
              <a:rPr lang="en-US" sz="2000" b="1" dirty="0" err="1"/>
              <a:t>autoPROC</a:t>
            </a:r>
            <a:r>
              <a:rPr lang="en-US" sz="2000" b="1" dirty="0"/>
              <a:t> results</a:t>
            </a:r>
            <a:r>
              <a:rPr lang="en-US" sz="2000" dirty="0"/>
              <a:t>, as they were now only given access to a subset of its output files (not always sensibly selected) loaded by the local </a:t>
            </a:r>
            <a:r>
              <a:rPr lang="en-US" sz="2000" dirty="0" err="1"/>
              <a:t>autoPROC</a:t>
            </a:r>
            <a:r>
              <a:rPr lang="en-US" sz="2000" dirty="0"/>
              <a:t> pipeline into the synchrotron’s database and referenced in its front end.</a:t>
            </a:r>
          </a:p>
          <a:p>
            <a:r>
              <a:rPr lang="en-US" sz="2000" dirty="0"/>
              <a:t>This made it </a:t>
            </a:r>
            <a:r>
              <a:rPr lang="en-US" sz="2000" i="1" dirty="0"/>
              <a:t>absolutely necessary </a:t>
            </a:r>
            <a:r>
              <a:rPr lang="en-US" sz="2000" dirty="0"/>
              <a:t>for </a:t>
            </a:r>
            <a:r>
              <a:rPr lang="en-US" sz="2000" dirty="0" err="1"/>
              <a:t>GPhL</a:t>
            </a:r>
            <a:r>
              <a:rPr lang="en-US" sz="2000" dirty="0"/>
              <a:t> to actively </a:t>
            </a:r>
            <a:r>
              <a:rPr lang="en-US" sz="2000" b="1" dirty="0"/>
              <a:t>engage with the software teams of as many synchrotrons as possible</a:t>
            </a:r>
            <a:r>
              <a:rPr lang="en-US" sz="2000" dirty="0"/>
              <a:t>, to ensure that the deployment of </a:t>
            </a:r>
            <a:r>
              <a:rPr lang="en-US" sz="2000" dirty="0" err="1"/>
              <a:t>autoPROC</a:t>
            </a:r>
            <a:r>
              <a:rPr lang="en-US" sz="2000" dirty="0"/>
              <a:t> in their auto-processing pipelines was done in the best possible manner - for the greatest benefit to the users, not just for the greatest convenience of their pipeline developers. </a:t>
            </a:r>
            <a:r>
              <a:rPr lang="en-US" sz="2000" b="1" dirty="0"/>
              <a:t>We</a:t>
            </a:r>
            <a:r>
              <a:rPr lang="en-US" sz="2000" dirty="0"/>
              <a:t> thus </a:t>
            </a:r>
            <a:r>
              <a:rPr lang="en-US" sz="2000" b="1" dirty="0"/>
              <a:t>joined the Collaboration on </a:t>
            </a:r>
            <a:r>
              <a:rPr lang="en-US" sz="2000" dirty="0"/>
              <a:t>the </a:t>
            </a:r>
            <a:r>
              <a:rPr lang="en-US" sz="2000" b="1" dirty="0" err="1"/>
              <a:t>ISPyB</a:t>
            </a:r>
            <a:r>
              <a:rPr lang="en-US" sz="2000" dirty="0"/>
              <a:t> synchrotron logistics database software.</a:t>
            </a:r>
            <a:endParaRPr lang="en-GB" sz="2000" dirty="0"/>
          </a:p>
        </p:txBody>
      </p:sp>
    </p:spTree>
    <p:extLst>
      <p:ext uri="{BB962C8B-B14F-4D97-AF65-F5344CB8AC3E}">
        <p14:creationId xmlns:p14="http://schemas.microsoft.com/office/powerpoint/2010/main" val="145186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B544C-2439-9C6A-3E30-FF17E4EE0764}"/>
              </a:ext>
            </a:extLst>
          </p:cNvPr>
          <p:cNvSpPr>
            <a:spLocks noGrp="1"/>
          </p:cNvSpPr>
          <p:nvPr>
            <p:ph type="title"/>
          </p:nvPr>
        </p:nvSpPr>
        <p:spPr/>
        <p:txBody>
          <a:bodyPr>
            <a:normAutofit/>
          </a:bodyPr>
          <a:lstStyle/>
          <a:p>
            <a:r>
              <a:rPr lang="en-US" sz="3200" dirty="0"/>
              <a:t>6. Driving change from within (at least, trying to) </a:t>
            </a:r>
            <a:endParaRPr lang="en-GB" sz="3200" dirty="0"/>
          </a:p>
        </p:txBody>
      </p:sp>
      <p:sp>
        <p:nvSpPr>
          <p:cNvPr id="3" name="Content Placeholder 2">
            <a:extLst>
              <a:ext uri="{FF2B5EF4-FFF2-40B4-BE49-F238E27FC236}">
                <a16:creationId xmlns:a16="http://schemas.microsoft.com/office/drawing/2014/main" id="{7E404CD0-2604-9769-B671-27865F2C3D10}"/>
              </a:ext>
            </a:extLst>
          </p:cNvPr>
          <p:cNvSpPr>
            <a:spLocks noGrp="1"/>
          </p:cNvSpPr>
          <p:nvPr>
            <p:ph idx="1"/>
          </p:nvPr>
        </p:nvSpPr>
        <p:spPr>
          <a:xfrm>
            <a:off x="838200" y="1472702"/>
            <a:ext cx="10515600" cy="4825228"/>
          </a:xfrm>
        </p:spPr>
        <p:txBody>
          <a:bodyPr>
            <a:noAutofit/>
          </a:bodyPr>
          <a:lstStyle/>
          <a:p>
            <a:r>
              <a:rPr lang="en-US" sz="2000" dirty="0" err="1"/>
              <a:t>ISPyB</a:t>
            </a:r>
            <a:r>
              <a:rPr lang="en-US" sz="2000" dirty="0"/>
              <a:t> being an essential hub for synchrotron logistics, we made sure to document when our needs were not met by the current software and to request changes</a:t>
            </a:r>
          </a:p>
          <a:p>
            <a:r>
              <a:rPr lang="en-US" sz="2000" dirty="0"/>
              <a:t>The MX software teams at synchrotrons often being chronically under-resourced, and therefore materially unable to fulfil external requests for new features, access to their core developers has been crucial towards the accommodation of our many “disruptive” innovations, such as </a:t>
            </a:r>
          </a:p>
          <a:p>
            <a:pPr lvl="1"/>
            <a:r>
              <a:rPr lang="en-US" sz="1400" dirty="0"/>
              <a:t>our data collection Workflow (requiring its connection to beamline control via </a:t>
            </a:r>
            <a:r>
              <a:rPr lang="en-US" sz="1400" dirty="0" err="1"/>
              <a:t>MXCuBE</a:t>
            </a:r>
            <a:r>
              <a:rPr lang="en-US" sz="1400" dirty="0"/>
              <a:t>, and the proper storage and </a:t>
            </a:r>
            <a:r>
              <a:rPr lang="en-US" sz="1400" dirty="0" err="1"/>
              <a:t>organisation</a:t>
            </a:r>
            <a:r>
              <a:rPr lang="en-US" sz="1400" dirty="0"/>
              <a:t> of the multi-orientation datasets it produces and their associated processing results in </a:t>
            </a:r>
            <a:r>
              <a:rPr lang="en-US" sz="1400" dirty="0" err="1"/>
              <a:t>ISPyB</a:t>
            </a:r>
            <a:r>
              <a:rPr lang="en-US" sz="1400" dirty="0"/>
              <a:t>).</a:t>
            </a:r>
          </a:p>
          <a:p>
            <a:pPr lvl="1"/>
            <a:r>
              <a:rPr lang="en-US" sz="1400" dirty="0"/>
              <a:t>the addition of the STARANISO analysis results into the </a:t>
            </a:r>
            <a:r>
              <a:rPr lang="en-US" sz="1400" dirty="0" err="1"/>
              <a:t>autoPROC</a:t>
            </a:r>
            <a:r>
              <a:rPr lang="en-US" sz="1400" dirty="0"/>
              <a:t> output (requiring an enlargement of the list of processing results for a given sample that were to be stored in the </a:t>
            </a:r>
            <a:r>
              <a:rPr lang="en-US" sz="1400" dirty="0" err="1"/>
              <a:t>ISPyB</a:t>
            </a:r>
            <a:r>
              <a:rPr lang="en-US" sz="1400" dirty="0"/>
              <a:t> database and displayed through its frontend). </a:t>
            </a:r>
          </a:p>
          <a:p>
            <a:r>
              <a:rPr lang="en-US" sz="2000" dirty="0"/>
              <a:t>The recent evolution, during the past five years, of data collection and processing towards </a:t>
            </a:r>
            <a:r>
              <a:rPr lang="en-US" sz="2000" b="1" dirty="0"/>
              <a:t>remote user access and unattended data collection facilities </a:t>
            </a:r>
            <a:r>
              <a:rPr lang="en-US" sz="2000" dirty="0"/>
              <a:t>has further increased the degree to which </a:t>
            </a:r>
            <a:r>
              <a:rPr lang="en-US" sz="2000" b="1" dirty="0"/>
              <a:t>our data-related developments are delivered to users through “plumbing”</a:t>
            </a:r>
            <a:r>
              <a:rPr lang="en-US" sz="2000" dirty="0"/>
              <a:t> that invokes them within the operations of large infrastructures. This made even more vitally important our close involvement with the relevant “plumbers” to maintain an up-to-date picture of how these operations are designed and run, and to try and influence it in useful directions</a:t>
            </a:r>
          </a:p>
          <a:p>
            <a:endParaRPr lang="en-GB" sz="2000" dirty="0"/>
          </a:p>
        </p:txBody>
      </p:sp>
    </p:spTree>
    <p:extLst>
      <p:ext uri="{BB962C8B-B14F-4D97-AF65-F5344CB8AC3E}">
        <p14:creationId xmlns:p14="http://schemas.microsoft.com/office/powerpoint/2010/main" val="393778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C340-4662-1451-0C9B-08D1BE237F5E}"/>
              </a:ext>
            </a:extLst>
          </p:cNvPr>
          <p:cNvSpPr>
            <a:spLocks noGrp="1"/>
          </p:cNvSpPr>
          <p:nvPr>
            <p:ph type="title"/>
          </p:nvPr>
        </p:nvSpPr>
        <p:spPr/>
        <p:txBody>
          <a:bodyPr>
            <a:normAutofit/>
          </a:bodyPr>
          <a:lstStyle/>
          <a:p>
            <a:r>
              <a:rPr lang="en-US" sz="3200" dirty="0"/>
              <a:t>9. Relations with the wwPDB …</a:t>
            </a:r>
            <a:endParaRPr lang="en-GB" sz="3200" dirty="0"/>
          </a:p>
        </p:txBody>
      </p:sp>
      <p:sp>
        <p:nvSpPr>
          <p:cNvPr id="3" name="Content Placeholder 2">
            <a:extLst>
              <a:ext uri="{FF2B5EF4-FFF2-40B4-BE49-F238E27FC236}">
                <a16:creationId xmlns:a16="http://schemas.microsoft.com/office/drawing/2014/main" id="{8D1ADED9-970D-2964-372A-4799E672A3C8}"/>
              </a:ext>
            </a:extLst>
          </p:cNvPr>
          <p:cNvSpPr>
            <a:spLocks noGrp="1"/>
          </p:cNvSpPr>
          <p:nvPr>
            <p:ph idx="1"/>
          </p:nvPr>
        </p:nvSpPr>
        <p:spPr>
          <a:xfrm>
            <a:off x="838200" y="1188720"/>
            <a:ext cx="10515600" cy="5109210"/>
          </a:xfrm>
        </p:spPr>
        <p:txBody>
          <a:bodyPr>
            <a:noAutofit/>
          </a:bodyPr>
          <a:lstStyle/>
          <a:p>
            <a:r>
              <a:rPr lang="en-US" sz="2000" dirty="0"/>
              <a:t>Another major entity that sets stringent boundary conditions within which our software must operate is the wwPDB, the end point of all structural results obtained by MX. </a:t>
            </a:r>
          </a:p>
          <a:p>
            <a:r>
              <a:rPr lang="en-US" sz="2000" dirty="0"/>
              <a:t>The contents of deposition files must conform to validation criteria based on an extensive ontology embodied in the </a:t>
            </a:r>
            <a:r>
              <a:rPr lang="en-US" sz="2000" dirty="0" err="1"/>
              <a:t>PDBx</a:t>
            </a:r>
            <a:r>
              <a:rPr lang="en-US" sz="2000" dirty="0"/>
              <a:t>/</a:t>
            </a:r>
            <a:r>
              <a:rPr lang="en-US" sz="2000" dirty="0" err="1"/>
              <a:t>mmCIF</a:t>
            </a:r>
            <a:r>
              <a:rPr lang="en-US" sz="2000" dirty="0"/>
              <a:t> dictionary, elaborated over decades. </a:t>
            </a:r>
          </a:p>
          <a:p>
            <a:r>
              <a:rPr lang="en-US" sz="2000" dirty="0"/>
              <a:t>Our own work was not directly concerned with these matters until we developed the STARANISO program, created the public Web server making its execution available to the community, and enabled </a:t>
            </a:r>
            <a:r>
              <a:rPr lang="en-US" sz="2000" dirty="0" err="1"/>
              <a:t>autoPROC</a:t>
            </a:r>
            <a:r>
              <a:rPr lang="en-US" sz="2000" dirty="0"/>
              <a:t> to </a:t>
            </a:r>
            <a:r>
              <a:rPr lang="en-US" sz="2000" b="1" dirty="0"/>
              <a:t>incorporate the results of the STARANISO anisotropy analysis</a:t>
            </a:r>
            <a:r>
              <a:rPr lang="en-US" sz="2000" dirty="0"/>
              <a:t> into its output. We were then confronted with the fact that there was no possibility to deposit the results of this analysis, while many investigators had found STARANISO so useful that they felt its output should be part of their depositions. </a:t>
            </a:r>
          </a:p>
          <a:p>
            <a:r>
              <a:rPr lang="en-US" sz="2000" dirty="0"/>
              <a:t>A “</a:t>
            </a:r>
            <a:r>
              <a:rPr lang="en-US" sz="2000" dirty="0" err="1"/>
              <a:t>PDBx</a:t>
            </a:r>
            <a:r>
              <a:rPr lang="en-US" sz="2000" dirty="0"/>
              <a:t>/</a:t>
            </a:r>
            <a:r>
              <a:rPr lang="en-US" sz="2000" dirty="0" err="1"/>
              <a:t>mmCIF</a:t>
            </a:r>
            <a:r>
              <a:rPr lang="en-US" sz="2000" dirty="0"/>
              <a:t> Deposition </a:t>
            </a:r>
            <a:r>
              <a:rPr lang="en-US" sz="2000" dirty="0" err="1"/>
              <a:t>SubGroup</a:t>
            </a:r>
            <a:r>
              <a:rPr lang="en-US" sz="2000" dirty="0"/>
              <a:t> on Data Collection” was formed” on October 1st, 2020. Thanks to regular working VCs with the RCSB team and other interested parties, we had by March 2021 a set of </a:t>
            </a:r>
            <a:r>
              <a:rPr lang="en-US" sz="2000" b="1" dirty="0"/>
              <a:t>50 modifications and extensions to the </a:t>
            </a:r>
            <a:r>
              <a:rPr lang="en-US" sz="2000" b="1" dirty="0" err="1"/>
              <a:t>mmCIF</a:t>
            </a:r>
            <a:r>
              <a:rPr lang="en-US" sz="2000" b="1" dirty="0"/>
              <a:t> dictionary </a:t>
            </a:r>
            <a:r>
              <a:rPr lang="en-US" sz="2000" dirty="0"/>
              <a:t>that were able to </a:t>
            </a:r>
            <a:r>
              <a:rPr lang="en-US" sz="2000" b="1" dirty="0"/>
              <a:t>capture, and thus archive, the full information content of the STARANISO output</a:t>
            </a:r>
            <a:r>
              <a:rPr lang="en-US" sz="2000" dirty="0"/>
              <a:t>, along with improvements over previous dictionary versions regarding the deposition of richer experimental data and metadata for anomalous and unmerged measurements.</a:t>
            </a:r>
            <a:endParaRPr lang="en-GB" sz="2000" dirty="0"/>
          </a:p>
        </p:txBody>
      </p:sp>
    </p:spTree>
    <p:extLst>
      <p:ext uri="{BB962C8B-B14F-4D97-AF65-F5344CB8AC3E}">
        <p14:creationId xmlns:p14="http://schemas.microsoft.com/office/powerpoint/2010/main" val="288789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2682</Words>
  <Application>Microsoft Office PowerPoint</Application>
  <PresentationFormat>Widescreen</PresentationFormat>
  <Paragraphs>78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Times New Roman</vt:lpstr>
      <vt:lpstr>Trebuchet MS</vt:lpstr>
      <vt:lpstr>URW Bookman L</vt:lpstr>
      <vt:lpstr>Office Theme</vt:lpstr>
      <vt:lpstr>Rationale and Purpose of Day 2</vt:lpstr>
      <vt:lpstr>Rationale</vt:lpstr>
      <vt:lpstr>1. Early Phases: individual applications</vt:lpstr>
      <vt:lpstr>2. Wrappers for use in corporate pipelines </vt:lpstr>
      <vt:lpstr>3. A watershed moment in the evolution of MX </vt:lpstr>
      <vt:lpstr>4. Paradigm shift and its far-reaching implications</vt:lpstr>
      <vt:lpstr>5. Adapting to the new paradigm</vt:lpstr>
      <vt:lpstr>6. Driving change from within (at least, trying to) </vt:lpstr>
      <vt:lpstr>9. Relations with the wwPDB …</vt:lpstr>
      <vt:lpstr>… going forward</vt:lpstr>
      <vt:lpstr>From Rationale to Purpose</vt:lpstr>
      <vt:lpstr>Phase X: Do even better what MX does best</vt:lpstr>
      <vt:lpstr>Phase X: (a selection of) main activity areas</vt:lpstr>
      <vt:lpstr>What could this Day 2 gathering contribute?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Orders Globalphasing</dc:creator>
  <cp:lastModifiedBy>Gerard Bricogne</cp:lastModifiedBy>
  <cp:revision>110</cp:revision>
  <dcterms:created xsi:type="dcterms:W3CDTF">2023-06-21T10:51:06Z</dcterms:created>
  <dcterms:modified xsi:type="dcterms:W3CDTF">2025-11-18T01:16:21Z</dcterms:modified>
</cp:coreProperties>
</file>