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713" r:id="rId3"/>
  </p:sldMasterIdLst>
  <p:notesMasterIdLst>
    <p:notesMasterId r:id="rId26"/>
  </p:notesMasterIdLst>
  <p:sldIdLst>
    <p:sldId id="256" r:id="rId4"/>
    <p:sldId id="290" r:id="rId5"/>
    <p:sldId id="275" r:id="rId6"/>
    <p:sldId id="277" r:id="rId7"/>
    <p:sldId id="278" r:id="rId8"/>
    <p:sldId id="330" r:id="rId9"/>
    <p:sldId id="279" r:id="rId10"/>
    <p:sldId id="281" r:id="rId11"/>
    <p:sldId id="280" r:id="rId12"/>
    <p:sldId id="282" r:id="rId13"/>
    <p:sldId id="295" r:id="rId14"/>
    <p:sldId id="285" r:id="rId15"/>
    <p:sldId id="286" r:id="rId16"/>
    <p:sldId id="287" r:id="rId17"/>
    <p:sldId id="288" r:id="rId18"/>
    <p:sldId id="331" r:id="rId19"/>
    <p:sldId id="284" r:id="rId20"/>
    <p:sldId id="294" r:id="rId21"/>
    <p:sldId id="291" r:id="rId22"/>
    <p:sldId id="293" r:id="rId23"/>
    <p:sldId id="292" r:id="rId24"/>
    <p:sldId id="269" r:id="rId25"/>
  </p:sldIdLst>
  <p:sldSz cx="9144000" cy="6858000" type="screen4x3"/>
  <p:notesSz cx="7556500"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1240"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23:09:50.6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 0,'8694'0'0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23:10:29.5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 0,'15558'0'0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23:12:01.9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 0,'3304'0'0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DC9BCFE6-5895-4207-B2BB-32D06E99CA7D}" type="datetimeFigureOut">
              <a:rPr lang="en-GB" smtClean="0"/>
              <a:t>17/11/2025</a:t>
            </a:fld>
            <a:endParaRPr lang="en-GB"/>
          </a:p>
        </p:txBody>
      </p:sp>
      <p:sp>
        <p:nvSpPr>
          <p:cNvPr id="4" name="Slide Image Placeholder 3"/>
          <p:cNvSpPr>
            <a:spLocks noGrp="1" noRot="1" noChangeAspect="1"/>
          </p:cNvSpPr>
          <p:nvPr>
            <p:ph type="sldImg" idx="2"/>
          </p:nvPr>
        </p:nvSpPr>
        <p:spPr>
          <a:xfrm>
            <a:off x="1373188" y="1336675"/>
            <a:ext cx="4810125"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5088"/>
            <a:ext cx="6045200"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5238"/>
            <a:ext cx="3275013"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79900" y="10155238"/>
            <a:ext cx="3275013" cy="536575"/>
          </a:xfrm>
          <a:prstGeom prst="rect">
            <a:avLst/>
          </a:prstGeom>
        </p:spPr>
        <p:txBody>
          <a:bodyPr vert="horz" lIns="91440" tIns="45720" rIns="91440" bIns="45720" rtlCol="0" anchor="b"/>
          <a:lstStyle>
            <a:lvl1pPr algn="r">
              <a:defRPr sz="1200"/>
            </a:lvl1pPr>
          </a:lstStyle>
          <a:p>
            <a:fld id="{8FE223C3-52FC-4244-B972-B975811C1645}" type="slidenum">
              <a:rPr lang="en-GB" smtClean="0"/>
              <a:t>‹#›</a:t>
            </a:fld>
            <a:endParaRPr lang="en-GB"/>
          </a:p>
        </p:txBody>
      </p:sp>
    </p:spTree>
    <p:extLst>
      <p:ext uri="{BB962C8B-B14F-4D97-AF65-F5344CB8AC3E}">
        <p14:creationId xmlns:p14="http://schemas.microsoft.com/office/powerpoint/2010/main" val="247517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223C3-52FC-4244-B972-B975811C1645}" type="slidenum">
              <a:rPr lang="en-GB" smtClean="0"/>
              <a:t>1</a:t>
            </a:fld>
            <a:endParaRPr lang="en-GB"/>
          </a:p>
        </p:txBody>
      </p:sp>
    </p:spTree>
    <p:extLst>
      <p:ext uri="{BB962C8B-B14F-4D97-AF65-F5344CB8AC3E}">
        <p14:creationId xmlns:p14="http://schemas.microsoft.com/office/powerpoint/2010/main" val="262818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223C3-52FC-4244-B972-B975811C1645}" type="slidenum">
              <a:rPr lang="en-GB" smtClean="0"/>
              <a:t>17</a:t>
            </a:fld>
            <a:endParaRPr lang="en-GB"/>
          </a:p>
        </p:txBody>
      </p:sp>
    </p:spTree>
    <p:extLst>
      <p:ext uri="{BB962C8B-B14F-4D97-AF65-F5344CB8AC3E}">
        <p14:creationId xmlns:p14="http://schemas.microsoft.com/office/powerpoint/2010/main" val="213738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223C3-52FC-4244-B972-B975811C1645}" type="slidenum">
              <a:rPr lang="en-GB" smtClean="0"/>
              <a:t>22</a:t>
            </a:fld>
            <a:endParaRPr lang="en-GB"/>
          </a:p>
        </p:txBody>
      </p:sp>
    </p:spTree>
    <p:extLst>
      <p:ext uri="{BB962C8B-B14F-4D97-AF65-F5344CB8AC3E}">
        <p14:creationId xmlns:p14="http://schemas.microsoft.com/office/powerpoint/2010/main" val="91425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9" name="PlaceHolder 2"/>
          <p:cNvSpPr>
            <a:spLocks noGrp="1"/>
          </p:cNvSpPr>
          <p:nvPr>
            <p:ph type="body"/>
          </p:nvPr>
        </p:nvSpPr>
        <p:spPr>
          <a:xfrm>
            <a:off x="685800" y="13716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3"/>
          <p:cNvSpPr>
            <a:spLocks noGrp="1"/>
          </p:cNvSpPr>
          <p:nvPr>
            <p:ph type="body"/>
          </p:nvPr>
        </p:nvSpPr>
        <p:spPr>
          <a:xfrm>
            <a:off x="685800" y="38394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4"/>
          <p:cNvSpPr>
            <a:spLocks noGrp="1"/>
          </p:cNvSpPr>
          <p:nvPr>
            <p:ph type="body"/>
          </p:nvPr>
        </p:nvSpPr>
        <p:spPr>
          <a:xfrm>
            <a:off x="68580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5"/>
          <p:cNvSpPr>
            <a:spLocks noGrp="1"/>
          </p:cNvSpPr>
          <p:nvPr>
            <p:ph type="body"/>
          </p:nvPr>
        </p:nvSpPr>
        <p:spPr>
          <a:xfrm>
            <a:off x="262908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7" name="PlaceHolder 2"/>
          <p:cNvSpPr>
            <a:spLocks noGrp="1"/>
          </p:cNvSpPr>
          <p:nvPr>
            <p:ph type="body"/>
          </p:nvPr>
        </p:nvSpPr>
        <p:spPr>
          <a:xfrm>
            <a:off x="68580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8" name="PlaceHolder 3"/>
          <p:cNvSpPr>
            <a:spLocks noGrp="1"/>
          </p:cNvSpPr>
          <p:nvPr>
            <p:ph type="body"/>
          </p:nvPr>
        </p:nvSpPr>
        <p:spPr>
          <a:xfrm>
            <a:off x="196812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9" name="PlaceHolder 4"/>
          <p:cNvSpPr>
            <a:spLocks noGrp="1"/>
          </p:cNvSpPr>
          <p:nvPr>
            <p:ph type="body"/>
          </p:nvPr>
        </p:nvSpPr>
        <p:spPr>
          <a:xfrm>
            <a:off x="325008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0" name="PlaceHolder 5"/>
          <p:cNvSpPr>
            <a:spLocks noGrp="1"/>
          </p:cNvSpPr>
          <p:nvPr>
            <p:ph type="body"/>
          </p:nvPr>
        </p:nvSpPr>
        <p:spPr>
          <a:xfrm>
            <a:off x="68580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1" name="PlaceHolder 6"/>
          <p:cNvSpPr>
            <a:spLocks noGrp="1"/>
          </p:cNvSpPr>
          <p:nvPr>
            <p:ph type="body"/>
          </p:nvPr>
        </p:nvSpPr>
        <p:spPr>
          <a:xfrm>
            <a:off x="196812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2" name="PlaceHolder 7"/>
          <p:cNvSpPr>
            <a:spLocks noGrp="1"/>
          </p:cNvSpPr>
          <p:nvPr>
            <p:ph type="body"/>
          </p:nvPr>
        </p:nvSpPr>
        <p:spPr>
          <a:xfrm>
            <a:off x="325008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849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44" name="PlaceHolder 2"/>
          <p:cNvSpPr>
            <a:spLocks noGrp="1"/>
          </p:cNvSpPr>
          <p:nvPr>
            <p:ph type="subTitle"/>
          </p:nvPr>
        </p:nvSpPr>
        <p:spPr>
          <a:xfrm>
            <a:off x="685800" y="1371600"/>
            <a:ext cx="3792240" cy="4723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46" name="PlaceHolder 2"/>
          <p:cNvSpPr>
            <a:spLocks noGrp="1"/>
          </p:cNvSpPr>
          <p:nvPr>
            <p:ph type="body"/>
          </p:nvPr>
        </p:nvSpPr>
        <p:spPr>
          <a:xfrm>
            <a:off x="685800" y="1371600"/>
            <a:ext cx="3792240" cy="4723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48" name="PlaceHolder 2"/>
          <p:cNvSpPr>
            <a:spLocks noGrp="1"/>
          </p:cNvSpPr>
          <p:nvPr>
            <p:ph type="body"/>
          </p:nvPr>
        </p:nvSpPr>
        <p:spPr>
          <a:xfrm>
            <a:off x="68580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9" name="PlaceHolder 3"/>
          <p:cNvSpPr>
            <a:spLocks noGrp="1"/>
          </p:cNvSpPr>
          <p:nvPr>
            <p:ph type="body"/>
          </p:nvPr>
        </p:nvSpPr>
        <p:spPr>
          <a:xfrm>
            <a:off x="262908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1828800" y="380880"/>
            <a:ext cx="6629040" cy="2472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 name="PlaceHolder 2"/>
          <p:cNvSpPr>
            <a:spLocks noGrp="1"/>
          </p:cNvSpPr>
          <p:nvPr>
            <p:ph type="subTitle"/>
          </p:nvPr>
        </p:nvSpPr>
        <p:spPr>
          <a:xfrm>
            <a:off x="685800" y="1371600"/>
            <a:ext cx="3792240" cy="4723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53"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4" name="PlaceHolder 3"/>
          <p:cNvSpPr>
            <a:spLocks noGrp="1"/>
          </p:cNvSpPr>
          <p:nvPr>
            <p:ph type="body"/>
          </p:nvPr>
        </p:nvSpPr>
        <p:spPr>
          <a:xfrm>
            <a:off x="262908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5" name="PlaceHolder 4"/>
          <p:cNvSpPr>
            <a:spLocks noGrp="1"/>
          </p:cNvSpPr>
          <p:nvPr>
            <p:ph type="body"/>
          </p:nvPr>
        </p:nvSpPr>
        <p:spPr>
          <a:xfrm>
            <a:off x="68580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57" name="PlaceHolder 2"/>
          <p:cNvSpPr>
            <a:spLocks noGrp="1"/>
          </p:cNvSpPr>
          <p:nvPr>
            <p:ph type="body"/>
          </p:nvPr>
        </p:nvSpPr>
        <p:spPr>
          <a:xfrm>
            <a:off x="68580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8"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9" name="PlaceHolder 4"/>
          <p:cNvSpPr>
            <a:spLocks noGrp="1"/>
          </p:cNvSpPr>
          <p:nvPr>
            <p:ph type="body"/>
          </p:nvPr>
        </p:nvSpPr>
        <p:spPr>
          <a:xfrm>
            <a:off x="262908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61"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2"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3" name="PlaceHolder 4"/>
          <p:cNvSpPr>
            <a:spLocks noGrp="1"/>
          </p:cNvSpPr>
          <p:nvPr>
            <p:ph type="body"/>
          </p:nvPr>
        </p:nvSpPr>
        <p:spPr>
          <a:xfrm>
            <a:off x="685800" y="38394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65" name="PlaceHolder 2"/>
          <p:cNvSpPr>
            <a:spLocks noGrp="1"/>
          </p:cNvSpPr>
          <p:nvPr>
            <p:ph type="body"/>
          </p:nvPr>
        </p:nvSpPr>
        <p:spPr>
          <a:xfrm>
            <a:off x="685800" y="13716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6" name="PlaceHolder 3"/>
          <p:cNvSpPr>
            <a:spLocks noGrp="1"/>
          </p:cNvSpPr>
          <p:nvPr>
            <p:ph type="body"/>
          </p:nvPr>
        </p:nvSpPr>
        <p:spPr>
          <a:xfrm>
            <a:off x="685800" y="38394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68"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9"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0" name="PlaceHolder 4"/>
          <p:cNvSpPr>
            <a:spLocks noGrp="1"/>
          </p:cNvSpPr>
          <p:nvPr>
            <p:ph type="body"/>
          </p:nvPr>
        </p:nvSpPr>
        <p:spPr>
          <a:xfrm>
            <a:off x="68580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1" name="PlaceHolder 5"/>
          <p:cNvSpPr>
            <a:spLocks noGrp="1"/>
          </p:cNvSpPr>
          <p:nvPr>
            <p:ph type="body"/>
          </p:nvPr>
        </p:nvSpPr>
        <p:spPr>
          <a:xfrm>
            <a:off x="262908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73" name="PlaceHolder 2"/>
          <p:cNvSpPr>
            <a:spLocks noGrp="1"/>
          </p:cNvSpPr>
          <p:nvPr>
            <p:ph type="body"/>
          </p:nvPr>
        </p:nvSpPr>
        <p:spPr>
          <a:xfrm>
            <a:off x="68580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4" name="PlaceHolder 3"/>
          <p:cNvSpPr>
            <a:spLocks noGrp="1"/>
          </p:cNvSpPr>
          <p:nvPr>
            <p:ph type="body"/>
          </p:nvPr>
        </p:nvSpPr>
        <p:spPr>
          <a:xfrm>
            <a:off x="196812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5" name="PlaceHolder 4"/>
          <p:cNvSpPr>
            <a:spLocks noGrp="1"/>
          </p:cNvSpPr>
          <p:nvPr>
            <p:ph type="body"/>
          </p:nvPr>
        </p:nvSpPr>
        <p:spPr>
          <a:xfrm>
            <a:off x="325008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6" name="PlaceHolder 5"/>
          <p:cNvSpPr>
            <a:spLocks noGrp="1"/>
          </p:cNvSpPr>
          <p:nvPr>
            <p:ph type="body"/>
          </p:nvPr>
        </p:nvSpPr>
        <p:spPr>
          <a:xfrm>
            <a:off x="68580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7" name="PlaceHolder 6"/>
          <p:cNvSpPr>
            <a:spLocks noGrp="1"/>
          </p:cNvSpPr>
          <p:nvPr>
            <p:ph type="body"/>
          </p:nvPr>
        </p:nvSpPr>
        <p:spPr>
          <a:xfrm>
            <a:off x="196812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8" name="PlaceHolder 7"/>
          <p:cNvSpPr>
            <a:spLocks noGrp="1"/>
          </p:cNvSpPr>
          <p:nvPr>
            <p:ph type="body"/>
          </p:nvPr>
        </p:nvSpPr>
        <p:spPr>
          <a:xfrm>
            <a:off x="325008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35" name="PlaceHolder 2"/>
          <p:cNvSpPr>
            <a:spLocks noGrp="1"/>
          </p:cNvSpPr>
          <p:nvPr>
            <p:ph type="subTitle"/>
          </p:nvPr>
        </p:nvSpPr>
        <p:spPr>
          <a:xfrm>
            <a:off x="685800" y="1371600"/>
            <a:ext cx="3792240" cy="4723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37" name="PlaceHolder 2"/>
          <p:cNvSpPr>
            <a:spLocks noGrp="1"/>
          </p:cNvSpPr>
          <p:nvPr>
            <p:ph type="body"/>
          </p:nvPr>
        </p:nvSpPr>
        <p:spPr>
          <a:xfrm>
            <a:off x="685800" y="1371600"/>
            <a:ext cx="3792240" cy="4723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39" name="PlaceHolder 2"/>
          <p:cNvSpPr>
            <a:spLocks noGrp="1"/>
          </p:cNvSpPr>
          <p:nvPr>
            <p:ph type="body"/>
          </p:nvPr>
        </p:nvSpPr>
        <p:spPr>
          <a:xfrm>
            <a:off x="68580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40" name="PlaceHolder 3"/>
          <p:cNvSpPr>
            <a:spLocks noGrp="1"/>
          </p:cNvSpPr>
          <p:nvPr>
            <p:ph type="body"/>
          </p:nvPr>
        </p:nvSpPr>
        <p:spPr>
          <a:xfrm>
            <a:off x="262908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 name="PlaceHolder 2"/>
          <p:cNvSpPr>
            <a:spLocks noGrp="1"/>
          </p:cNvSpPr>
          <p:nvPr>
            <p:ph type="body"/>
          </p:nvPr>
        </p:nvSpPr>
        <p:spPr>
          <a:xfrm>
            <a:off x="685800" y="1371600"/>
            <a:ext cx="3792240" cy="4723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828800" y="380880"/>
            <a:ext cx="6629040" cy="2472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44"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45" name="PlaceHolder 3"/>
          <p:cNvSpPr>
            <a:spLocks noGrp="1"/>
          </p:cNvSpPr>
          <p:nvPr>
            <p:ph type="body"/>
          </p:nvPr>
        </p:nvSpPr>
        <p:spPr>
          <a:xfrm>
            <a:off x="262908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46" name="PlaceHolder 4"/>
          <p:cNvSpPr>
            <a:spLocks noGrp="1"/>
          </p:cNvSpPr>
          <p:nvPr>
            <p:ph type="body"/>
          </p:nvPr>
        </p:nvSpPr>
        <p:spPr>
          <a:xfrm>
            <a:off x="68580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48" name="PlaceHolder 2"/>
          <p:cNvSpPr>
            <a:spLocks noGrp="1"/>
          </p:cNvSpPr>
          <p:nvPr>
            <p:ph type="body"/>
          </p:nvPr>
        </p:nvSpPr>
        <p:spPr>
          <a:xfrm>
            <a:off x="68580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49"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0" name="PlaceHolder 4"/>
          <p:cNvSpPr>
            <a:spLocks noGrp="1"/>
          </p:cNvSpPr>
          <p:nvPr>
            <p:ph type="body"/>
          </p:nvPr>
        </p:nvSpPr>
        <p:spPr>
          <a:xfrm>
            <a:off x="262908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52"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3"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4" name="PlaceHolder 4"/>
          <p:cNvSpPr>
            <a:spLocks noGrp="1"/>
          </p:cNvSpPr>
          <p:nvPr>
            <p:ph type="body"/>
          </p:nvPr>
        </p:nvSpPr>
        <p:spPr>
          <a:xfrm>
            <a:off x="685800" y="38394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56" name="PlaceHolder 2"/>
          <p:cNvSpPr>
            <a:spLocks noGrp="1"/>
          </p:cNvSpPr>
          <p:nvPr>
            <p:ph type="body"/>
          </p:nvPr>
        </p:nvSpPr>
        <p:spPr>
          <a:xfrm>
            <a:off x="685800" y="13716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7" name="PlaceHolder 3"/>
          <p:cNvSpPr>
            <a:spLocks noGrp="1"/>
          </p:cNvSpPr>
          <p:nvPr>
            <p:ph type="body"/>
          </p:nvPr>
        </p:nvSpPr>
        <p:spPr>
          <a:xfrm>
            <a:off x="685800" y="38394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59"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0"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1" name="PlaceHolder 4"/>
          <p:cNvSpPr>
            <a:spLocks noGrp="1"/>
          </p:cNvSpPr>
          <p:nvPr>
            <p:ph type="body"/>
          </p:nvPr>
        </p:nvSpPr>
        <p:spPr>
          <a:xfrm>
            <a:off x="68580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2" name="PlaceHolder 5"/>
          <p:cNvSpPr>
            <a:spLocks noGrp="1"/>
          </p:cNvSpPr>
          <p:nvPr>
            <p:ph type="body"/>
          </p:nvPr>
        </p:nvSpPr>
        <p:spPr>
          <a:xfrm>
            <a:off x="262908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64" name="PlaceHolder 2"/>
          <p:cNvSpPr>
            <a:spLocks noGrp="1"/>
          </p:cNvSpPr>
          <p:nvPr>
            <p:ph type="body"/>
          </p:nvPr>
        </p:nvSpPr>
        <p:spPr>
          <a:xfrm>
            <a:off x="68580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5" name="PlaceHolder 3"/>
          <p:cNvSpPr>
            <a:spLocks noGrp="1"/>
          </p:cNvSpPr>
          <p:nvPr>
            <p:ph type="body"/>
          </p:nvPr>
        </p:nvSpPr>
        <p:spPr>
          <a:xfrm>
            <a:off x="196812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6" name="PlaceHolder 4"/>
          <p:cNvSpPr>
            <a:spLocks noGrp="1"/>
          </p:cNvSpPr>
          <p:nvPr>
            <p:ph type="body"/>
          </p:nvPr>
        </p:nvSpPr>
        <p:spPr>
          <a:xfrm>
            <a:off x="3250080" y="13716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7" name="PlaceHolder 5"/>
          <p:cNvSpPr>
            <a:spLocks noGrp="1"/>
          </p:cNvSpPr>
          <p:nvPr>
            <p:ph type="body"/>
          </p:nvPr>
        </p:nvSpPr>
        <p:spPr>
          <a:xfrm>
            <a:off x="68580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8" name="PlaceHolder 6"/>
          <p:cNvSpPr>
            <a:spLocks noGrp="1"/>
          </p:cNvSpPr>
          <p:nvPr>
            <p:ph type="body"/>
          </p:nvPr>
        </p:nvSpPr>
        <p:spPr>
          <a:xfrm>
            <a:off x="196812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9" name="PlaceHolder 7"/>
          <p:cNvSpPr>
            <a:spLocks noGrp="1"/>
          </p:cNvSpPr>
          <p:nvPr>
            <p:ph type="body"/>
          </p:nvPr>
        </p:nvSpPr>
        <p:spPr>
          <a:xfrm>
            <a:off x="3250080" y="3839400"/>
            <a:ext cx="122076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68580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 name="PlaceHolder 3"/>
          <p:cNvSpPr>
            <a:spLocks noGrp="1"/>
          </p:cNvSpPr>
          <p:nvPr>
            <p:ph type="body"/>
          </p:nvPr>
        </p:nvSpPr>
        <p:spPr>
          <a:xfrm>
            <a:off x="262908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828800" y="380880"/>
            <a:ext cx="6629040" cy="2472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7"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 name="PlaceHolder 3"/>
          <p:cNvSpPr>
            <a:spLocks noGrp="1"/>
          </p:cNvSpPr>
          <p:nvPr>
            <p:ph type="body"/>
          </p:nvPr>
        </p:nvSpPr>
        <p:spPr>
          <a:xfrm>
            <a:off x="262908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 name="PlaceHolder 4"/>
          <p:cNvSpPr>
            <a:spLocks noGrp="1"/>
          </p:cNvSpPr>
          <p:nvPr>
            <p:ph type="body"/>
          </p:nvPr>
        </p:nvSpPr>
        <p:spPr>
          <a:xfrm>
            <a:off x="68580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1" name="PlaceHolder 2"/>
          <p:cNvSpPr>
            <a:spLocks noGrp="1"/>
          </p:cNvSpPr>
          <p:nvPr>
            <p:ph type="body"/>
          </p:nvPr>
        </p:nvSpPr>
        <p:spPr>
          <a:xfrm>
            <a:off x="685800" y="1371600"/>
            <a:ext cx="1850400" cy="4723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3" name="PlaceHolder 4"/>
          <p:cNvSpPr>
            <a:spLocks noGrp="1"/>
          </p:cNvSpPr>
          <p:nvPr>
            <p:ph type="body"/>
          </p:nvPr>
        </p:nvSpPr>
        <p:spPr>
          <a:xfrm>
            <a:off x="2629080" y="38394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828800" y="380880"/>
            <a:ext cx="6629040" cy="533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5" name="PlaceHolder 2"/>
          <p:cNvSpPr>
            <a:spLocks noGrp="1"/>
          </p:cNvSpPr>
          <p:nvPr>
            <p:ph type="body"/>
          </p:nvPr>
        </p:nvSpPr>
        <p:spPr>
          <a:xfrm>
            <a:off x="68580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 name="PlaceHolder 3"/>
          <p:cNvSpPr>
            <a:spLocks noGrp="1"/>
          </p:cNvSpPr>
          <p:nvPr>
            <p:ph type="body"/>
          </p:nvPr>
        </p:nvSpPr>
        <p:spPr>
          <a:xfrm>
            <a:off x="2629080" y="1371600"/>
            <a:ext cx="1850400" cy="22532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7" name="PlaceHolder 4"/>
          <p:cNvSpPr>
            <a:spLocks noGrp="1"/>
          </p:cNvSpPr>
          <p:nvPr>
            <p:ph type="body"/>
          </p:nvPr>
        </p:nvSpPr>
        <p:spPr>
          <a:xfrm>
            <a:off x="685800" y="3839400"/>
            <a:ext cx="3792240" cy="22532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Line 3"/>
          <p:cNvSpPr/>
          <p:nvPr/>
        </p:nvSpPr>
        <p:spPr>
          <a:xfrm>
            <a:off x="685800" y="1066680"/>
            <a:ext cx="7772400" cy="0"/>
          </a:xfrm>
          <a:prstGeom prst="line">
            <a:avLst/>
          </a:prstGeom>
          <a:ln w="3816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sp>
        <p:nvSpPr>
          <p:cNvPr id="8" name="Line 4"/>
          <p:cNvSpPr/>
          <p:nvPr/>
        </p:nvSpPr>
        <p:spPr>
          <a:xfrm>
            <a:off x="685800" y="6248520"/>
            <a:ext cx="7772400" cy="0"/>
          </a:xfrm>
          <a:prstGeom prst="line">
            <a:avLst/>
          </a:prstGeom>
          <a:ln w="2844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sp>
        <p:nvSpPr>
          <p:cNvPr id="2" name="Line 5"/>
          <p:cNvSpPr/>
          <p:nvPr/>
        </p:nvSpPr>
        <p:spPr>
          <a:xfrm>
            <a:off x="2057400" y="1143000"/>
            <a:ext cx="6400800" cy="0"/>
          </a:xfrm>
          <a:prstGeom prst="line">
            <a:avLst/>
          </a:prstGeom>
          <a:ln w="1908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sp>
        <p:nvSpPr>
          <p:cNvPr id="3" name="Line 6"/>
          <p:cNvSpPr/>
          <p:nvPr/>
        </p:nvSpPr>
        <p:spPr>
          <a:xfrm>
            <a:off x="685800" y="6172200"/>
            <a:ext cx="6324480" cy="0"/>
          </a:xfrm>
          <a:prstGeom prst="line">
            <a:avLst/>
          </a:prstGeom>
          <a:ln w="936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pic>
        <p:nvPicPr>
          <p:cNvPr id="4" name="Picture 5"/>
          <p:cNvPicPr/>
          <p:nvPr/>
        </p:nvPicPr>
        <p:blipFill>
          <a:blip r:embed="rId15"/>
          <a:srcRect l="6311" t="10150" r="7760"/>
          <a:stretch/>
        </p:blipFill>
        <p:spPr>
          <a:xfrm>
            <a:off x="55800" y="74880"/>
            <a:ext cx="1645200" cy="808200"/>
          </a:xfrm>
          <a:prstGeom prst="rect">
            <a:avLst/>
          </a:prstGeom>
          <a:ln w="0">
            <a:noFill/>
          </a:ln>
        </p:spPr>
      </p:pic>
      <p:sp>
        <p:nvSpPr>
          <p:cNvPr id="5" name="PlaceHolder 1"/>
          <p:cNvSpPr>
            <a:spLocks noGrp="1"/>
          </p:cNvSpPr>
          <p:nvPr>
            <p:ph type="title"/>
          </p:nvPr>
        </p:nvSpPr>
        <p:spPr>
          <a:xfrm>
            <a:off x="1828800" y="380880"/>
            <a:ext cx="6629040" cy="533160"/>
          </a:xfrm>
          <a:prstGeom prst="rect">
            <a:avLst/>
          </a:prstGeom>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5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 name="Line 3"/>
          <p:cNvSpPr/>
          <p:nvPr/>
        </p:nvSpPr>
        <p:spPr>
          <a:xfrm>
            <a:off x="685800" y="1066680"/>
            <a:ext cx="7772400" cy="0"/>
          </a:xfrm>
          <a:prstGeom prst="line">
            <a:avLst/>
          </a:prstGeom>
          <a:ln w="3816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sp>
        <p:nvSpPr>
          <p:cNvPr id="136" name="Line 4"/>
          <p:cNvSpPr/>
          <p:nvPr/>
        </p:nvSpPr>
        <p:spPr>
          <a:xfrm>
            <a:off x="685800" y="6248520"/>
            <a:ext cx="7772400" cy="0"/>
          </a:xfrm>
          <a:prstGeom prst="line">
            <a:avLst/>
          </a:prstGeom>
          <a:ln w="2844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sp>
        <p:nvSpPr>
          <p:cNvPr id="137" name="Line 5"/>
          <p:cNvSpPr/>
          <p:nvPr/>
        </p:nvSpPr>
        <p:spPr>
          <a:xfrm>
            <a:off x="2057400" y="1143000"/>
            <a:ext cx="6400800" cy="0"/>
          </a:xfrm>
          <a:prstGeom prst="line">
            <a:avLst/>
          </a:prstGeom>
          <a:ln w="1908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sp>
        <p:nvSpPr>
          <p:cNvPr id="138" name="Line 6"/>
          <p:cNvSpPr/>
          <p:nvPr/>
        </p:nvSpPr>
        <p:spPr>
          <a:xfrm>
            <a:off x="685800" y="6172200"/>
            <a:ext cx="6324480" cy="0"/>
          </a:xfrm>
          <a:prstGeom prst="line">
            <a:avLst/>
          </a:prstGeom>
          <a:ln w="936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sp>
        <p:nvSpPr>
          <p:cNvPr id="139" name="TextShape 7"/>
          <p:cNvSpPr/>
          <p:nvPr/>
        </p:nvSpPr>
        <p:spPr>
          <a:xfrm>
            <a:off x="2700000" y="6320160"/>
            <a:ext cx="3779640" cy="47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GB" sz="1200" b="0" strike="noStrike" spc="-1">
                <a:solidFill>
                  <a:srgbClr val="CCCCCC"/>
                </a:solidFill>
                <a:latin typeface="Arial"/>
                <a:ea typeface="DejaVu Sans"/>
              </a:rPr>
              <a:t>Global Phasing Ltd</a:t>
            </a:r>
            <a:endParaRPr lang="en-GB" sz="1200" b="0" strike="noStrike" spc="-1">
              <a:latin typeface="Arial"/>
            </a:endParaRPr>
          </a:p>
          <a:p>
            <a:pPr algn="ctr">
              <a:lnSpc>
                <a:spcPct val="100000"/>
              </a:lnSpc>
            </a:pPr>
            <a:r>
              <a:rPr lang="en-GB" sz="1200" b="0" strike="noStrike" spc="-1">
                <a:solidFill>
                  <a:srgbClr val="CCCCCC"/>
                </a:solidFill>
                <a:latin typeface="Arial"/>
                <a:ea typeface="DejaVu Sans"/>
              </a:rPr>
              <a:t>2021</a:t>
            </a:r>
            <a:endParaRPr lang="en-GB" sz="1200" b="0" strike="noStrike" spc="-1">
              <a:latin typeface="Arial"/>
            </a:endParaRPr>
          </a:p>
        </p:txBody>
      </p:sp>
      <p:pic>
        <p:nvPicPr>
          <p:cNvPr id="140" name="Picture 47"/>
          <p:cNvPicPr/>
          <p:nvPr/>
        </p:nvPicPr>
        <p:blipFill>
          <a:blip r:embed="rId14"/>
          <a:srcRect l="6311" t="10150" r="7760"/>
          <a:stretch/>
        </p:blipFill>
        <p:spPr>
          <a:xfrm>
            <a:off x="55440" y="74880"/>
            <a:ext cx="1645200" cy="808200"/>
          </a:xfrm>
          <a:prstGeom prst="rect">
            <a:avLst/>
          </a:prstGeom>
          <a:ln w="0">
            <a:noFill/>
          </a:ln>
        </p:spPr>
      </p:pic>
      <p:sp>
        <p:nvSpPr>
          <p:cNvPr id="141" name="PlaceHolder 1"/>
          <p:cNvSpPr>
            <a:spLocks noGrp="1"/>
          </p:cNvSpPr>
          <p:nvPr>
            <p:ph type="title"/>
          </p:nvPr>
        </p:nvSpPr>
        <p:spPr>
          <a:xfrm>
            <a:off x="1828800" y="380880"/>
            <a:ext cx="6629040" cy="533160"/>
          </a:xfrm>
          <a:prstGeom prst="rect">
            <a:avLst/>
          </a:prstGeom>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142" name="PlaceHolder 2"/>
          <p:cNvSpPr>
            <a:spLocks noGrp="1"/>
          </p:cNvSpPr>
          <p:nvPr>
            <p:ph type="body"/>
          </p:nvPr>
        </p:nvSpPr>
        <p:spPr>
          <a:xfrm>
            <a:off x="685800" y="1371600"/>
            <a:ext cx="7772040" cy="472392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Line 3"/>
          <p:cNvSpPr/>
          <p:nvPr/>
        </p:nvSpPr>
        <p:spPr>
          <a:xfrm>
            <a:off x="685800" y="1066680"/>
            <a:ext cx="7772400" cy="0"/>
          </a:xfrm>
          <a:prstGeom prst="line">
            <a:avLst/>
          </a:prstGeom>
          <a:ln w="3816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sp>
        <p:nvSpPr>
          <p:cNvPr id="227" name="Line 4"/>
          <p:cNvSpPr/>
          <p:nvPr/>
        </p:nvSpPr>
        <p:spPr>
          <a:xfrm>
            <a:off x="685800" y="6248520"/>
            <a:ext cx="7772400" cy="0"/>
          </a:xfrm>
          <a:prstGeom prst="line">
            <a:avLst/>
          </a:prstGeom>
          <a:ln w="2844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sp>
        <p:nvSpPr>
          <p:cNvPr id="228" name="Line 5"/>
          <p:cNvSpPr/>
          <p:nvPr/>
        </p:nvSpPr>
        <p:spPr>
          <a:xfrm>
            <a:off x="2057400" y="1143000"/>
            <a:ext cx="6400800" cy="0"/>
          </a:xfrm>
          <a:prstGeom prst="line">
            <a:avLst/>
          </a:prstGeom>
          <a:ln w="1908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sp>
        <p:nvSpPr>
          <p:cNvPr id="229" name="Line 6"/>
          <p:cNvSpPr/>
          <p:nvPr/>
        </p:nvSpPr>
        <p:spPr>
          <a:xfrm>
            <a:off x="685800" y="6172200"/>
            <a:ext cx="6324480" cy="0"/>
          </a:xfrm>
          <a:prstGeom prst="line">
            <a:avLst/>
          </a:prstGeom>
          <a:ln w="936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pic>
        <p:nvPicPr>
          <p:cNvPr id="230" name="Picture 5"/>
          <p:cNvPicPr/>
          <p:nvPr/>
        </p:nvPicPr>
        <p:blipFill>
          <a:blip r:embed="rId14"/>
          <a:srcRect l="6311" t="10150" r="7760"/>
          <a:stretch/>
        </p:blipFill>
        <p:spPr>
          <a:xfrm>
            <a:off x="55800" y="74880"/>
            <a:ext cx="1645200" cy="808200"/>
          </a:xfrm>
          <a:prstGeom prst="rect">
            <a:avLst/>
          </a:prstGeom>
          <a:ln w="0">
            <a:noFill/>
          </a:ln>
        </p:spPr>
      </p:pic>
      <p:sp>
        <p:nvSpPr>
          <p:cNvPr id="231" name="PlaceHolder 1"/>
          <p:cNvSpPr>
            <a:spLocks noGrp="1"/>
          </p:cNvSpPr>
          <p:nvPr>
            <p:ph type="title"/>
          </p:nvPr>
        </p:nvSpPr>
        <p:spPr>
          <a:xfrm>
            <a:off x="1828800" y="380880"/>
            <a:ext cx="6629040" cy="533160"/>
          </a:xfrm>
          <a:prstGeom prst="rect">
            <a:avLst/>
          </a:prstGeom>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232" name="PlaceHolder 2"/>
          <p:cNvSpPr>
            <a:spLocks noGrp="1"/>
          </p:cNvSpPr>
          <p:nvPr>
            <p:ph type="body"/>
          </p:nvPr>
        </p:nvSpPr>
        <p:spPr>
          <a:xfrm>
            <a:off x="685800" y="1371600"/>
            <a:ext cx="3792240" cy="472392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
        <p:nvSpPr>
          <p:cNvPr id="233" name="PlaceHolder 3"/>
          <p:cNvSpPr>
            <a:spLocks noGrp="1"/>
          </p:cNvSpPr>
          <p:nvPr>
            <p:ph type="body"/>
          </p:nvPr>
        </p:nvSpPr>
        <p:spPr>
          <a:xfrm>
            <a:off x="4668480" y="1371600"/>
            <a:ext cx="3792240" cy="472392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emf"/><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customXml" Target="../ink/ink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globalphasing.com/autoproc/wiki/index.cgi?ComparisonProcessing202502" TargetMode="External"/><Relationship Id="rId2" Type="http://schemas.openxmlformats.org/officeDocument/2006/relationships/hyperlink" Target="https://www.globalphasing.com/autoproc/wiki/index.cgi?ComparisonProcessing202409" TargetMode="External"/><Relationship Id="rId1" Type="http://schemas.openxmlformats.org/officeDocument/2006/relationships/slideLayout" Target="../slideLayouts/slideLayout13.xml"/><Relationship Id="rId5" Type="http://schemas.openxmlformats.org/officeDocument/2006/relationships/hyperlink" Target="https://www.globalphasing.com/autoproc/wiki/index.cgi?ComparisonProcessing202504" TargetMode="External"/><Relationship Id="rId4" Type="http://schemas.openxmlformats.org/officeDocument/2006/relationships/hyperlink" Target="https://www.globalphasing.com/autoproc/wiki/index.cgi?ComparisonProcessing20250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p:nvPr/>
        </p:nvSpPr>
        <p:spPr>
          <a:xfrm>
            <a:off x="685800" y="1260389"/>
            <a:ext cx="7772040" cy="4859251"/>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pPr>
            <a:endParaRPr lang="en-GB" sz="2800" b="1" strike="noStrike" spc="-1" dirty="0">
              <a:solidFill>
                <a:srgbClr val="000066"/>
              </a:solidFill>
              <a:latin typeface="Arial"/>
              <a:ea typeface="DejaVu Sans"/>
            </a:endParaRPr>
          </a:p>
          <a:p>
            <a:pPr algn="ctr">
              <a:lnSpc>
                <a:spcPct val="100000"/>
              </a:lnSpc>
            </a:pPr>
            <a:r>
              <a:rPr lang="en-US" sz="3200" b="1" strike="noStrike" spc="-1" dirty="0">
                <a:solidFill>
                  <a:srgbClr val="000066"/>
                </a:solidFill>
                <a:latin typeface="Arial"/>
                <a:ea typeface="DejaVu Sans"/>
              </a:rPr>
              <a:t>The XDS crisis: a spontaneously-arising stress test of our coordinated response capabilities</a:t>
            </a:r>
            <a:endParaRPr lang="en-GB" sz="2800" b="0" strike="noStrike" spc="-1" dirty="0">
              <a:latin typeface="Arial"/>
            </a:endParaRPr>
          </a:p>
          <a:p>
            <a:pPr algn="ctr">
              <a:lnSpc>
                <a:spcPct val="100000"/>
              </a:lnSpc>
            </a:pPr>
            <a:endParaRPr lang="en-GB" sz="2400" b="0" strike="noStrike" spc="-1" dirty="0">
              <a:latin typeface="Arial"/>
            </a:endParaRPr>
          </a:p>
          <a:p>
            <a:pPr algn="ctr">
              <a:lnSpc>
                <a:spcPct val="100000"/>
              </a:lnSpc>
            </a:pPr>
            <a:r>
              <a:rPr lang="en-GB" sz="2400" b="0" strike="noStrike" spc="-1" dirty="0">
                <a:solidFill>
                  <a:srgbClr val="002060"/>
                </a:solidFill>
                <a:latin typeface="Arial"/>
                <a:ea typeface="DejaVu Sans"/>
              </a:rPr>
              <a:t>Gerard Bricogne &amp; Collaborators</a:t>
            </a:r>
          </a:p>
          <a:p>
            <a:pPr algn="ctr">
              <a:lnSpc>
                <a:spcPct val="100000"/>
              </a:lnSpc>
            </a:pPr>
            <a:br>
              <a:rPr sz="2200" dirty="0"/>
            </a:br>
            <a:r>
              <a:rPr lang="en-GB" sz="2000" b="0" strike="noStrike" spc="-1" dirty="0">
                <a:solidFill>
                  <a:srgbClr val="002060"/>
                </a:solidFill>
                <a:latin typeface="Arial"/>
                <a:ea typeface="DejaVu Sans"/>
              </a:rPr>
              <a:t>Global Phasing Ltd, Cambridge, UK</a:t>
            </a:r>
            <a:br>
              <a:rPr lang="en-GB" sz="2200" b="0" strike="noStrike" spc="-1" dirty="0">
                <a:solidFill>
                  <a:srgbClr val="002060"/>
                </a:solidFill>
                <a:latin typeface="Arial"/>
                <a:ea typeface="DejaVu Sans"/>
              </a:rPr>
            </a:br>
            <a:endParaRPr lang="en-GB" sz="2200" b="0" strike="noStrike" spc="-1" dirty="0">
              <a:solidFill>
                <a:srgbClr val="002060"/>
              </a:solidFill>
              <a:latin typeface="Arial"/>
              <a:ea typeface="DejaVu Sans"/>
            </a:endParaRPr>
          </a:p>
          <a:p>
            <a:pPr algn="ctr">
              <a:lnSpc>
                <a:spcPct val="100000"/>
              </a:lnSpc>
            </a:pPr>
            <a:endParaRPr lang="en-GB" sz="2200" b="0" strike="noStrike" spc="-1" dirty="0">
              <a:latin typeface="Arial"/>
            </a:endParaRPr>
          </a:p>
          <a:p>
            <a:pPr algn="ctr">
              <a:lnSpc>
                <a:spcPct val="100000"/>
              </a:lnSpc>
            </a:pPr>
            <a:endParaRPr lang="en-GB" sz="2400" b="0" strike="noStrike" spc="-1" dirty="0">
              <a:latin typeface="Arial"/>
            </a:endParaRPr>
          </a:p>
          <a:p>
            <a:pPr algn="r">
              <a:lnSpc>
                <a:spcPct val="100000"/>
              </a:lnSpc>
            </a:pPr>
            <a:r>
              <a:rPr lang="en-GB" b="0" strike="noStrike" spc="-1" dirty="0">
                <a:solidFill>
                  <a:srgbClr val="002060"/>
                </a:solidFill>
                <a:latin typeface="Arial"/>
                <a:ea typeface="DejaVu Sans"/>
              </a:rPr>
              <a:t>Day 2 of </a:t>
            </a:r>
            <a:r>
              <a:rPr lang="en-GB" b="0" strike="noStrike" spc="-1" dirty="0" err="1">
                <a:solidFill>
                  <a:srgbClr val="002060"/>
                </a:solidFill>
                <a:latin typeface="Arial"/>
                <a:ea typeface="DejaVu Sans"/>
              </a:rPr>
              <a:t>MXCuBE-ISPyB</a:t>
            </a:r>
            <a:r>
              <a:rPr lang="en-GB" b="0" strike="noStrike" spc="-1" dirty="0">
                <a:solidFill>
                  <a:srgbClr val="002060"/>
                </a:solidFill>
                <a:latin typeface="Arial"/>
                <a:ea typeface="DejaVu Sans"/>
              </a:rPr>
              <a:t> meeting, </a:t>
            </a:r>
            <a:r>
              <a:rPr lang="en-GB" spc="-1" dirty="0">
                <a:solidFill>
                  <a:srgbClr val="002060"/>
                </a:solidFill>
                <a:latin typeface="Arial"/>
                <a:ea typeface="DejaVu Sans"/>
              </a:rPr>
              <a:t>18 November</a:t>
            </a:r>
            <a:r>
              <a:rPr lang="en-GB" b="0" strike="noStrike" spc="-1" dirty="0">
                <a:solidFill>
                  <a:srgbClr val="002060"/>
                </a:solidFill>
                <a:latin typeface="Arial"/>
                <a:ea typeface="DejaVu Sans"/>
              </a:rPr>
              <a:t> 2025, Diamond</a:t>
            </a:r>
            <a:endParaRPr lang="en-GB"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EA7F-D30A-1017-F939-BF39DE6A54D3}"/>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20250327 at last seemed to restore sanity …</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descr="A group of colorful circles&#10;&#10;AI-generated content may be incorrect.">
            <a:extLst>
              <a:ext uri="{FF2B5EF4-FFF2-40B4-BE49-F238E27FC236}">
                <a16:creationId xmlns:a16="http://schemas.microsoft.com/office/drawing/2014/main" id="{A6B60472-4AA8-A4B4-5EB7-19D7C0FF83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72442"/>
            <a:ext cx="9144000" cy="2907791"/>
          </a:xfrm>
        </p:spPr>
      </p:pic>
      <p:sp>
        <p:nvSpPr>
          <p:cNvPr id="6" name="TextBox 5">
            <a:extLst>
              <a:ext uri="{FF2B5EF4-FFF2-40B4-BE49-F238E27FC236}">
                <a16:creationId xmlns:a16="http://schemas.microsoft.com/office/drawing/2014/main" id="{1E79DC16-D595-5222-E0AC-87325393312C}"/>
              </a:ext>
            </a:extLst>
          </p:cNvPr>
          <p:cNvSpPr txBox="1"/>
          <p:nvPr/>
        </p:nvSpPr>
        <p:spPr>
          <a:xfrm>
            <a:off x="86498" y="5511115"/>
            <a:ext cx="8798010" cy="369332"/>
          </a:xfrm>
          <a:prstGeom prst="rect">
            <a:avLst/>
          </a:prstGeom>
          <a:noFill/>
        </p:spPr>
        <p:txBody>
          <a:bodyPr wrap="square" rtlCol="0">
            <a:spAutoFit/>
          </a:bodyPr>
          <a:lstStyle/>
          <a:p>
            <a:pPr algn="ctr"/>
            <a:r>
              <a:rPr lang="en-US" dirty="0">
                <a:solidFill>
                  <a:srgbClr val="002060"/>
                </a:solidFill>
              </a:rPr>
              <a:t>*just four days before the expiry of the extended-life “reference” 20230630.</a:t>
            </a:r>
            <a:endParaRPr lang="en-GB" dirty="0">
              <a:solidFill>
                <a:srgbClr val="002060"/>
              </a:solidFill>
            </a:endParaRPr>
          </a:p>
        </p:txBody>
      </p:sp>
      <p:sp>
        <p:nvSpPr>
          <p:cNvPr id="3" name="TextBox 2">
            <a:extLst>
              <a:ext uri="{FF2B5EF4-FFF2-40B4-BE49-F238E27FC236}">
                <a16:creationId xmlns:a16="http://schemas.microsoft.com/office/drawing/2014/main" id="{42009A3B-62B6-E637-1CB6-BEA32E1FDAC0}"/>
              </a:ext>
            </a:extLst>
          </p:cNvPr>
          <p:cNvSpPr txBox="1"/>
          <p:nvPr/>
        </p:nvSpPr>
        <p:spPr>
          <a:xfrm>
            <a:off x="1036574" y="1364975"/>
            <a:ext cx="7193025" cy="707886"/>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cs typeface="Calibri" panose="020F0502020204030204" pitchFamily="34" charset="0"/>
              </a:rPr>
              <a:t>From 20230630 (good) to 20250327* (good again) via six successive flawed binaries, each offered as a new release at the time</a:t>
            </a:r>
            <a:endParaRPr lang="en-GB"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205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C13F-D278-230C-5F60-1ABAE0E9A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FA5AD-3CC5-C9B7-5C9C-15EC0435C3D3}"/>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 only for chaos to return two weeks later</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87DA18D7-1CC7-3F83-EF66-16F8C9E32274}"/>
              </a:ext>
            </a:extLst>
          </p:cNvPr>
          <p:cNvPicPr>
            <a:picLocks noGrp="1" noChangeAspect="1"/>
          </p:cNvPicPr>
          <p:nvPr>
            <p:ph idx="1"/>
          </p:nvPr>
        </p:nvPicPr>
        <p:blipFill>
          <a:blip r:embed="rId2"/>
          <a:stretch>
            <a:fillRect/>
          </a:stretch>
        </p:blipFill>
        <p:spPr>
          <a:xfrm>
            <a:off x="247129" y="1272746"/>
            <a:ext cx="8836549" cy="4213654"/>
          </a:xfrm>
        </p:spPr>
      </p:pic>
      <p:sp>
        <p:nvSpPr>
          <p:cNvPr id="6" name="TextBox 5">
            <a:extLst>
              <a:ext uri="{FF2B5EF4-FFF2-40B4-BE49-F238E27FC236}">
                <a16:creationId xmlns:a16="http://schemas.microsoft.com/office/drawing/2014/main" id="{6F06BE66-AE39-6746-0DE6-F7CD43C87D8E}"/>
              </a:ext>
            </a:extLst>
          </p:cNvPr>
          <p:cNvSpPr txBox="1"/>
          <p:nvPr/>
        </p:nvSpPr>
        <p:spPr>
          <a:xfrm>
            <a:off x="506627" y="5498755"/>
            <a:ext cx="8204887" cy="646331"/>
          </a:xfrm>
          <a:prstGeom prst="rect">
            <a:avLst/>
          </a:prstGeom>
          <a:noFill/>
        </p:spPr>
        <p:txBody>
          <a:bodyPr wrap="square" rtlCol="0">
            <a:spAutoFit/>
          </a:bodyPr>
          <a:lstStyle/>
          <a:p>
            <a:pPr algn="ctr"/>
            <a:r>
              <a:rPr lang="en-US" dirty="0">
                <a:solidFill>
                  <a:srgbClr val="002060"/>
                </a:solidFill>
                <a:highlight>
                  <a:srgbClr val="FFFF00"/>
                </a:highlight>
              </a:rPr>
              <a:t>Fixed again by the latest (20250430) version. Note that both of the “good” ones (20230630 and 20250327) were unavailable in the interim period.</a:t>
            </a:r>
            <a:endParaRPr lang="en-GB" dirty="0">
              <a:solidFill>
                <a:srgbClr val="002060"/>
              </a:solidFill>
              <a:highlight>
                <a:srgbClr val="FFFF00"/>
              </a:highlight>
            </a:endParaRPr>
          </a:p>
        </p:txBody>
      </p:sp>
      <p:sp>
        <p:nvSpPr>
          <p:cNvPr id="7" name="TextBox 6">
            <a:extLst>
              <a:ext uri="{FF2B5EF4-FFF2-40B4-BE49-F238E27FC236}">
                <a16:creationId xmlns:a16="http://schemas.microsoft.com/office/drawing/2014/main" id="{E9287994-AFD7-2202-04A8-DC98DB520816}"/>
              </a:ext>
            </a:extLst>
          </p:cNvPr>
          <p:cNvSpPr txBox="1"/>
          <p:nvPr/>
        </p:nvSpPr>
        <p:spPr>
          <a:xfrm>
            <a:off x="7945395" y="1260391"/>
            <a:ext cx="1050324" cy="4213654"/>
          </a:xfrm>
          <a:prstGeom prst="rect">
            <a:avLst/>
          </a:prstGeom>
          <a:noFill/>
          <a:ln>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73773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ECE3-BA13-A5B6-6AAA-39AB50548E66}"/>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Retrospective: compared Wilson plots (4FQN)</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3939819A-C15D-665E-D731-5DE2ECCD54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48925" y="1264058"/>
            <a:ext cx="6086475" cy="4869180"/>
          </a:xfrm>
        </p:spPr>
      </p:pic>
      <p:sp>
        <p:nvSpPr>
          <p:cNvPr id="3" name="TextBox 2">
            <a:extLst>
              <a:ext uri="{FF2B5EF4-FFF2-40B4-BE49-F238E27FC236}">
                <a16:creationId xmlns:a16="http://schemas.microsoft.com/office/drawing/2014/main" id="{5D2C6E65-7781-1E5C-1866-3C308D5C2E83}"/>
              </a:ext>
            </a:extLst>
          </p:cNvPr>
          <p:cNvSpPr txBox="1"/>
          <p:nvPr/>
        </p:nvSpPr>
        <p:spPr>
          <a:xfrm>
            <a:off x="6735400" y="1895055"/>
            <a:ext cx="2196567" cy="3970318"/>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 Wilson plot should be a straight line. </a:t>
            </a:r>
          </a:p>
          <a:p>
            <a:endParaRPr lang="en-US"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cs typeface="Calibri" panose="020F0502020204030204" pitchFamily="34" charset="0"/>
              </a:rPr>
              <a:t>Note the aberrant plots that are upwardly curved, or even show an increase, at high resolution.</a:t>
            </a:r>
          </a:p>
          <a:p>
            <a:endParaRPr lang="en-US" dirty="0">
              <a:solidFill>
                <a:srgbClr val="002060"/>
              </a:solidFill>
              <a:latin typeface="Calibri" panose="020F0502020204030204" pitchFamily="34" charset="0"/>
              <a:cs typeface="Calibri" panose="020F0502020204030204" pitchFamily="34" charset="0"/>
            </a:endParaRPr>
          </a:p>
          <a:p>
            <a:r>
              <a:rPr lang="en-US" b="1" dirty="0">
                <a:solidFill>
                  <a:srgbClr val="002060"/>
                </a:solidFill>
                <a:latin typeface="Calibri" panose="020F0502020204030204" pitchFamily="34" charset="0"/>
                <a:cs typeface="Calibri" panose="020F0502020204030204" pitchFamily="34" charset="0"/>
              </a:rPr>
              <a:t>Conclusion:</a:t>
            </a:r>
            <a:r>
              <a:rPr lang="en-US" dirty="0">
                <a:solidFill>
                  <a:srgbClr val="002060"/>
                </a:solidFill>
                <a:latin typeface="Calibri" panose="020F0502020204030204" pitchFamily="34" charset="0"/>
                <a:cs typeface="Calibri" panose="020F0502020204030204" pitchFamily="34" charset="0"/>
              </a:rPr>
              <a:t> a lower Wilson B is not necessarily a sign of improved processing!</a:t>
            </a:r>
            <a:endParaRPr lang="en-GB"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560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DA18-5DAE-29C8-2607-A74ECE246A0A}"/>
              </a:ext>
            </a:extLst>
          </p:cNvPr>
          <p:cNvSpPr>
            <a:spLocks noGrp="1"/>
          </p:cNvSpPr>
          <p:nvPr>
            <p:ph type="title"/>
          </p:nvPr>
        </p:nvSpPr>
        <p:spPr/>
        <p:txBody>
          <a:bodyPr/>
          <a:lstStyle/>
          <a:p>
            <a:pPr algn="ctr"/>
            <a:r>
              <a:rPr lang="en-US" sz="2400" dirty="0">
                <a:solidFill>
                  <a:srgbClr val="002060"/>
                </a:solidFill>
                <a:latin typeface="Calibri" panose="020F0502020204030204" pitchFamily="34" charset="0"/>
                <a:cs typeface="Calibri" panose="020F0502020204030204" pitchFamily="34" charset="0"/>
              </a:rPr>
              <a:t>Data Quality Metrics for a dataset from Ashwin Chari</a:t>
            </a:r>
            <a:endParaRPr lang="en-GB" sz="2400" dirty="0">
              <a:solidFill>
                <a:srgbClr val="002060"/>
              </a:solidFill>
              <a:latin typeface="Calibri" panose="020F0502020204030204" pitchFamily="34" charset="0"/>
              <a:cs typeface="Calibri" panose="020F0502020204030204" pitchFamily="34" charset="0"/>
            </a:endParaRPr>
          </a:p>
        </p:txBody>
      </p:sp>
      <p:pic>
        <p:nvPicPr>
          <p:cNvPr id="5" name="Content Placeholder 4" descr="A graph of different colored lines&#10;&#10;AI-generated content may be incorrect.">
            <a:extLst>
              <a:ext uri="{FF2B5EF4-FFF2-40B4-BE49-F238E27FC236}">
                <a16:creationId xmlns:a16="http://schemas.microsoft.com/office/drawing/2014/main" id="{033E79F3-F09B-E786-4AD9-86137C950F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400" y="1231200"/>
            <a:ext cx="8096250" cy="4857750"/>
          </a:xfrm>
        </p:spPr>
      </p:pic>
      <p:sp>
        <p:nvSpPr>
          <p:cNvPr id="3" name="TextBox 2">
            <a:extLst>
              <a:ext uri="{FF2B5EF4-FFF2-40B4-BE49-F238E27FC236}">
                <a16:creationId xmlns:a16="http://schemas.microsoft.com/office/drawing/2014/main" id="{EFAF8A4A-6F85-6527-5136-5DD3127814CC}"/>
              </a:ext>
            </a:extLst>
          </p:cNvPr>
          <p:cNvSpPr txBox="1"/>
          <p:nvPr/>
        </p:nvSpPr>
        <p:spPr>
          <a:xfrm>
            <a:off x="7172717" y="4411631"/>
            <a:ext cx="1878515" cy="1200329"/>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Note the aberrant Wilson plots for 20241002 and 20250409</a:t>
            </a:r>
          </a:p>
        </p:txBody>
      </p:sp>
    </p:spTree>
    <p:extLst>
      <p:ext uri="{BB962C8B-B14F-4D97-AF65-F5344CB8AC3E}">
        <p14:creationId xmlns:p14="http://schemas.microsoft.com/office/powerpoint/2010/main" val="57676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0FCF-2546-C7E1-B253-6531E9291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25D49-B026-F5E2-8267-CDE9F552A457}"/>
              </a:ext>
            </a:extLst>
          </p:cNvPr>
          <p:cNvSpPr>
            <a:spLocks noGrp="1"/>
          </p:cNvSpPr>
          <p:nvPr>
            <p:ph type="title"/>
          </p:nvPr>
        </p:nvSpPr>
        <p:spPr/>
        <p:txBody>
          <a:bodyPr/>
          <a:lstStyle/>
          <a:p>
            <a:pPr algn="ctr"/>
            <a:r>
              <a:rPr lang="en-US" sz="2400" dirty="0">
                <a:solidFill>
                  <a:srgbClr val="002060"/>
                </a:solidFill>
                <a:latin typeface="Calibri" panose="020F0502020204030204" pitchFamily="34" charset="0"/>
                <a:cs typeface="Calibri" panose="020F0502020204030204" pitchFamily="34" charset="0"/>
              </a:rPr>
              <a:t>Data Quality Metrics for a dataset from Ashwin Chari</a:t>
            </a:r>
            <a:endParaRPr lang="en-GB" sz="2400" dirty="0">
              <a:solidFill>
                <a:srgbClr val="002060"/>
              </a:solidFill>
              <a:latin typeface="Calibri" panose="020F0502020204030204" pitchFamily="34" charset="0"/>
              <a:cs typeface="Calibri" panose="020F0502020204030204" pitchFamily="34" charset="0"/>
            </a:endParaRPr>
          </a:p>
        </p:txBody>
      </p:sp>
      <p:pic>
        <p:nvPicPr>
          <p:cNvPr id="5" name="Content Placeholder 4" descr="A graph of a graph&#10;&#10;AI-generated content may be incorrect.">
            <a:extLst>
              <a:ext uri="{FF2B5EF4-FFF2-40B4-BE49-F238E27FC236}">
                <a16:creationId xmlns:a16="http://schemas.microsoft.com/office/drawing/2014/main" id="{672EE3B9-CFB4-7A65-189B-D82E8F790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400" y="1231200"/>
            <a:ext cx="8096250" cy="4857750"/>
          </a:xfrm>
        </p:spPr>
      </p:pic>
      <p:sp>
        <p:nvSpPr>
          <p:cNvPr id="3" name="TextBox 2">
            <a:extLst>
              <a:ext uri="{FF2B5EF4-FFF2-40B4-BE49-F238E27FC236}">
                <a16:creationId xmlns:a16="http://schemas.microsoft.com/office/drawing/2014/main" id="{EAED5338-AA8B-B9A5-E3D3-1CA7F78CE323}"/>
              </a:ext>
            </a:extLst>
          </p:cNvPr>
          <p:cNvSpPr txBox="1"/>
          <p:nvPr/>
        </p:nvSpPr>
        <p:spPr>
          <a:xfrm>
            <a:off x="7275442" y="2367413"/>
            <a:ext cx="1868557" cy="3416320"/>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Note the strongly overestimated I/sig(I) values for 20241002 and 20250409,  producing a misleading resolution  estimate of 1.6Å while the true resolution is at best 2.0Å.</a:t>
            </a:r>
          </a:p>
        </p:txBody>
      </p:sp>
    </p:spTree>
    <p:extLst>
      <p:ext uri="{BB962C8B-B14F-4D97-AF65-F5344CB8AC3E}">
        <p14:creationId xmlns:p14="http://schemas.microsoft.com/office/powerpoint/2010/main" val="265237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D8A8-DC95-2FAE-9767-9CF214FFC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3031D-1A43-8826-1A48-0E9FF257479B}"/>
              </a:ext>
            </a:extLst>
          </p:cNvPr>
          <p:cNvSpPr>
            <a:spLocks noGrp="1"/>
          </p:cNvSpPr>
          <p:nvPr>
            <p:ph type="title"/>
          </p:nvPr>
        </p:nvSpPr>
        <p:spPr/>
        <p:txBody>
          <a:bodyPr/>
          <a:lstStyle/>
          <a:p>
            <a:pPr algn="ctr"/>
            <a:r>
              <a:rPr lang="en-US" sz="2400" dirty="0">
                <a:solidFill>
                  <a:srgbClr val="002060"/>
                </a:solidFill>
                <a:latin typeface="Calibri" panose="020F0502020204030204" pitchFamily="34" charset="0"/>
                <a:cs typeface="Calibri" panose="020F0502020204030204" pitchFamily="34" charset="0"/>
              </a:rPr>
              <a:t>Data Quality Metrics for a dataset from Ashwin Chari</a:t>
            </a:r>
            <a:endParaRPr lang="en-GB" sz="2400" dirty="0">
              <a:solidFill>
                <a:srgbClr val="002060"/>
              </a:solidFill>
              <a:latin typeface="Calibri" panose="020F0502020204030204" pitchFamily="34" charset="0"/>
              <a:cs typeface="Calibri" panose="020F0502020204030204" pitchFamily="34" charset="0"/>
            </a:endParaRPr>
          </a:p>
        </p:txBody>
      </p:sp>
      <p:pic>
        <p:nvPicPr>
          <p:cNvPr id="5" name="Content Placeholder 4" descr="A graph of a graph&#10;&#10;AI-generated content may be incorrect.">
            <a:extLst>
              <a:ext uri="{FF2B5EF4-FFF2-40B4-BE49-F238E27FC236}">
                <a16:creationId xmlns:a16="http://schemas.microsoft.com/office/drawing/2014/main" id="{5F955FAA-FF1D-9010-8009-EE0814050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277" y="1230695"/>
            <a:ext cx="8143102" cy="4885862"/>
          </a:xfrm>
        </p:spPr>
      </p:pic>
      <p:sp>
        <p:nvSpPr>
          <p:cNvPr id="3" name="TextBox 2">
            <a:extLst>
              <a:ext uri="{FF2B5EF4-FFF2-40B4-BE49-F238E27FC236}">
                <a16:creationId xmlns:a16="http://schemas.microsoft.com/office/drawing/2014/main" id="{446C25C5-395D-BF9B-E3F9-7177D2441B5F}"/>
              </a:ext>
            </a:extLst>
          </p:cNvPr>
          <p:cNvSpPr txBox="1"/>
          <p:nvPr/>
        </p:nvSpPr>
        <p:spPr>
          <a:xfrm>
            <a:off x="7275442" y="2355056"/>
            <a:ext cx="1868557" cy="3416320"/>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Note the strongly enhanced CC1/2 for 20241002. The unphysical Wilson plot, however, hints that this is an artefact, arguably caused by a systematic bias that is  correlated between half-sets</a:t>
            </a:r>
          </a:p>
        </p:txBody>
      </p:sp>
      <p:sp>
        <p:nvSpPr>
          <p:cNvPr id="6" name="TextBox 5">
            <a:extLst>
              <a:ext uri="{FF2B5EF4-FFF2-40B4-BE49-F238E27FC236}">
                <a16:creationId xmlns:a16="http://schemas.microsoft.com/office/drawing/2014/main" id="{51C476FA-28EF-8638-87CD-84534CF228AD}"/>
              </a:ext>
            </a:extLst>
          </p:cNvPr>
          <p:cNvSpPr txBox="1"/>
          <p:nvPr/>
        </p:nvSpPr>
        <p:spPr>
          <a:xfrm>
            <a:off x="1323699" y="2865749"/>
            <a:ext cx="2677212" cy="2585323"/>
          </a:xfrm>
          <a:prstGeom prst="rect">
            <a:avLst/>
          </a:prstGeom>
          <a:noFill/>
        </p:spPr>
        <p:txBody>
          <a:bodyPr wrap="square" rtlCol="0">
            <a:spAutoFit/>
          </a:bodyPr>
          <a:lstStyle/>
          <a:p>
            <a:r>
              <a:rPr lang="en-US" dirty="0"/>
              <a:t>Note: it was a high-resolution dataset collected by Ashwin Chari on Gleb’s P14 beamline that enabled Wolfgang </a:t>
            </a:r>
            <a:r>
              <a:rPr lang="en-US" dirty="0" err="1"/>
              <a:t>Kabsch</a:t>
            </a:r>
            <a:r>
              <a:rPr lang="en-US" dirty="0"/>
              <a:t> to identify the persistent bug in post-20230630 XDS versions</a:t>
            </a:r>
            <a:endParaRPr lang="en-GB" dirty="0"/>
          </a:p>
        </p:txBody>
      </p:sp>
    </p:spTree>
    <p:extLst>
      <p:ext uri="{BB962C8B-B14F-4D97-AF65-F5344CB8AC3E}">
        <p14:creationId xmlns:p14="http://schemas.microsoft.com/office/powerpoint/2010/main" val="289758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4141-90C5-9F4C-4F91-A3C26CE04227}"/>
              </a:ext>
            </a:extLst>
          </p:cNvPr>
          <p:cNvSpPr>
            <a:spLocks noGrp="1"/>
          </p:cNvSpPr>
          <p:nvPr>
            <p:ph type="title"/>
          </p:nvPr>
        </p:nvSpPr>
        <p:spPr/>
        <p:txBody>
          <a:bodyPr/>
          <a:lstStyle/>
          <a:p>
            <a:pPr algn="ctr"/>
            <a:r>
              <a:rPr lang="en-US" sz="2400" dirty="0"/>
              <a:t>Déjà vu in cryo-EM</a:t>
            </a:r>
            <a:endParaRPr lang="en-GB" sz="2400" dirty="0"/>
          </a:p>
        </p:txBody>
      </p:sp>
      <p:pic>
        <p:nvPicPr>
          <p:cNvPr id="7" name="Picture 6">
            <a:extLst>
              <a:ext uri="{FF2B5EF4-FFF2-40B4-BE49-F238E27FC236}">
                <a16:creationId xmlns:a16="http://schemas.microsoft.com/office/drawing/2014/main" id="{18019F42-0573-2D34-9BD4-CBFB450B1715}"/>
              </a:ext>
            </a:extLst>
          </p:cNvPr>
          <p:cNvPicPr>
            <a:picLocks noChangeAspect="1"/>
          </p:cNvPicPr>
          <p:nvPr/>
        </p:nvPicPr>
        <p:blipFill>
          <a:blip r:embed="rId2"/>
          <a:stretch>
            <a:fillRect/>
          </a:stretch>
        </p:blipFill>
        <p:spPr>
          <a:xfrm>
            <a:off x="100366" y="1186249"/>
            <a:ext cx="8987432" cy="50292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EADCFB3-EC03-20DA-7D74-1F20BADB3508}"/>
                  </a:ext>
                </a:extLst>
              </p14:cNvPr>
              <p14:cNvContentPartPr/>
              <p14:nvPr/>
            </p14:nvContentPartPr>
            <p14:xfrm>
              <a:off x="5674491" y="4175855"/>
              <a:ext cx="3130200" cy="720"/>
            </p14:xfrm>
          </p:contentPart>
        </mc:Choice>
        <mc:Fallback>
          <p:pic>
            <p:nvPicPr>
              <p:cNvPr id="4" name="Ink 3">
                <a:extLst>
                  <a:ext uri="{FF2B5EF4-FFF2-40B4-BE49-F238E27FC236}">
                    <a16:creationId xmlns:a16="http://schemas.microsoft.com/office/drawing/2014/main" id="{AEADCFB3-EC03-20DA-7D74-1F20BADB3508}"/>
                  </a:ext>
                </a:extLst>
              </p:cNvPr>
              <p:cNvPicPr/>
              <p:nvPr/>
            </p:nvPicPr>
            <p:blipFill>
              <a:blip r:embed="rId4"/>
              <a:stretch>
                <a:fillRect/>
              </a:stretch>
            </p:blipFill>
            <p:spPr>
              <a:xfrm>
                <a:off x="5620851" y="3959855"/>
                <a:ext cx="323784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1BBC33D1-613B-4EE5-D59D-5AC9EC82285F}"/>
                  </a:ext>
                </a:extLst>
              </p14:cNvPr>
              <p14:cNvContentPartPr/>
              <p14:nvPr/>
            </p14:nvContentPartPr>
            <p14:xfrm>
              <a:off x="3261051" y="4373495"/>
              <a:ext cx="5601240" cy="720"/>
            </p14:xfrm>
          </p:contentPart>
        </mc:Choice>
        <mc:Fallback>
          <p:pic>
            <p:nvPicPr>
              <p:cNvPr id="9" name="Ink 8">
                <a:extLst>
                  <a:ext uri="{FF2B5EF4-FFF2-40B4-BE49-F238E27FC236}">
                    <a16:creationId xmlns:a16="http://schemas.microsoft.com/office/drawing/2014/main" id="{1BBC33D1-613B-4EE5-D59D-5AC9EC82285F}"/>
                  </a:ext>
                </a:extLst>
              </p:cNvPr>
              <p:cNvPicPr/>
              <p:nvPr/>
            </p:nvPicPr>
            <p:blipFill>
              <a:blip r:embed="rId6"/>
              <a:stretch>
                <a:fillRect/>
              </a:stretch>
            </p:blipFill>
            <p:spPr>
              <a:xfrm>
                <a:off x="3207411" y="4157495"/>
                <a:ext cx="570888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0257EBA6-D994-3E27-5C60-AF920F6D7F01}"/>
                  </a:ext>
                </a:extLst>
              </p14:cNvPr>
              <p14:cNvContentPartPr/>
              <p14:nvPr/>
            </p14:nvContentPartPr>
            <p14:xfrm>
              <a:off x="3270771" y="4543055"/>
              <a:ext cx="1189800" cy="720"/>
            </p14:xfrm>
          </p:contentPart>
        </mc:Choice>
        <mc:Fallback>
          <p:pic>
            <p:nvPicPr>
              <p:cNvPr id="13" name="Ink 12">
                <a:extLst>
                  <a:ext uri="{FF2B5EF4-FFF2-40B4-BE49-F238E27FC236}">
                    <a16:creationId xmlns:a16="http://schemas.microsoft.com/office/drawing/2014/main" id="{0257EBA6-D994-3E27-5C60-AF920F6D7F01}"/>
                  </a:ext>
                </a:extLst>
              </p:cNvPr>
              <p:cNvPicPr/>
              <p:nvPr/>
            </p:nvPicPr>
            <p:blipFill>
              <a:blip r:embed="rId8"/>
              <a:stretch>
                <a:fillRect/>
              </a:stretch>
            </p:blipFill>
            <p:spPr>
              <a:xfrm>
                <a:off x="3216771" y="4327055"/>
                <a:ext cx="1297440" cy="432000"/>
              </a:xfrm>
              <a:prstGeom prst="rect">
                <a:avLst/>
              </a:prstGeom>
            </p:spPr>
          </p:pic>
        </mc:Fallback>
      </mc:AlternateContent>
    </p:spTree>
    <p:extLst>
      <p:ext uri="{BB962C8B-B14F-4D97-AF65-F5344CB8AC3E}">
        <p14:creationId xmlns:p14="http://schemas.microsoft.com/office/powerpoint/2010/main" val="114862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0C5D-4D79-D5B8-E590-293A24244728}"/>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Feedback from Consortium member X</a:t>
            </a:r>
            <a:endParaRPr lang="en-GB" sz="28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3C4B99F-12B3-F0A7-6FF1-42252A469688}"/>
              </a:ext>
            </a:extLst>
          </p:cNvPr>
          <p:cNvSpPr>
            <a:spLocks noGrp="1"/>
          </p:cNvSpPr>
          <p:nvPr>
            <p:ph idx="1"/>
          </p:nvPr>
        </p:nvSpPr>
        <p:spPr>
          <a:xfrm>
            <a:off x="827899" y="1703375"/>
            <a:ext cx="7549798" cy="4054875"/>
          </a:xfrm>
        </p:spPr>
        <p:txBody>
          <a:bodyPr>
            <a:normAutofit/>
          </a:bodyPr>
          <a:lstStyle/>
          <a:p>
            <a:pPr marL="0" indent="0">
              <a:buNone/>
            </a:pPr>
            <a:r>
              <a:rPr lang="en-US" sz="2400" i="1" dirty="0">
                <a:solidFill>
                  <a:srgbClr val="002060"/>
                </a:solidFill>
                <a:latin typeface="Calibri" panose="020F0502020204030204" pitchFamily="34" charset="0"/>
                <a:cs typeface="Calibri" panose="020F0502020204030204" pitchFamily="34" charset="0"/>
              </a:rPr>
              <a:t>“I cannot stress enough how important this message was for us. Just one example:</a:t>
            </a:r>
          </a:p>
          <a:p>
            <a:pPr marL="0" indent="0">
              <a:buNone/>
            </a:pPr>
            <a:r>
              <a:rPr lang="en-US" sz="2400" i="1" dirty="0">
                <a:solidFill>
                  <a:srgbClr val="002060"/>
                </a:solidFill>
                <a:latin typeface="Calibri" panose="020F0502020204030204" pitchFamily="34" charset="0"/>
                <a:cs typeface="Calibri" panose="020F0502020204030204" pitchFamily="34" charset="0"/>
              </a:rPr>
              <a:t>The current 20250409 version (that we got in exchange for the 20250119 version that we received before) behaves 'funny' compared to our ancient 20210323 version:</a:t>
            </a:r>
          </a:p>
          <a:p>
            <a:endParaRPr lang="en-US" sz="1200" dirty="0">
              <a:solidFill>
                <a:srgbClr val="002060"/>
              </a:solidFill>
              <a:latin typeface="Calibri" panose="020F0502020204030204" pitchFamily="34" charset="0"/>
              <a:cs typeface="Calibri" panose="020F0502020204030204" pitchFamily="34" charset="0"/>
            </a:endParaRPr>
          </a:p>
          <a:p>
            <a:pPr marL="457200" lvl="1" indent="0">
              <a:buNone/>
            </a:pPr>
            <a:r>
              <a:rPr lang="en-US" sz="1800" dirty="0">
                <a:solidFill>
                  <a:srgbClr val="002060"/>
                </a:solidFill>
                <a:latin typeface="Calibri" panose="020F0502020204030204" pitchFamily="34" charset="0"/>
                <a:cs typeface="Calibri" panose="020F0502020204030204" pitchFamily="34" charset="0"/>
              </a:rPr>
              <a:t>Ellipsoidal cutoffs [A] : 3.6 -- 2.8 -- 2.9         (20210323)</a:t>
            </a:r>
          </a:p>
          <a:p>
            <a:pPr lvl="1"/>
            <a:endParaRPr lang="en-US" sz="400" dirty="0">
              <a:solidFill>
                <a:srgbClr val="002060"/>
              </a:solidFill>
              <a:latin typeface="Calibri" panose="020F0502020204030204" pitchFamily="34" charset="0"/>
              <a:cs typeface="Calibri" panose="020F0502020204030204" pitchFamily="34" charset="0"/>
            </a:endParaRPr>
          </a:p>
          <a:p>
            <a:pPr marL="457200" lvl="1" indent="0">
              <a:buNone/>
            </a:pPr>
            <a:r>
              <a:rPr lang="en-US" sz="1800" dirty="0">
                <a:solidFill>
                  <a:srgbClr val="002060"/>
                </a:solidFill>
                <a:latin typeface="Calibri" panose="020F0502020204030204" pitchFamily="34" charset="0"/>
                <a:cs typeface="Calibri" panose="020F0502020204030204" pitchFamily="34" charset="0"/>
              </a:rPr>
              <a:t>Ellipsoidal cutoffs [A] : 3.2 -- 2.1 -- 2.2         (20250409)</a:t>
            </a:r>
          </a:p>
          <a:p>
            <a:pPr marL="0" indent="0">
              <a:buNone/>
            </a:pPr>
            <a:endParaRPr lang="en-US" sz="1200" dirty="0">
              <a:solidFill>
                <a:srgbClr val="002060"/>
              </a:solidFill>
              <a:latin typeface="Calibri" panose="020F0502020204030204" pitchFamily="34" charset="0"/>
              <a:cs typeface="Calibri" panose="020F0502020204030204" pitchFamily="34" charset="0"/>
            </a:endParaRPr>
          </a:p>
          <a:p>
            <a:pPr marL="0" indent="0">
              <a:buNone/>
            </a:pPr>
            <a:r>
              <a:rPr lang="en-US" sz="2400" i="1" dirty="0">
                <a:solidFill>
                  <a:srgbClr val="002060"/>
                </a:solidFill>
                <a:latin typeface="Calibri" panose="020F0502020204030204" pitchFamily="34" charset="0"/>
                <a:cs typeface="Calibri" panose="020F0502020204030204" pitchFamily="34" charset="0"/>
              </a:rPr>
              <a:t>Thank you very much for all your work! This is highly appreciated.”</a:t>
            </a:r>
          </a:p>
          <a:p>
            <a:endParaRPr lang="en-GB"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86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12724-EC54-8A04-1C24-EC1271E5F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8058D-9B53-9083-3229-3D0297C16223}"/>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Feedback from Consortium member Y</a:t>
            </a:r>
            <a:endParaRPr lang="en-GB" sz="28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4C5F439-B768-3C20-44F2-DAFA2FACA07C}"/>
              </a:ext>
            </a:extLst>
          </p:cNvPr>
          <p:cNvSpPr>
            <a:spLocks noGrp="1"/>
          </p:cNvSpPr>
          <p:nvPr>
            <p:ph idx="1"/>
          </p:nvPr>
        </p:nvSpPr>
        <p:spPr>
          <a:xfrm>
            <a:off x="457380" y="1203726"/>
            <a:ext cx="8229240" cy="4042524"/>
          </a:xfrm>
        </p:spPr>
        <p:txBody>
          <a:bodyPr>
            <a:normAutofit fontScale="85000" lnSpcReduction="10000"/>
          </a:bodyPr>
          <a:lstStyle/>
          <a:p>
            <a:pPr marL="0" indent="0" algn="just">
              <a:lnSpc>
                <a:spcPct val="120000"/>
              </a:lnSpc>
              <a:buNone/>
            </a:pPr>
            <a:r>
              <a:rPr lang="en-US" sz="2400" dirty="0">
                <a:solidFill>
                  <a:srgbClr val="002060"/>
                </a:solidFill>
                <a:latin typeface="Calibri" panose="020F0502020204030204" pitchFamily="34" charset="0"/>
                <a:cs typeface="Calibri" panose="020F0502020204030204" pitchFamily="34" charset="0"/>
              </a:rPr>
              <a:t>“</a:t>
            </a:r>
            <a:r>
              <a:rPr lang="en-US" sz="2400" i="1" dirty="0">
                <a:solidFill>
                  <a:srgbClr val="002060"/>
                </a:solidFill>
                <a:latin typeface="Calibri" panose="020F0502020204030204" pitchFamily="34" charset="0"/>
                <a:cs typeface="Calibri" panose="020F0502020204030204" pitchFamily="34" charset="0"/>
              </a:rPr>
              <a:t>We have been collecting data more or less weekly since the beginning of the year. I have checked a report.pdf file generated during the first data collection in each month:</a:t>
            </a:r>
            <a:endParaRPr lang="en-US" sz="400" dirty="0">
              <a:solidFill>
                <a:srgbClr val="002060"/>
              </a:solidFill>
            </a:endParaRPr>
          </a:p>
          <a:p>
            <a:pPr marL="180000" indent="0">
              <a:buNone/>
            </a:pPr>
            <a:r>
              <a:rPr lang="en-US" sz="2400" b="1" dirty="0">
                <a:solidFill>
                  <a:srgbClr val="002060"/>
                </a:solidFill>
                <a:latin typeface="Courier New" panose="02070309020205020404" pitchFamily="49" charset="0"/>
                <a:cs typeface="Courier New" panose="02070309020205020404" pitchFamily="49" charset="0"/>
              </a:rPr>
              <a:t>  08 May 2025VERSION Jun 30, 2024 BUILT=20241002</a:t>
            </a:r>
          </a:p>
          <a:p>
            <a:pPr marL="180000" indent="0">
              <a:buNone/>
            </a:pPr>
            <a:r>
              <a:rPr lang="en-US" sz="2400" b="1" dirty="0">
                <a:solidFill>
                  <a:srgbClr val="002060"/>
                </a:solidFill>
                <a:latin typeface="Courier New" panose="02070309020205020404" pitchFamily="49" charset="0"/>
                <a:cs typeface="Courier New" panose="02070309020205020404" pitchFamily="49" charset="0"/>
              </a:rPr>
              <a:t>  05 Apr 2025VERSION Jan 19, 2025 BUILT=20250327</a:t>
            </a:r>
          </a:p>
          <a:p>
            <a:pPr marL="180000" indent="0">
              <a:buNone/>
            </a:pPr>
            <a:r>
              <a:rPr lang="en-US" sz="2400" b="1" dirty="0">
                <a:solidFill>
                  <a:srgbClr val="002060"/>
                </a:solidFill>
                <a:latin typeface="Courier New" panose="02070309020205020404" pitchFamily="49" charset="0"/>
                <a:cs typeface="Courier New" panose="02070309020205020404" pitchFamily="49" charset="0"/>
              </a:rPr>
              <a:t>  06 Mar 2025VERSION Jun 30, 2024 BUILT=20241002</a:t>
            </a:r>
          </a:p>
          <a:p>
            <a:pPr marL="180000" indent="0">
              <a:buNone/>
            </a:pPr>
            <a:r>
              <a:rPr lang="en-US" sz="2400" b="1" dirty="0">
                <a:solidFill>
                  <a:srgbClr val="002060"/>
                </a:solidFill>
                <a:latin typeface="Courier New" panose="02070309020205020404" pitchFamily="49" charset="0"/>
                <a:cs typeface="Courier New" panose="02070309020205020404" pitchFamily="49" charset="0"/>
              </a:rPr>
              <a:t>  07 Feb 2025VERSION Jun 30, 2024 BUILT=20241002</a:t>
            </a:r>
          </a:p>
          <a:p>
            <a:pPr marL="180000" indent="0">
              <a:buNone/>
            </a:pPr>
            <a:r>
              <a:rPr lang="en-US" sz="2400" b="1" dirty="0">
                <a:solidFill>
                  <a:srgbClr val="002060"/>
                </a:solidFill>
                <a:latin typeface="Courier New" panose="02070309020205020404" pitchFamily="49" charset="0"/>
                <a:cs typeface="Courier New" panose="02070309020205020404" pitchFamily="49" charset="0"/>
              </a:rPr>
              <a:t>  25 Jan 2025VERSION Jun 30, 2024 BUILT=20241002</a:t>
            </a:r>
            <a:endParaRPr lang="en-US" sz="500" b="1" dirty="0">
              <a:solidFill>
                <a:srgbClr val="002060"/>
              </a:solidFill>
            </a:endParaRPr>
          </a:p>
          <a:p>
            <a:pPr marL="0" indent="0" algn="just">
              <a:lnSpc>
                <a:spcPct val="120000"/>
              </a:lnSpc>
              <a:buNone/>
            </a:pPr>
            <a:r>
              <a:rPr lang="en-US" sz="2400" i="1" dirty="0">
                <a:solidFill>
                  <a:srgbClr val="002060"/>
                </a:solidFill>
                <a:latin typeface="Calibri" panose="020F0502020204030204" pitchFamily="34" charset="0"/>
                <a:cs typeface="Calibri" panose="020F0502020204030204" pitchFamily="34" charset="0"/>
              </a:rPr>
              <a:t>As far as I can tell, the XXXX was using BUILT=20241002 at the beginning of the year, switched to BUILT=20250327 at some point during spring, and has since reverted back to BUILT=20241002.”</a:t>
            </a:r>
          </a:p>
          <a:p>
            <a:pPr marL="0" indent="0">
              <a:buNone/>
            </a:pPr>
            <a:endParaRPr lang="en-GB" dirty="0">
              <a:solidFill>
                <a:srgbClr val="002060"/>
              </a:solidFill>
            </a:endParaRPr>
          </a:p>
        </p:txBody>
      </p:sp>
      <p:sp>
        <p:nvSpPr>
          <p:cNvPr id="4" name="TextBox 3">
            <a:extLst>
              <a:ext uri="{FF2B5EF4-FFF2-40B4-BE49-F238E27FC236}">
                <a16:creationId xmlns:a16="http://schemas.microsoft.com/office/drawing/2014/main" id="{3F303830-349B-F9D0-9A52-C3715FABF592}"/>
              </a:ext>
            </a:extLst>
          </p:cNvPr>
          <p:cNvSpPr txBox="1"/>
          <p:nvPr/>
        </p:nvSpPr>
        <p:spPr>
          <a:xfrm>
            <a:off x="691978" y="5252338"/>
            <a:ext cx="8005919" cy="923330"/>
          </a:xfrm>
          <a:prstGeom prst="rect">
            <a:avLst/>
          </a:prstGeom>
          <a:noFill/>
        </p:spPr>
        <p:txBody>
          <a:bodyPr wrap="square" rtlCol="0">
            <a:spAutoFit/>
          </a:bodyPr>
          <a:lstStyle/>
          <a:p>
            <a:r>
              <a:rPr lang="en-US" b="1" dirty="0">
                <a:solidFill>
                  <a:srgbClr val="002060"/>
                </a:solidFill>
                <a:highlight>
                  <a:srgbClr val="FFFF00"/>
                </a:highlight>
                <a:latin typeface="Calibri" panose="020F0502020204030204" pitchFamily="34" charset="0"/>
                <a:cs typeface="Calibri" panose="020F0502020204030204" pitchFamily="34" charset="0"/>
              </a:rPr>
              <a:t>Note</a:t>
            </a:r>
            <a:r>
              <a:rPr lang="en-US" dirty="0">
                <a:solidFill>
                  <a:srgbClr val="002060"/>
                </a:solidFill>
                <a:highlight>
                  <a:srgbClr val="FFFF00"/>
                </a:highlight>
                <a:latin typeface="Calibri" panose="020F0502020204030204" pitchFamily="34" charset="0"/>
                <a:cs typeface="Calibri" panose="020F0502020204030204" pitchFamily="34" charset="0"/>
              </a:rPr>
              <a:t>: 20240112 is the version that strongly overestimated both I/sig(I) and CC1/2 at high resolution (spuriously so, as shown by the unphysical, upwardly curved Wilson plot) and was twice as slow as 20230630 (already notified by us at the time).</a:t>
            </a:r>
            <a:endParaRPr lang="en-GB" dirty="0">
              <a:solidFill>
                <a:srgbClr val="002060"/>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358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693-7C2A-33ED-427F-34B13595CC3F}"/>
              </a:ext>
            </a:extLst>
          </p:cNvPr>
          <p:cNvSpPr>
            <a:spLocks noGrp="1"/>
          </p:cNvSpPr>
          <p:nvPr>
            <p:ph type="title"/>
          </p:nvPr>
        </p:nvSpPr>
        <p:spPr>
          <a:xfrm>
            <a:off x="1828800" y="380880"/>
            <a:ext cx="6857640" cy="533160"/>
          </a:xfrm>
        </p:spPr>
        <p:txBody>
          <a:bodyPr/>
          <a:lstStyle/>
          <a:p>
            <a:pPr algn="ctr"/>
            <a:r>
              <a:rPr lang="en-US" sz="2800" dirty="0">
                <a:solidFill>
                  <a:srgbClr val="002060"/>
                </a:solidFill>
                <a:latin typeface="Calibri" panose="020F0502020204030204" pitchFamily="34" charset="0"/>
                <a:cs typeface="Calibri" panose="020F0502020204030204" pitchFamily="34" charset="0"/>
              </a:rPr>
              <a:t>What do we collectively need to do better?</a:t>
            </a:r>
            <a:endParaRPr lang="en-GB" sz="28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46EE308-A297-D6F6-1E60-F8BFD2A5FEA4}"/>
              </a:ext>
            </a:extLst>
          </p:cNvPr>
          <p:cNvSpPr>
            <a:spLocks noGrp="1"/>
          </p:cNvSpPr>
          <p:nvPr>
            <p:ph idx="1"/>
          </p:nvPr>
        </p:nvSpPr>
        <p:spPr>
          <a:xfrm>
            <a:off x="275574" y="1445742"/>
            <a:ext cx="8592530" cy="4719388"/>
          </a:xfrm>
        </p:spPr>
        <p:txBody>
          <a:bodyPr>
            <a:normAutofit fontScale="77500" lnSpcReduction="20000"/>
          </a:bodyPr>
          <a:lstStyle/>
          <a:p>
            <a:r>
              <a:rPr lang="en-US" dirty="0">
                <a:solidFill>
                  <a:srgbClr val="002060"/>
                </a:solidFill>
                <a:latin typeface="Calibri" panose="020F0502020204030204" pitchFamily="34" charset="0"/>
                <a:cs typeface="Calibri" panose="020F0502020204030204" pitchFamily="34" charset="0"/>
              </a:rPr>
              <a:t>To minimize “inflammation” we limited our communication to those of our users who were directly affected via </a:t>
            </a:r>
            <a:r>
              <a:rPr lang="en-US" dirty="0" err="1">
                <a:solidFill>
                  <a:srgbClr val="002060"/>
                </a:solidFill>
                <a:latin typeface="Calibri" panose="020F0502020204030204" pitchFamily="34" charset="0"/>
                <a:cs typeface="Calibri" panose="020F0502020204030204" pitchFamily="34" charset="0"/>
              </a:rPr>
              <a:t>autoPROC’s</a:t>
            </a:r>
            <a:r>
              <a:rPr lang="en-US" dirty="0">
                <a:solidFill>
                  <a:srgbClr val="002060"/>
                </a:solidFill>
                <a:latin typeface="Calibri" panose="020F0502020204030204" pitchFamily="34" charset="0"/>
                <a:cs typeface="Calibri" panose="020F0502020204030204" pitchFamily="34" charset="0"/>
              </a:rPr>
              <a:t> reliance on XDS</a:t>
            </a:r>
          </a:p>
          <a:p>
            <a:pPr lvl="1"/>
            <a:r>
              <a:rPr lang="en-US" dirty="0">
                <a:solidFill>
                  <a:srgbClr val="002060"/>
                </a:solidFill>
                <a:latin typeface="Calibri" panose="020F0502020204030204" pitchFamily="34" charset="0"/>
                <a:cs typeface="Calibri" panose="020F0502020204030204" pitchFamily="34" charset="0"/>
              </a:rPr>
              <a:t>we did not use the “nuclear option” of broadcasting our material to the CCP4BB: we only pointed to the relevant pages on our </a:t>
            </a:r>
            <a:r>
              <a:rPr lang="en-US" dirty="0" err="1">
                <a:solidFill>
                  <a:srgbClr val="002060"/>
                </a:solidFill>
                <a:latin typeface="Calibri" panose="020F0502020204030204" pitchFamily="34" charset="0"/>
                <a:cs typeface="Calibri" panose="020F0502020204030204" pitchFamily="34" charset="0"/>
              </a:rPr>
              <a:t>autoPROC</a:t>
            </a:r>
            <a:r>
              <a:rPr lang="en-US" dirty="0">
                <a:solidFill>
                  <a:srgbClr val="002060"/>
                </a:solidFill>
                <a:latin typeface="Calibri" panose="020F0502020204030204" pitchFamily="34" charset="0"/>
                <a:cs typeface="Calibri" panose="020F0502020204030204" pitchFamily="34" charset="0"/>
              </a:rPr>
              <a:t> Wiki if someone asked a question on the BB that was obviously related to that material.</a:t>
            </a:r>
          </a:p>
          <a:p>
            <a:pPr>
              <a:spcBef>
                <a:spcPts val="1800"/>
              </a:spcBef>
            </a:pPr>
            <a:r>
              <a:rPr lang="en-US" dirty="0">
                <a:solidFill>
                  <a:srgbClr val="002060"/>
                </a:solidFill>
                <a:latin typeface="Calibri" panose="020F0502020204030204" pitchFamily="34" charset="0"/>
                <a:cs typeface="Calibri" panose="020F0502020204030204" pitchFamily="34" charset="0"/>
              </a:rPr>
              <a:t>This, however, limited communication to being one-way between us and three categories of users (Consortium members, contacts at synchrotrons  using </a:t>
            </a:r>
            <a:r>
              <a:rPr lang="en-US" dirty="0" err="1">
                <a:solidFill>
                  <a:srgbClr val="002060"/>
                </a:solidFill>
                <a:latin typeface="Calibri" panose="020F0502020204030204" pitchFamily="34" charset="0"/>
                <a:cs typeface="Calibri" panose="020F0502020204030204" pitchFamily="34" charset="0"/>
              </a:rPr>
              <a:t>autoPROC</a:t>
            </a:r>
            <a:r>
              <a:rPr lang="en-US" dirty="0">
                <a:solidFill>
                  <a:srgbClr val="002060"/>
                </a:solidFill>
                <a:latin typeface="Calibri" panose="020F0502020204030204" pitchFamily="34" charset="0"/>
                <a:cs typeface="Calibri" panose="020F0502020204030204" pitchFamily="34" charset="0"/>
              </a:rPr>
              <a:t>, and academic users with an </a:t>
            </a:r>
            <a:r>
              <a:rPr lang="en-US" dirty="0" err="1">
                <a:solidFill>
                  <a:srgbClr val="002060"/>
                </a:solidFill>
                <a:latin typeface="Calibri" panose="020F0502020204030204" pitchFamily="34" charset="0"/>
                <a:cs typeface="Calibri" panose="020F0502020204030204" pitchFamily="34" charset="0"/>
              </a:rPr>
              <a:t>autoPROC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licence</a:t>
            </a:r>
            <a:r>
              <a:rPr lang="en-US" dirty="0">
                <a:solidFill>
                  <a:srgbClr val="002060"/>
                </a:solidFill>
                <a:latin typeface="Calibri" panose="020F0502020204030204" pitchFamily="34" charset="0"/>
                <a:cs typeface="Calibri" panose="020F0502020204030204" pitchFamily="34" charset="0"/>
              </a:rPr>
              <a:t>)</a:t>
            </a:r>
          </a:p>
          <a:p>
            <a:pPr lvl="1"/>
            <a:r>
              <a:rPr lang="en-GB" dirty="0">
                <a:solidFill>
                  <a:srgbClr val="002060"/>
                </a:solidFill>
                <a:latin typeface="Calibri" panose="020F0502020204030204" pitchFamily="34" charset="0"/>
                <a:cs typeface="Calibri" panose="020F0502020204030204" pitchFamily="34" charset="0"/>
              </a:rPr>
              <a:t>Unless we missed something, we didn’t witness any other pro-active initiatives to warn users against using the latest XDS versions as they were coming out</a:t>
            </a:r>
          </a:p>
          <a:p>
            <a:pPr lvl="1"/>
            <a:r>
              <a:rPr lang="en-GB" dirty="0">
                <a:solidFill>
                  <a:srgbClr val="002060"/>
                </a:solidFill>
                <a:latin typeface="Calibri" panose="020F0502020204030204" pitchFamily="34" charset="0"/>
                <a:cs typeface="Calibri" panose="020F0502020204030204" pitchFamily="34" charset="0"/>
              </a:rPr>
              <a:t>Such problems were potentially very toxic towards data and derived results</a:t>
            </a:r>
          </a:p>
          <a:p>
            <a:pPr>
              <a:spcBef>
                <a:spcPts val="1800"/>
              </a:spcBef>
            </a:pPr>
            <a:r>
              <a:rPr lang="en-GB" dirty="0">
                <a:solidFill>
                  <a:srgbClr val="002060"/>
                </a:solidFill>
                <a:latin typeface="Calibri" panose="020F0502020204030204" pitchFamily="34" charset="0"/>
                <a:cs typeface="Calibri" panose="020F0502020204030204" pitchFamily="34" charset="0"/>
              </a:rPr>
              <a:t>This highlighted limitations still present in our communication with beamlines using </a:t>
            </a:r>
            <a:r>
              <a:rPr lang="en-GB" dirty="0" err="1">
                <a:solidFill>
                  <a:srgbClr val="002060"/>
                </a:solidFill>
                <a:latin typeface="Calibri" panose="020F0502020204030204" pitchFamily="34" charset="0"/>
                <a:cs typeface="Calibri" panose="020F0502020204030204" pitchFamily="34" charset="0"/>
              </a:rPr>
              <a:t>autoPROC</a:t>
            </a:r>
            <a:r>
              <a:rPr lang="en-GB" dirty="0">
                <a:solidFill>
                  <a:srgbClr val="002060"/>
                </a:solidFill>
                <a:latin typeface="Calibri" panose="020F0502020204030204" pitchFamily="34" charset="0"/>
                <a:cs typeface="Calibri" panose="020F0502020204030204" pitchFamily="34" charset="0"/>
              </a:rPr>
              <a:t> in their processing pipelines, even on such basic matters as </a:t>
            </a:r>
          </a:p>
          <a:p>
            <a:pPr lvl="1"/>
            <a:r>
              <a:rPr lang="en-GB" dirty="0">
                <a:solidFill>
                  <a:srgbClr val="002060"/>
                </a:solidFill>
                <a:latin typeface="Calibri" panose="020F0502020204030204" pitchFamily="34" charset="0"/>
                <a:cs typeface="Calibri" panose="020F0502020204030204" pitchFamily="34" charset="0"/>
              </a:rPr>
              <a:t>how </a:t>
            </a:r>
            <a:r>
              <a:rPr lang="en-GB" dirty="0" err="1">
                <a:solidFill>
                  <a:srgbClr val="002060"/>
                </a:solidFill>
                <a:latin typeface="Calibri" panose="020F0502020204030204" pitchFamily="34" charset="0"/>
                <a:cs typeface="Calibri" panose="020F0502020204030204" pitchFamily="34" charset="0"/>
              </a:rPr>
              <a:t>autoPROC</a:t>
            </a:r>
            <a:r>
              <a:rPr lang="en-GB" dirty="0">
                <a:solidFill>
                  <a:srgbClr val="002060"/>
                </a:solidFill>
                <a:latin typeface="Calibri" panose="020F0502020204030204" pitchFamily="34" charset="0"/>
                <a:cs typeface="Calibri" panose="020F0502020204030204" pitchFamily="34" charset="0"/>
              </a:rPr>
              <a:t> is invoked, and esp. what version of XDS is used</a:t>
            </a:r>
          </a:p>
          <a:p>
            <a:pPr lvl="1"/>
            <a:r>
              <a:rPr lang="en-GB" dirty="0">
                <a:solidFill>
                  <a:srgbClr val="002060"/>
                </a:solidFill>
                <a:latin typeface="Calibri" panose="020F0502020204030204" pitchFamily="34" charset="0"/>
                <a:cs typeface="Calibri" panose="020F0502020204030204" pitchFamily="34" charset="0"/>
              </a:rPr>
              <a:t>how/whether result files containing information not (or inadequately) displayed through the front-end are made available for download</a:t>
            </a:r>
          </a:p>
        </p:txBody>
      </p:sp>
    </p:spTree>
    <p:extLst>
      <p:ext uri="{BB962C8B-B14F-4D97-AF65-F5344CB8AC3E}">
        <p14:creationId xmlns:p14="http://schemas.microsoft.com/office/powerpoint/2010/main" val="8975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0354-CFE7-1FE7-FE6E-5641BA80ED81}"/>
              </a:ext>
            </a:extLst>
          </p:cNvPr>
          <p:cNvSpPr>
            <a:spLocks noGrp="1"/>
          </p:cNvSpPr>
          <p:nvPr>
            <p:ph type="title"/>
          </p:nvPr>
        </p:nvSpPr>
        <p:spPr>
          <a:xfrm>
            <a:off x="1732550" y="162838"/>
            <a:ext cx="7026442" cy="801666"/>
          </a:xfrm>
        </p:spPr>
        <p:txBody>
          <a:bodyPr/>
          <a:lstStyle/>
          <a:p>
            <a:pPr algn="ctr"/>
            <a:r>
              <a:rPr lang="en-US" sz="2800" b="1" dirty="0">
                <a:solidFill>
                  <a:srgbClr val="002060"/>
                </a:solidFill>
                <a:latin typeface="Calibri" panose="020F0502020204030204" pitchFamily="34" charset="0"/>
                <a:cs typeface="Calibri" panose="020F0502020204030204" pitchFamily="34" charset="0"/>
              </a:rPr>
              <a:t>XDS Watch</a:t>
            </a:r>
            <a:r>
              <a:rPr lang="en-US" sz="2800" dirty="0">
                <a:solidFill>
                  <a:srgbClr val="002060"/>
                </a:solidFill>
                <a:latin typeface="Calibri" panose="020F0502020204030204" pitchFamily="34" charset="0"/>
                <a:cs typeface="Calibri" panose="020F0502020204030204" pitchFamily="34" charset="0"/>
              </a:rPr>
              <a:t>: Autumn 2024 to Spring 2025</a:t>
            </a:r>
            <a:endParaRPr lang="en-GB" sz="28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C4AE185-EB3B-2AB3-24B6-5ED8F414C9FA}"/>
              </a:ext>
            </a:extLst>
          </p:cNvPr>
          <p:cNvSpPr>
            <a:spLocks noGrp="1"/>
          </p:cNvSpPr>
          <p:nvPr>
            <p:ph idx="1"/>
          </p:nvPr>
        </p:nvSpPr>
        <p:spPr>
          <a:xfrm>
            <a:off x="457200" y="1527520"/>
            <a:ext cx="8106032" cy="4564360"/>
          </a:xfrm>
        </p:spPr>
        <p:txBody>
          <a:bodyPr>
            <a:normAutofit fontScale="85000" lnSpcReduction="10000"/>
          </a:bodyPr>
          <a:lstStyle/>
          <a:p>
            <a:r>
              <a:rPr lang="en-US" sz="2400" dirty="0">
                <a:solidFill>
                  <a:srgbClr val="002060"/>
                </a:solidFill>
                <a:latin typeface="Calibri" panose="020F0502020204030204" pitchFamily="34" charset="0"/>
                <a:cs typeface="Calibri" panose="020F0502020204030204" pitchFamily="34" charset="0"/>
              </a:rPr>
              <a:t>At the Diffraction Methods Conference 2024 (Berlin) a new version of XDS was informally communicated to Clemens </a:t>
            </a:r>
            <a:r>
              <a:rPr lang="en-US" sz="2400" dirty="0" err="1">
                <a:solidFill>
                  <a:srgbClr val="002060"/>
                </a:solidFill>
                <a:latin typeface="Calibri" panose="020F0502020204030204" pitchFamily="34" charset="0"/>
                <a:cs typeface="Calibri" panose="020F0502020204030204" pitchFamily="34" charset="0"/>
              </a:rPr>
              <a:t>Vonrhein</a:t>
            </a:r>
            <a:r>
              <a:rPr lang="en-US" sz="2400" dirty="0">
                <a:solidFill>
                  <a:srgbClr val="002060"/>
                </a:solidFill>
                <a:latin typeface="Calibri" panose="020F0502020204030204" pitchFamily="34" charset="0"/>
                <a:cs typeface="Calibri" panose="020F0502020204030204" pitchFamily="34" charset="0"/>
              </a:rPr>
              <a:t>. It was offering a new treatment of background estimation and of its use in integration.</a:t>
            </a:r>
          </a:p>
          <a:p>
            <a:r>
              <a:rPr lang="en-US" sz="2400" dirty="0">
                <a:solidFill>
                  <a:srgbClr val="002060"/>
                </a:solidFill>
                <a:latin typeface="Calibri" panose="020F0502020204030204" pitchFamily="34" charset="0"/>
                <a:cs typeface="Calibri" panose="020F0502020204030204" pitchFamily="34" charset="0"/>
              </a:rPr>
              <a:t>Tests performed on-the-spot immediately showed problems via abnormal (“psychedelic”) aspects of many 2D STARANISO plots (out of </a:t>
            </a:r>
            <a:r>
              <a:rPr lang="en-US" sz="2400" dirty="0" err="1">
                <a:solidFill>
                  <a:srgbClr val="002060"/>
                </a:solidFill>
                <a:latin typeface="Calibri" panose="020F0502020204030204" pitchFamily="34" charset="0"/>
                <a:cs typeface="Calibri" panose="020F0502020204030204" pitchFamily="34" charset="0"/>
              </a:rPr>
              <a:t>autoPROC</a:t>
            </a:r>
            <a:r>
              <a:rPr lang="en-US" sz="2400" dirty="0">
                <a:solidFill>
                  <a:srgbClr val="002060"/>
                </a:solidFill>
                <a:latin typeface="Calibri" panose="020F0502020204030204" pitchFamily="34" charset="0"/>
                <a:cs typeface="Calibri" panose="020F0502020204030204" pitchFamily="34" charset="0"/>
              </a:rPr>
              <a:t>)</a:t>
            </a:r>
          </a:p>
          <a:p>
            <a:r>
              <a:rPr lang="en-US" sz="2400" dirty="0">
                <a:solidFill>
                  <a:srgbClr val="002060"/>
                </a:solidFill>
                <a:latin typeface="Calibri" panose="020F0502020204030204" pitchFamily="34" charset="0"/>
                <a:cs typeface="Calibri" panose="020F0502020204030204" pitchFamily="34" charset="0"/>
              </a:rPr>
              <a:t>Given such ominous warning signs, we recommended postponing the release of this new version and sticking to the battle-tested 20230630 version (the resurrection of which we  recommended throughout the subsequent chain of events) but this went mostly unheeded.</a:t>
            </a:r>
          </a:p>
          <a:p>
            <a:r>
              <a:rPr lang="en-US" sz="2400" dirty="0">
                <a:solidFill>
                  <a:srgbClr val="002060"/>
                </a:solidFill>
                <a:latin typeface="Calibri" panose="020F0502020204030204" pitchFamily="34" charset="0"/>
                <a:cs typeface="Calibri" panose="020F0502020204030204" pitchFamily="34" charset="0"/>
              </a:rPr>
              <a:t>Further tests of the new version on numerous deposited raw image sets brought to light an abnormally high frequency of twinning diagnostics (a well-known symptom of problematic integrated intensities).</a:t>
            </a:r>
          </a:p>
          <a:p>
            <a:r>
              <a:rPr lang="en-US" sz="2400" dirty="0">
                <a:solidFill>
                  <a:srgbClr val="002060"/>
                </a:solidFill>
                <a:latin typeface="Calibri" panose="020F0502020204030204" pitchFamily="34" charset="0"/>
                <a:cs typeface="Calibri" panose="020F0502020204030204" pitchFamily="34" charset="0"/>
              </a:rPr>
              <a:t>A succession of numerous releases of new XDS versions ensued, each closely scrutinized (unfortunately, after the fact) by us through an intensive </a:t>
            </a:r>
            <a:r>
              <a:rPr lang="en-US" sz="2400" b="1" dirty="0">
                <a:solidFill>
                  <a:srgbClr val="002060"/>
                </a:solidFill>
                <a:latin typeface="Calibri" panose="020F0502020204030204" pitchFamily="34" charset="0"/>
                <a:cs typeface="Calibri" panose="020F0502020204030204" pitchFamily="34" charset="0"/>
              </a:rPr>
              <a:t>testing and documentation </a:t>
            </a:r>
            <a:r>
              <a:rPr lang="en-US" sz="2400" dirty="0">
                <a:solidFill>
                  <a:srgbClr val="002060"/>
                </a:solidFill>
                <a:latin typeface="Calibri" panose="020F0502020204030204" pitchFamily="34" charset="0"/>
                <a:cs typeface="Calibri" panose="020F0502020204030204" pitchFamily="34" charset="0"/>
              </a:rPr>
              <a:t>activity, extending all the way to the 30</a:t>
            </a:r>
            <a:r>
              <a:rPr lang="en-US" sz="2400" baseline="30000" dirty="0">
                <a:solidFill>
                  <a:srgbClr val="002060"/>
                </a:solidFill>
                <a:latin typeface="Calibri" panose="020F0502020204030204" pitchFamily="34" charset="0"/>
                <a:cs typeface="Calibri" panose="020F0502020204030204" pitchFamily="34" charset="0"/>
              </a:rPr>
              <a:t>th</a:t>
            </a:r>
            <a:r>
              <a:rPr lang="en-US" sz="2400" dirty="0">
                <a:solidFill>
                  <a:srgbClr val="002060"/>
                </a:solidFill>
                <a:latin typeface="Calibri" panose="020F0502020204030204" pitchFamily="34" charset="0"/>
                <a:cs typeface="Calibri" panose="020F0502020204030204" pitchFamily="34" charset="0"/>
              </a:rPr>
              <a:t> of April this year.</a:t>
            </a:r>
            <a:endParaRPr lang="en-GB"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86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C0A-2F8E-35E7-5D78-B0FB49F46D18}"/>
              </a:ext>
            </a:extLst>
          </p:cNvPr>
          <p:cNvSpPr>
            <a:spLocks noGrp="1"/>
          </p:cNvSpPr>
          <p:nvPr>
            <p:ph type="title"/>
          </p:nvPr>
        </p:nvSpPr>
        <p:spPr/>
        <p:txBody>
          <a:bodyPr/>
          <a:lstStyle/>
          <a:p>
            <a:pPr algn="ctr"/>
            <a:r>
              <a:rPr lang="en-US" sz="2800" dirty="0">
                <a:solidFill>
                  <a:srgbClr val="002060"/>
                </a:solidFill>
              </a:rPr>
              <a:t>Why this </a:t>
            </a:r>
            <a:r>
              <a:rPr lang="en-US" sz="2800" dirty="0">
                <a:solidFill>
                  <a:srgbClr val="002060"/>
                </a:solidFill>
                <a:latin typeface="Calibri" panose="020F0502020204030204" pitchFamily="34" charset="0"/>
                <a:cs typeface="Calibri" panose="020F0502020204030204" pitchFamily="34" charset="0"/>
              </a:rPr>
              <a:t>fixation</a:t>
            </a:r>
            <a:r>
              <a:rPr lang="en-US" sz="2800" dirty="0">
                <a:solidFill>
                  <a:srgbClr val="002060"/>
                </a:solidFill>
              </a:rPr>
              <a:t> on XDS?</a:t>
            </a:r>
            <a:endParaRPr lang="en-GB" sz="2800" dirty="0">
              <a:solidFill>
                <a:srgbClr val="002060"/>
              </a:solidFill>
            </a:endParaRPr>
          </a:p>
        </p:txBody>
      </p:sp>
      <p:sp>
        <p:nvSpPr>
          <p:cNvPr id="3" name="Content Placeholder 2">
            <a:extLst>
              <a:ext uri="{FF2B5EF4-FFF2-40B4-BE49-F238E27FC236}">
                <a16:creationId xmlns:a16="http://schemas.microsoft.com/office/drawing/2014/main" id="{DB1D0E51-1212-16F0-4A45-DEB02F0BC916}"/>
              </a:ext>
            </a:extLst>
          </p:cNvPr>
          <p:cNvSpPr>
            <a:spLocks noGrp="1"/>
          </p:cNvSpPr>
          <p:nvPr>
            <p:ph idx="1"/>
          </p:nvPr>
        </p:nvSpPr>
        <p:spPr>
          <a:xfrm>
            <a:off x="457380" y="1195829"/>
            <a:ext cx="8229240" cy="4982184"/>
          </a:xfrm>
        </p:spPr>
        <p:txBody>
          <a:bodyPr>
            <a:noAutofit/>
          </a:bodyPr>
          <a:lstStyle/>
          <a:p>
            <a:r>
              <a:rPr lang="en-US" sz="2000" dirty="0">
                <a:solidFill>
                  <a:srgbClr val="002060"/>
                </a:solidFill>
                <a:latin typeface="Calibri" panose="020F0502020204030204" pitchFamily="34" charset="0"/>
                <a:cs typeface="Calibri" panose="020F0502020204030204" pitchFamily="34" charset="0"/>
              </a:rPr>
              <a:t>During the 2008 financial crisis, many banks were deemed to be “too big to fail”: we hold a similar view that “</a:t>
            </a:r>
            <a:r>
              <a:rPr lang="en-US" sz="2000" b="1" dirty="0">
                <a:solidFill>
                  <a:srgbClr val="002060"/>
                </a:solidFill>
                <a:latin typeface="Calibri" panose="020F0502020204030204" pitchFamily="34" charset="0"/>
                <a:cs typeface="Calibri" panose="020F0502020204030204" pitchFamily="34" charset="0"/>
              </a:rPr>
              <a:t>XDS is too important to regress</a:t>
            </a:r>
            <a:r>
              <a:rPr lang="en-US" sz="2000" dirty="0">
                <a:solidFill>
                  <a:srgbClr val="002060"/>
                </a:solidFill>
                <a:latin typeface="Calibri" panose="020F0502020204030204" pitchFamily="34" charset="0"/>
                <a:cs typeface="Calibri" panose="020F0502020204030204" pitchFamily="34" charset="0"/>
              </a:rPr>
              <a:t>”.</a:t>
            </a:r>
          </a:p>
          <a:p>
            <a:r>
              <a:rPr lang="en-US" sz="2000" dirty="0">
                <a:solidFill>
                  <a:srgbClr val="002060"/>
                </a:solidFill>
                <a:latin typeface="Calibri" panose="020F0502020204030204" pitchFamily="34" charset="0"/>
                <a:cs typeface="Calibri" panose="020F0502020204030204" pitchFamily="34" charset="0"/>
              </a:rPr>
              <a:t>Many thousands of datasets are processed every day with XDS, a very large fraction of them as part of industrial drug discovery projects.</a:t>
            </a:r>
          </a:p>
          <a:p>
            <a:r>
              <a:rPr lang="en-US" sz="2000" dirty="0">
                <a:solidFill>
                  <a:srgbClr val="002060"/>
                </a:solidFill>
                <a:latin typeface="Calibri" panose="020F0502020204030204" pitchFamily="34" charset="0"/>
                <a:cs typeface="Calibri" panose="020F0502020204030204" pitchFamily="34" charset="0"/>
              </a:rPr>
              <a:t>Could we let a 2.0Å dataset get fobbed off as a 1.6Å dataset as a result of systematic positive bias in the integrated intensities, and trust that its use to obtain a scientific result (e.g. characterizing a ligand binding mode) will not be adversely affected?</a:t>
            </a:r>
          </a:p>
          <a:p>
            <a:r>
              <a:rPr lang="en-US" sz="2000" dirty="0">
                <a:solidFill>
                  <a:srgbClr val="002060"/>
                </a:solidFill>
                <a:latin typeface="Calibri" panose="020F0502020204030204" pitchFamily="34" charset="0"/>
                <a:cs typeface="Calibri" panose="020F0502020204030204" pitchFamily="34" charset="0"/>
              </a:rPr>
              <a:t>Events since July 2024 reveal an unprecedented need for constant vigilance towards future versions of XDS, not just from end-users but also, and crucially, from beamline scientists, synchrotron staff and pipeline developers</a:t>
            </a:r>
          </a:p>
          <a:p>
            <a:r>
              <a:rPr lang="en-US" sz="2000" dirty="0">
                <a:solidFill>
                  <a:srgbClr val="002060"/>
                </a:solidFill>
                <a:latin typeface="Calibri" panose="020F0502020204030204" pitchFamily="34" charset="0"/>
                <a:cs typeface="Calibri" panose="020F0502020204030204" pitchFamily="34" charset="0"/>
              </a:rPr>
              <a:t>Why not just leave it to the XDS developers?</a:t>
            </a:r>
          </a:p>
          <a:p>
            <a:pPr lvl="1"/>
            <a:r>
              <a:rPr lang="en-US" sz="1600" dirty="0">
                <a:solidFill>
                  <a:srgbClr val="002060"/>
                </a:solidFill>
                <a:latin typeface="Calibri" panose="020F0502020204030204" pitchFamily="34" charset="0"/>
                <a:cs typeface="Calibri" panose="020F0502020204030204" pitchFamily="34" charset="0"/>
              </a:rPr>
              <a:t>They concentrated on trying to fix the bugs, but no warnings to users to prevent the waste of resources and contamination of results produced by versions we had shown to be buggy.</a:t>
            </a:r>
          </a:p>
          <a:p>
            <a:pPr lvl="1"/>
            <a:r>
              <a:rPr lang="en-US" sz="1600" dirty="0">
                <a:solidFill>
                  <a:srgbClr val="002060"/>
                </a:solidFill>
                <a:latin typeface="Calibri" panose="020F0502020204030204" pitchFamily="34" charset="0"/>
                <a:cs typeface="Calibri" panose="020F0502020204030204" pitchFamily="34" charset="0"/>
              </a:rPr>
              <a:t>Only one message (to </a:t>
            </a:r>
            <a:r>
              <a:rPr lang="en-US" sz="1600" dirty="0" err="1">
                <a:solidFill>
                  <a:srgbClr val="002060"/>
                </a:solidFill>
                <a:latin typeface="Calibri" panose="020F0502020204030204" pitchFamily="34" charset="0"/>
                <a:cs typeface="Calibri" panose="020F0502020204030204" pitchFamily="34" charset="0"/>
              </a:rPr>
              <a:t>PhenixBB</a:t>
            </a:r>
            <a:r>
              <a:rPr lang="en-US" sz="1600" dirty="0">
                <a:solidFill>
                  <a:srgbClr val="002060"/>
                </a:solidFill>
                <a:latin typeface="Calibri" panose="020F0502020204030204" pitchFamily="34" charset="0"/>
                <a:cs typeface="Calibri" panose="020F0502020204030204" pitchFamily="34" charset="0"/>
              </a:rPr>
              <a:t>) on 3 Oct saying that 20241002 was better than 20230630!</a:t>
            </a:r>
          </a:p>
          <a:p>
            <a:r>
              <a:rPr lang="en-US" sz="2000" dirty="0">
                <a:solidFill>
                  <a:srgbClr val="002060"/>
                </a:solidFill>
                <a:latin typeface="Calibri" panose="020F0502020204030204" pitchFamily="34" charset="0"/>
                <a:cs typeface="Calibri" panose="020F0502020204030204" pitchFamily="34" charset="0"/>
              </a:rPr>
              <a:t>We collectively missed an infrastructure for a Rapid Reaction Capability</a:t>
            </a:r>
            <a:endParaRPr lang="en-GB"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9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EBC8-8759-2FB1-E6D9-58E089979653}"/>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Successive “XDS Watch” postings</a:t>
            </a:r>
            <a:endParaRPr lang="en-GB" sz="28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95A84F4-EB86-216C-5CA9-086C17F3BFFC}"/>
              </a:ext>
            </a:extLst>
          </p:cNvPr>
          <p:cNvSpPr>
            <a:spLocks noGrp="1"/>
          </p:cNvSpPr>
          <p:nvPr>
            <p:ph idx="1"/>
          </p:nvPr>
        </p:nvSpPr>
        <p:spPr>
          <a:xfrm>
            <a:off x="875651" y="2335823"/>
            <a:ext cx="7500910" cy="3785191"/>
          </a:xfrm>
        </p:spPr>
        <p:txBody>
          <a:bodyPr>
            <a:normAutofit/>
          </a:bodyPr>
          <a:lstStyle/>
          <a:p>
            <a:r>
              <a:rPr lang="en-GB" sz="2400" dirty="0">
                <a:solidFill>
                  <a:srgbClr val="0000FF"/>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https://www.globalphasing.com/autoproc/wiki/index.cgi?ComparisonProcessing202409</a:t>
            </a:r>
            <a:endParaRPr lang="en-GB" sz="2400" dirty="0">
              <a:latin typeface="Calibri" panose="020F0502020204030204" pitchFamily="34" charset="0"/>
              <a:cs typeface="Calibri" panose="020F0502020204030204" pitchFamily="34" charset="0"/>
            </a:endParaRPr>
          </a:p>
          <a:p>
            <a:endParaRPr lang="en-GB" sz="7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hlinkClick r:id="rId3"/>
              </a:rPr>
              <a:t>https://www.globalphasing.com/autoproc/wiki/index.cgi?ComparisonProcessing202502</a:t>
            </a:r>
            <a:endParaRPr lang="en-GB" sz="2400" dirty="0">
              <a:latin typeface="Calibri" panose="020F0502020204030204" pitchFamily="34" charset="0"/>
              <a:cs typeface="Calibri" panose="020F0502020204030204" pitchFamily="34" charset="0"/>
            </a:endParaRPr>
          </a:p>
          <a:p>
            <a:pPr marL="0" indent="0">
              <a:buNone/>
            </a:pPr>
            <a:endParaRPr lang="en-GB" sz="1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hlinkClick r:id="rId4"/>
              </a:rPr>
              <a:t>https://www.globalphasing.com/autoproc/wiki/index.cgi?ComparisonProcessing202503</a:t>
            </a:r>
            <a:endParaRPr lang="en-GB" sz="2400" dirty="0">
              <a:latin typeface="Calibri" panose="020F0502020204030204" pitchFamily="34" charset="0"/>
              <a:cs typeface="Calibri" panose="020F0502020204030204" pitchFamily="34" charset="0"/>
            </a:endParaRPr>
          </a:p>
          <a:p>
            <a:pPr marL="0" indent="0">
              <a:buNone/>
            </a:pPr>
            <a:endParaRPr lang="en-GB" sz="7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hlinkClick r:id="rId5"/>
              </a:rPr>
              <a:t>https://www.globalphasing.com/autoproc/wiki/index.cgi?ComparisonProcessing202504</a:t>
            </a:r>
            <a:endParaRPr lang="en-GB"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D0403EA-F629-F55B-92DF-B5EFF9EDB9D1}"/>
              </a:ext>
            </a:extLst>
          </p:cNvPr>
          <p:cNvSpPr txBox="1"/>
          <p:nvPr/>
        </p:nvSpPr>
        <p:spPr>
          <a:xfrm>
            <a:off x="327259" y="1340234"/>
            <a:ext cx="8373979" cy="830997"/>
          </a:xfrm>
          <a:prstGeom prst="rect">
            <a:avLst/>
          </a:prstGeom>
          <a:noFill/>
        </p:spPr>
        <p:txBody>
          <a:bodyPr wrap="square" rtlCol="0">
            <a:spAutoFit/>
          </a:bodyPr>
          <a:lstStyle/>
          <a:p>
            <a:pPr algn="ctr"/>
            <a:r>
              <a:rPr lang="en-US" sz="2400" dirty="0">
                <a:solidFill>
                  <a:srgbClr val="002060"/>
                </a:solidFill>
                <a:latin typeface="Calibri" panose="020F0502020204030204" pitchFamily="34" charset="0"/>
                <a:cs typeface="Calibri" panose="020F0502020204030204" pitchFamily="34" charset="0"/>
              </a:rPr>
              <a:t>Much more extensive materials are available on the following </a:t>
            </a:r>
            <a:r>
              <a:rPr lang="en-US" sz="2400" dirty="0" err="1">
                <a:solidFill>
                  <a:srgbClr val="002060"/>
                </a:solidFill>
                <a:latin typeface="Calibri" panose="020F0502020204030204" pitchFamily="34" charset="0"/>
                <a:cs typeface="Calibri" panose="020F0502020204030204" pitchFamily="34" charset="0"/>
              </a:rPr>
              <a:t>autoPROC</a:t>
            </a:r>
            <a:r>
              <a:rPr lang="en-US" sz="2400" dirty="0">
                <a:solidFill>
                  <a:srgbClr val="002060"/>
                </a:solidFill>
                <a:latin typeface="Calibri" panose="020F0502020204030204" pitchFamily="34" charset="0"/>
                <a:cs typeface="Calibri" panose="020F0502020204030204" pitchFamily="34" charset="0"/>
              </a:rPr>
              <a:t> Wiki pages:</a:t>
            </a:r>
            <a:endParaRPr lang="en-GB"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754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70C8-5093-2FF9-CC95-4CDDDDC28491}"/>
              </a:ext>
            </a:extLst>
          </p:cNvPr>
          <p:cNvSpPr>
            <a:spLocks noGrp="1"/>
          </p:cNvSpPr>
          <p:nvPr>
            <p:ph type="title"/>
          </p:nvPr>
        </p:nvSpPr>
        <p:spPr/>
        <p:txBody>
          <a:bodyPr/>
          <a:lstStyle/>
          <a:p>
            <a:pPr algn="ctr"/>
            <a:r>
              <a:rPr lang="en-US" sz="4000" dirty="0">
                <a:solidFill>
                  <a:srgbClr val="002060"/>
                </a:solidFill>
                <a:latin typeface="Calibri" panose="020F0502020204030204" pitchFamily="34" charset="0"/>
                <a:cs typeface="Calibri" panose="020F0502020204030204" pitchFamily="34" charset="0"/>
              </a:rPr>
              <a:t>Acknowledgements</a:t>
            </a:r>
            <a:endParaRPr lang="en-GB" sz="4000"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62F9EF-F0B4-8078-8651-ECC9368897B3}"/>
              </a:ext>
            </a:extLst>
          </p:cNvPr>
          <p:cNvSpPr>
            <a:spLocks noGrp="1"/>
          </p:cNvSpPr>
          <p:nvPr>
            <p:ph idx="1"/>
          </p:nvPr>
        </p:nvSpPr>
        <p:spPr>
          <a:xfrm>
            <a:off x="1408671" y="1850963"/>
            <a:ext cx="6487297" cy="3977280"/>
          </a:xfrm>
        </p:spPr>
        <p:txBody>
          <a:bodyPr>
            <a:normAutofit lnSpcReduction="10000"/>
          </a:bodyPr>
          <a:lstStyle/>
          <a:p>
            <a:pPr>
              <a:lnSpc>
                <a:spcPct val="115000"/>
              </a:lnSpc>
              <a:spcBef>
                <a:spcPts val="600"/>
              </a:spcBef>
              <a:spcAft>
                <a:spcPts val="600"/>
              </a:spcAft>
              <a:tabLst>
                <a:tab pos="457200" algn="l"/>
              </a:tabLst>
            </a:pPr>
            <a:r>
              <a:rPr lang="en-US" sz="3200" b="1" kern="100" dirty="0">
                <a:solidFill>
                  <a:srgbClr val="002060"/>
                </a:solidFill>
                <a:effectLst/>
                <a:latin typeface="Calibri" panose="020F0502020204030204" pitchFamily="34" charset="0"/>
                <a:ea typeface="FandolFang R"/>
                <a:cs typeface="Calibri" panose="020F0502020204030204" pitchFamily="34" charset="0"/>
              </a:rPr>
              <a:t>Clemens </a:t>
            </a:r>
            <a:r>
              <a:rPr lang="en-US" sz="3200" b="1" kern="100" dirty="0" err="1">
                <a:solidFill>
                  <a:srgbClr val="002060"/>
                </a:solidFill>
                <a:effectLst/>
                <a:latin typeface="Calibri" panose="020F0502020204030204" pitchFamily="34" charset="0"/>
                <a:ea typeface="FandolFang R"/>
                <a:cs typeface="Calibri" panose="020F0502020204030204" pitchFamily="34" charset="0"/>
              </a:rPr>
              <a:t>Vonrhein</a:t>
            </a:r>
            <a:endParaRPr lang="en-US" sz="3200" kern="100" dirty="0">
              <a:solidFill>
                <a:srgbClr val="002060"/>
              </a:solidFill>
              <a:effectLst/>
              <a:latin typeface="Calibri" panose="020F0502020204030204" pitchFamily="34" charset="0"/>
              <a:ea typeface="FandolFang R"/>
              <a:cs typeface="Calibri" panose="020F0502020204030204" pitchFamily="34" charset="0"/>
            </a:endParaRPr>
          </a:p>
          <a:p>
            <a:pPr>
              <a:lnSpc>
                <a:spcPct val="115000"/>
              </a:lnSpc>
              <a:spcBef>
                <a:spcPts val="600"/>
              </a:spcBef>
              <a:spcAft>
                <a:spcPts val="600"/>
              </a:spcAft>
              <a:tabLst>
                <a:tab pos="457200" algn="l"/>
              </a:tabLst>
            </a:pPr>
            <a:r>
              <a:rPr lang="en-US" sz="3200" b="1" kern="100" dirty="0">
                <a:solidFill>
                  <a:srgbClr val="002060"/>
                </a:solidFill>
                <a:latin typeface="Calibri" panose="020F0502020204030204" pitchFamily="34" charset="0"/>
                <a:ea typeface="FandolFang R"/>
                <a:cs typeface="Calibri" panose="020F0502020204030204" pitchFamily="34" charset="0"/>
              </a:rPr>
              <a:t>Gleb </a:t>
            </a:r>
            <a:r>
              <a:rPr lang="en-US" sz="3200" b="1" kern="100" dirty="0" err="1">
                <a:solidFill>
                  <a:srgbClr val="002060"/>
                </a:solidFill>
                <a:latin typeface="Calibri" panose="020F0502020204030204" pitchFamily="34" charset="0"/>
                <a:ea typeface="FandolFang R"/>
                <a:cs typeface="Calibri" panose="020F0502020204030204" pitchFamily="34" charset="0"/>
              </a:rPr>
              <a:t>Bourenkov</a:t>
            </a:r>
            <a:endParaRPr lang="en-US" sz="3200" b="1" kern="100" dirty="0">
              <a:solidFill>
                <a:srgbClr val="002060"/>
              </a:solidFill>
              <a:latin typeface="Calibri" panose="020F0502020204030204" pitchFamily="34" charset="0"/>
              <a:ea typeface="FandolFang R"/>
              <a:cs typeface="Calibri" panose="020F0502020204030204" pitchFamily="34" charset="0"/>
            </a:endParaRPr>
          </a:p>
          <a:p>
            <a:pPr>
              <a:lnSpc>
                <a:spcPct val="115000"/>
              </a:lnSpc>
              <a:spcBef>
                <a:spcPts val="600"/>
              </a:spcBef>
              <a:spcAft>
                <a:spcPts val="600"/>
              </a:spcAft>
              <a:tabLst>
                <a:tab pos="457200" algn="l"/>
              </a:tabLst>
            </a:pPr>
            <a:r>
              <a:rPr lang="en-US" sz="3200" kern="100" dirty="0">
                <a:solidFill>
                  <a:srgbClr val="002060"/>
                </a:solidFill>
                <a:latin typeface="Calibri" panose="020F0502020204030204" pitchFamily="34" charset="0"/>
                <a:ea typeface="FandolFang R"/>
                <a:cs typeface="Calibri" panose="020F0502020204030204" pitchFamily="34" charset="0"/>
              </a:rPr>
              <a:t>Claus Flensburg</a:t>
            </a:r>
          </a:p>
          <a:p>
            <a:pPr>
              <a:lnSpc>
                <a:spcPct val="115000"/>
              </a:lnSpc>
              <a:spcBef>
                <a:spcPts val="600"/>
              </a:spcBef>
              <a:spcAft>
                <a:spcPts val="600"/>
              </a:spcAft>
              <a:tabLst>
                <a:tab pos="457200" algn="l"/>
              </a:tabLst>
            </a:pPr>
            <a:r>
              <a:rPr lang="en-US" sz="3200" kern="100" dirty="0">
                <a:solidFill>
                  <a:srgbClr val="002060"/>
                </a:solidFill>
                <a:effectLst/>
                <a:latin typeface="Calibri" panose="020F0502020204030204" pitchFamily="34" charset="0"/>
                <a:ea typeface="FandolFang R"/>
                <a:cs typeface="Calibri" panose="020F0502020204030204" pitchFamily="34" charset="0"/>
              </a:rPr>
              <a:t>Ashwin Chari</a:t>
            </a:r>
          </a:p>
          <a:p>
            <a:pPr>
              <a:lnSpc>
                <a:spcPct val="115000"/>
              </a:lnSpc>
              <a:spcBef>
                <a:spcPts val="600"/>
              </a:spcBef>
              <a:spcAft>
                <a:spcPts val="600"/>
              </a:spcAft>
              <a:tabLst>
                <a:tab pos="457200" algn="l"/>
              </a:tabLst>
            </a:pPr>
            <a:endParaRPr lang="en-US" sz="3200" kern="100" dirty="0">
              <a:solidFill>
                <a:srgbClr val="002060"/>
              </a:solidFill>
              <a:effectLst/>
              <a:latin typeface="Calibri" panose="020F0502020204030204" pitchFamily="34" charset="0"/>
              <a:ea typeface="FandolFang R"/>
              <a:cs typeface="Calibri" panose="020F0502020204030204" pitchFamily="34" charset="0"/>
            </a:endParaRPr>
          </a:p>
          <a:p>
            <a:pPr>
              <a:lnSpc>
                <a:spcPct val="115000"/>
              </a:lnSpc>
              <a:spcBef>
                <a:spcPts val="600"/>
              </a:spcBef>
              <a:spcAft>
                <a:spcPts val="600"/>
              </a:spcAft>
              <a:tabLst>
                <a:tab pos="457200" algn="l"/>
              </a:tabLst>
            </a:pPr>
            <a:r>
              <a:rPr lang="en-US" sz="3200" kern="100" dirty="0">
                <a:solidFill>
                  <a:srgbClr val="002060"/>
                </a:solidFill>
                <a:latin typeface="Calibri" panose="020F0502020204030204" pitchFamily="34" charset="0"/>
                <a:ea typeface="FandolFang R"/>
                <a:cs typeface="Calibri" panose="020F0502020204030204" pitchFamily="34" charset="0"/>
              </a:rPr>
              <a:t>Wolfgang </a:t>
            </a:r>
            <a:r>
              <a:rPr lang="en-US" sz="3200" kern="100" dirty="0" err="1">
                <a:solidFill>
                  <a:srgbClr val="002060"/>
                </a:solidFill>
                <a:latin typeface="Calibri" panose="020F0502020204030204" pitchFamily="34" charset="0"/>
                <a:ea typeface="FandolFang R"/>
                <a:cs typeface="Calibri" panose="020F0502020204030204" pitchFamily="34" charset="0"/>
              </a:rPr>
              <a:t>Kabsch</a:t>
            </a:r>
            <a:r>
              <a:rPr lang="en-US" sz="3200" kern="100" dirty="0">
                <a:solidFill>
                  <a:srgbClr val="002060"/>
                </a:solidFill>
                <a:latin typeface="Calibri" panose="020F0502020204030204" pitchFamily="34" charset="0"/>
                <a:ea typeface="FandolFang R"/>
                <a:cs typeface="Calibri" panose="020F0502020204030204" pitchFamily="34" charset="0"/>
              </a:rPr>
              <a:t>, Kay Diederichs</a:t>
            </a:r>
            <a:endParaRPr lang="en-GB" sz="3200" kern="100" dirty="0">
              <a:solidFill>
                <a:srgbClr val="002060"/>
              </a:solidFill>
              <a:effectLst/>
              <a:latin typeface="Calibri" panose="020F0502020204030204" pitchFamily="34" charset="0"/>
              <a:ea typeface="FandolFang R"/>
              <a:cs typeface="Calibri" panose="020F0502020204030204" pitchFamily="34" charset="0"/>
            </a:endParaRPr>
          </a:p>
        </p:txBody>
      </p:sp>
    </p:spTree>
    <p:extLst>
      <p:ext uri="{BB962C8B-B14F-4D97-AF65-F5344CB8AC3E}">
        <p14:creationId xmlns:p14="http://schemas.microsoft.com/office/powerpoint/2010/main" val="121771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9B3E-FF34-682A-944A-966A3FB19D34}"/>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Workflow datasets: 20230630 vs. 20240723 </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3542322-0AF6-07D6-3900-67E545204A0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0400" y="2044800"/>
            <a:ext cx="8458200" cy="3700463"/>
          </a:xfrm>
        </p:spPr>
      </p:pic>
    </p:spTree>
    <p:extLst>
      <p:ext uri="{BB962C8B-B14F-4D97-AF65-F5344CB8AC3E}">
        <p14:creationId xmlns:p14="http://schemas.microsoft.com/office/powerpoint/2010/main" val="413601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5D073-1B05-2CBA-80D8-41E902D19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62008-5A8D-D79A-EE94-D1280640CEC6}"/>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Workflow datasets: 20230630 vs. 20240723 </a:t>
            </a:r>
            <a:endParaRPr lang="en-GB" sz="2800" dirty="0">
              <a:solidFill>
                <a:srgbClr val="002060"/>
              </a:solidFill>
              <a:latin typeface="Calibri" panose="020F0502020204030204" pitchFamily="34" charset="0"/>
              <a:cs typeface="Calibri" panose="020F0502020204030204" pitchFamily="34" charset="0"/>
            </a:endParaRPr>
          </a:p>
        </p:txBody>
      </p:sp>
      <p:pic>
        <p:nvPicPr>
          <p:cNvPr id="7" name="Content Placeholder 6">
            <a:extLst>
              <a:ext uri="{FF2B5EF4-FFF2-40B4-BE49-F238E27FC236}">
                <a16:creationId xmlns:a16="http://schemas.microsoft.com/office/drawing/2014/main" id="{79655CA0-B67D-E360-51A8-F31B4A86B6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428" y="2043076"/>
            <a:ext cx="8460000" cy="3701251"/>
          </a:xfrm>
        </p:spPr>
      </p:pic>
    </p:spTree>
    <p:extLst>
      <p:ext uri="{BB962C8B-B14F-4D97-AF65-F5344CB8AC3E}">
        <p14:creationId xmlns:p14="http://schemas.microsoft.com/office/powerpoint/2010/main" val="404278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F799-EB6C-753F-6115-819A3C6C83E6}"/>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Workflow datasets: 20230630 vs. 20240723 </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E32EF8A-6A70-6608-EDC2-DBC8CA4A44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0400" y="2044800"/>
            <a:ext cx="8458200" cy="3700463"/>
          </a:xfrm>
        </p:spPr>
      </p:pic>
    </p:spTree>
    <p:extLst>
      <p:ext uri="{BB962C8B-B14F-4D97-AF65-F5344CB8AC3E}">
        <p14:creationId xmlns:p14="http://schemas.microsoft.com/office/powerpoint/2010/main" val="310298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10D9B-37E7-A256-DF99-8C429609E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ACFB3-0064-EE4B-542C-849B51C5D28F}"/>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Workflow datasets: 20230630 vs. 20240723 </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29D17733-A7C0-6782-4501-5BBEA99C15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0400" y="2044800"/>
            <a:ext cx="8458200" cy="3700463"/>
          </a:xfrm>
        </p:spPr>
      </p:pic>
    </p:spTree>
    <p:extLst>
      <p:ext uri="{BB962C8B-B14F-4D97-AF65-F5344CB8AC3E}">
        <p14:creationId xmlns:p14="http://schemas.microsoft.com/office/powerpoint/2010/main" val="282508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6BF9-B29D-B43E-847E-5CEDB5C56F97}"/>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Encouraging signs: 20241002 on 8TCA, but …</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6E067847-4CCB-E46F-80AC-D232E947ADF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28800" y="1620833"/>
            <a:ext cx="5715000" cy="4286250"/>
          </a:xfrm>
        </p:spPr>
      </p:pic>
    </p:spTree>
    <p:extLst>
      <p:ext uri="{BB962C8B-B14F-4D97-AF65-F5344CB8AC3E}">
        <p14:creationId xmlns:p14="http://schemas.microsoft.com/office/powerpoint/2010/main" val="188598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870D-5639-6BDE-DFD7-3B454DCB9913}"/>
              </a:ext>
            </a:extLst>
          </p:cNvPr>
          <p:cNvSpPr>
            <a:spLocks noGrp="1"/>
          </p:cNvSpPr>
          <p:nvPr>
            <p:ph type="title"/>
          </p:nvPr>
        </p:nvSpPr>
        <p:spPr>
          <a:xfrm>
            <a:off x="1828799" y="380880"/>
            <a:ext cx="6709719" cy="533160"/>
          </a:xfrm>
        </p:spPr>
        <p:txBody>
          <a:bodyPr/>
          <a:lstStyle/>
          <a:p>
            <a:pPr algn="ctr"/>
            <a:r>
              <a:rPr lang="en-US" sz="2800" dirty="0">
                <a:solidFill>
                  <a:srgbClr val="002060"/>
                </a:solidFill>
                <a:latin typeface="Calibri" panose="020F0502020204030204" pitchFamily="34" charset="0"/>
                <a:cs typeface="Calibri" panose="020F0502020204030204" pitchFamily="34" charset="0"/>
              </a:rPr>
              <a:t>Numbers can say more than pictures … </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25266CDB-2D4D-3BFB-9D35-D06101241D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53645" y="2072666"/>
            <a:ext cx="5901835" cy="4002394"/>
          </a:xfrm>
        </p:spPr>
      </p:pic>
      <p:sp>
        <p:nvSpPr>
          <p:cNvPr id="3" name="TextBox 2">
            <a:extLst>
              <a:ext uri="{FF2B5EF4-FFF2-40B4-BE49-F238E27FC236}">
                <a16:creationId xmlns:a16="http://schemas.microsoft.com/office/drawing/2014/main" id="{2ED9851B-A90F-711E-30C9-B9AB42DCBAE8}"/>
              </a:ext>
            </a:extLst>
          </p:cNvPr>
          <p:cNvSpPr txBox="1"/>
          <p:nvPr/>
        </p:nvSpPr>
        <p:spPr>
          <a:xfrm>
            <a:off x="904240" y="1270000"/>
            <a:ext cx="7325360" cy="584775"/>
          </a:xfrm>
          <a:prstGeom prst="rect">
            <a:avLst/>
          </a:prstGeom>
          <a:noFill/>
        </p:spPr>
        <p:txBody>
          <a:bodyPr wrap="square" rtlCol="0">
            <a:spAutoFit/>
          </a:bodyPr>
          <a:lstStyle/>
          <a:p>
            <a:pPr algn="ctr"/>
            <a:r>
              <a:rPr lang="en-US" sz="1600" dirty="0"/>
              <a:t>Gleb </a:t>
            </a:r>
            <a:r>
              <a:rPr lang="en-US" sz="1600" dirty="0" err="1"/>
              <a:t>Bourenkov</a:t>
            </a:r>
            <a:r>
              <a:rPr lang="en-US" sz="1600" dirty="0"/>
              <a:t> (P14 beamline, PETRA III) ran tests using simulated images and detected biases in the intensities coming out post-20230630 XDS versions</a:t>
            </a:r>
            <a:endParaRPr lang="en-GB" sz="1600" dirty="0"/>
          </a:p>
        </p:txBody>
      </p:sp>
    </p:spTree>
    <p:extLst>
      <p:ext uri="{BB962C8B-B14F-4D97-AF65-F5344CB8AC3E}">
        <p14:creationId xmlns:p14="http://schemas.microsoft.com/office/powerpoint/2010/main" val="260390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5256-98E7-7177-41E9-3CD55EF0C0FA}"/>
              </a:ext>
            </a:extLst>
          </p:cNvPr>
          <p:cNvSpPr>
            <a:spLocks noGrp="1"/>
          </p:cNvSpPr>
          <p:nvPr>
            <p:ph type="title"/>
          </p:nvPr>
        </p:nvSpPr>
        <p:spPr/>
        <p:txBody>
          <a:bodyPr/>
          <a:lstStyle/>
          <a:p>
            <a:pPr algn="ctr"/>
            <a:r>
              <a:rPr lang="en-US" sz="2800" dirty="0">
                <a:solidFill>
                  <a:srgbClr val="002060"/>
                </a:solidFill>
                <a:latin typeface="Calibri" panose="020F0502020204030204" pitchFamily="34" charset="0"/>
                <a:cs typeface="Calibri" panose="020F0502020204030204" pitchFamily="34" charset="0"/>
              </a:rPr>
              <a:t>Summary as histograms (Gleb)</a:t>
            </a:r>
            <a:endParaRPr lang="en-GB" sz="2800" dirty="0">
              <a:solidFill>
                <a:srgbClr val="002060"/>
              </a:solidFill>
              <a:latin typeface="Calibri" panose="020F0502020204030204" pitchFamily="34" charset="0"/>
              <a:cs typeface="Calibri" panose="020F0502020204030204" pitchFamily="34" charset="0"/>
            </a:endParaRPr>
          </a:p>
        </p:txBody>
      </p:sp>
      <p:pic>
        <p:nvPicPr>
          <p:cNvPr id="5" name="Content Placeholder 4" descr="A blue graph with a point in the center&#10;&#10;AI-generated content may be incorrect.">
            <a:extLst>
              <a:ext uri="{FF2B5EF4-FFF2-40B4-BE49-F238E27FC236}">
                <a16:creationId xmlns:a16="http://schemas.microsoft.com/office/drawing/2014/main" id="{0ABA2B37-B54D-C648-40F0-062A3D84D5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17" y="1933547"/>
            <a:ext cx="2918130" cy="3628209"/>
          </a:xfrm>
        </p:spPr>
      </p:pic>
      <p:pic>
        <p:nvPicPr>
          <p:cNvPr id="7" name="Picture 6" descr="A blue graph with a red line&#10;&#10;AI-generated content may be incorrect.">
            <a:extLst>
              <a:ext uri="{FF2B5EF4-FFF2-40B4-BE49-F238E27FC236}">
                <a16:creationId xmlns:a16="http://schemas.microsoft.com/office/drawing/2014/main" id="{441819A1-B7B4-E494-3B5F-355309837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500" y="1914093"/>
            <a:ext cx="2918130" cy="3647663"/>
          </a:xfrm>
          <a:prstGeom prst="rect">
            <a:avLst/>
          </a:prstGeom>
        </p:spPr>
      </p:pic>
      <p:pic>
        <p:nvPicPr>
          <p:cNvPr id="9" name="Picture 8" descr="A blue graph with a red line&#10;&#10;AI-generated content may be incorrect.">
            <a:extLst>
              <a:ext uri="{FF2B5EF4-FFF2-40B4-BE49-F238E27FC236}">
                <a16:creationId xmlns:a16="http://schemas.microsoft.com/office/drawing/2014/main" id="{35C641BB-85DE-AAB1-2049-A7BE06923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477" y="1927484"/>
            <a:ext cx="3011827" cy="3634271"/>
          </a:xfrm>
          <a:prstGeom prst="rect">
            <a:avLst/>
          </a:prstGeom>
        </p:spPr>
      </p:pic>
      <p:sp>
        <p:nvSpPr>
          <p:cNvPr id="10" name="TextBox 9">
            <a:extLst>
              <a:ext uri="{FF2B5EF4-FFF2-40B4-BE49-F238E27FC236}">
                <a16:creationId xmlns:a16="http://schemas.microsoft.com/office/drawing/2014/main" id="{6F93E4CC-857C-5931-BB0C-8CA30FB230A1}"/>
              </a:ext>
            </a:extLst>
          </p:cNvPr>
          <p:cNvSpPr txBox="1"/>
          <p:nvPr/>
        </p:nvSpPr>
        <p:spPr>
          <a:xfrm>
            <a:off x="790832" y="5647040"/>
            <a:ext cx="1618736" cy="369332"/>
          </a:xfrm>
          <a:prstGeom prst="rect">
            <a:avLst/>
          </a:prstGeom>
          <a:noFill/>
        </p:spPr>
        <p:txBody>
          <a:bodyPr wrap="square" rtlCol="0">
            <a:spAutoFit/>
          </a:bodyPr>
          <a:lstStyle/>
          <a:p>
            <a:pPr algn="ctr"/>
            <a:r>
              <a:rPr lang="en-US" dirty="0">
                <a:solidFill>
                  <a:srgbClr val="002060"/>
                </a:solidFill>
              </a:rPr>
              <a:t>2023</a:t>
            </a:r>
            <a:endParaRPr lang="en-GB" dirty="0">
              <a:solidFill>
                <a:srgbClr val="002060"/>
              </a:solidFill>
            </a:endParaRPr>
          </a:p>
        </p:txBody>
      </p:sp>
      <p:sp>
        <p:nvSpPr>
          <p:cNvPr id="11" name="TextBox 10">
            <a:extLst>
              <a:ext uri="{FF2B5EF4-FFF2-40B4-BE49-F238E27FC236}">
                <a16:creationId xmlns:a16="http://schemas.microsoft.com/office/drawing/2014/main" id="{3AE0A7A0-5B14-3B6D-760E-3F2922447017}"/>
              </a:ext>
            </a:extLst>
          </p:cNvPr>
          <p:cNvSpPr txBox="1"/>
          <p:nvPr/>
        </p:nvSpPr>
        <p:spPr>
          <a:xfrm>
            <a:off x="3762632" y="5682740"/>
            <a:ext cx="1618736" cy="369332"/>
          </a:xfrm>
          <a:prstGeom prst="rect">
            <a:avLst/>
          </a:prstGeom>
          <a:noFill/>
        </p:spPr>
        <p:txBody>
          <a:bodyPr wrap="square" rtlCol="0">
            <a:spAutoFit/>
          </a:bodyPr>
          <a:lstStyle/>
          <a:p>
            <a:pPr algn="ctr"/>
            <a:r>
              <a:rPr lang="en-US" dirty="0">
                <a:solidFill>
                  <a:srgbClr val="002060"/>
                </a:solidFill>
              </a:rPr>
              <a:t>2024</a:t>
            </a:r>
            <a:endParaRPr lang="en-GB" dirty="0">
              <a:solidFill>
                <a:srgbClr val="002060"/>
              </a:solidFill>
            </a:endParaRPr>
          </a:p>
        </p:txBody>
      </p:sp>
      <p:sp>
        <p:nvSpPr>
          <p:cNvPr id="12" name="TextBox 11">
            <a:extLst>
              <a:ext uri="{FF2B5EF4-FFF2-40B4-BE49-F238E27FC236}">
                <a16:creationId xmlns:a16="http://schemas.microsoft.com/office/drawing/2014/main" id="{07464853-D6B5-307F-F4A5-2497744023D1}"/>
              </a:ext>
            </a:extLst>
          </p:cNvPr>
          <p:cNvSpPr txBox="1"/>
          <p:nvPr/>
        </p:nvSpPr>
        <p:spPr>
          <a:xfrm>
            <a:off x="6851461" y="5718440"/>
            <a:ext cx="1618736" cy="369332"/>
          </a:xfrm>
          <a:prstGeom prst="rect">
            <a:avLst/>
          </a:prstGeom>
          <a:noFill/>
        </p:spPr>
        <p:txBody>
          <a:bodyPr wrap="square" rtlCol="0">
            <a:spAutoFit/>
          </a:bodyPr>
          <a:lstStyle/>
          <a:p>
            <a:pPr algn="ctr"/>
            <a:r>
              <a:rPr lang="en-US" dirty="0">
                <a:solidFill>
                  <a:srgbClr val="002060"/>
                </a:solidFill>
              </a:rPr>
              <a:t>20250320</a:t>
            </a:r>
            <a:endParaRPr lang="en-GB" dirty="0">
              <a:solidFill>
                <a:srgbClr val="002060"/>
              </a:solidFill>
            </a:endParaRPr>
          </a:p>
        </p:txBody>
      </p:sp>
      <p:sp>
        <p:nvSpPr>
          <p:cNvPr id="13" name="TextBox 12">
            <a:extLst>
              <a:ext uri="{FF2B5EF4-FFF2-40B4-BE49-F238E27FC236}">
                <a16:creationId xmlns:a16="http://schemas.microsoft.com/office/drawing/2014/main" id="{DA012673-B82E-17A4-82A5-15DF12D83DA9}"/>
              </a:ext>
            </a:extLst>
          </p:cNvPr>
          <p:cNvSpPr txBox="1"/>
          <p:nvPr/>
        </p:nvSpPr>
        <p:spPr>
          <a:xfrm>
            <a:off x="0" y="1309816"/>
            <a:ext cx="9144000" cy="369332"/>
          </a:xfrm>
          <a:prstGeom prst="rect">
            <a:avLst/>
          </a:prstGeom>
          <a:noFill/>
        </p:spPr>
        <p:txBody>
          <a:bodyPr wrap="square" rtlCol="0">
            <a:spAutoFit/>
          </a:bodyPr>
          <a:lstStyle/>
          <a:p>
            <a:pPr algn="ctr"/>
            <a:r>
              <a:rPr lang="en-US" dirty="0">
                <a:solidFill>
                  <a:srgbClr val="002060"/>
                </a:solidFill>
                <a:latin typeface="Calibri" panose="020F0502020204030204" pitchFamily="34" charset="0"/>
                <a:cs typeface="Calibri" panose="020F0502020204030204" pitchFamily="34" charset="0"/>
              </a:rPr>
              <a:t>Distribution of intensities after integration of simulated images with very weak signal</a:t>
            </a:r>
            <a:endParaRPr lang="en-GB"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974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21866</TotalTime>
  <Words>1398</Words>
  <Application>Microsoft Office PowerPoint</Application>
  <PresentationFormat>On-screen Show (4:3)</PresentationFormat>
  <Paragraphs>100</Paragraphs>
  <Slides>22</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Courier New</vt:lpstr>
      <vt:lpstr>Symbol</vt:lpstr>
      <vt:lpstr>Wingdings</vt:lpstr>
      <vt:lpstr>Office Theme</vt:lpstr>
      <vt:lpstr>Office Theme</vt:lpstr>
      <vt:lpstr>Office Theme</vt:lpstr>
      <vt:lpstr>PowerPoint Presentation</vt:lpstr>
      <vt:lpstr>XDS Watch: Autumn 2024 to Spring 2025</vt:lpstr>
      <vt:lpstr>Workflow datasets: 20230630 vs. 20240723 </vt:lpstr>
      <vt:lpstr>Workflow datasets: 20230630 vs. 20240723 </vt:lpstr>
      <vt:lpstr>Workflow datasets: 20230630 vs. 20240723 </vt:lpstr>
      <vt:lpstr>Workflow datasets: 20230630 vs. 20240723 </vt:lpstr>
      <vt:lpstr>Encouraging signs: 20241002 on 8TCA, but …</vt:lpstr>
      <vt:lpstr>Numbers can say more than pictures … </vt:lpstr>
      <vt:lpstr>Summary as histograms (Gleb)</vt:lpstr>
      <vt:lpstr>20250327 at last seemed to restore sanity …</vt:lpstr>
      <vt:lpstr>… only for chaos to return two weeks later</vt:lpstr>
      <vt:lpstr>Retrospective: compared Wilson plots (4FQN)</vt:lpstr>
      <vt:lpstr>Data Quality Metrics for a dataset from Ashwin Chari</vt:lpstr>
      <vt:lpstr>Data Quality Metrics for a dataset from Ashwin Chari</vt:lpstr>
      <vt:lpstr>Data Quality Metrics for a dataset from Ashwin Chari</vt:lpstr>
      <vt:lpstr>Déjà vu in cryo-EM</vt:lpstr>
      <vt:lpstr>Feedback from Consortium member X</vt:lpstr>
      <vt:lpstr>Feedback from Consortium member Y</vt:lpstr>
      <vt:lpstr>What do we collectively need to do better?</vt:lpstr>
      <vt:lpstr>Why this fixation on XDS?</vt:lpstr>
      <vt:lpstr>Successive “XDS Watch” postings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Clemens Vonrhein</dc:creator>
  <dc:description/>
  <cp:lastModifiedBy>Gerard Bricogne</cp:lastModifiedBy>
  <cp:revision>370</cp:revision>
  <dcterms:modified xsi:type="dcterms:W3CDTF">2025-11-17T23:25:07Z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y fmtid="{D5CDD505-2E9C-101B-9397-08002B2CF9AE}" pid="6" name="Notes">
    <vt:i4>1</vt:i4>
  </property>
  <property fmtid="{D5CDD505-2E9C-101B-9397-08002B2CF9AE}" pid="7" name="PresentationFormat">
    <vt:lpwstr>On-screen Show (4:3)</vt:lpwstr>
  </property>
  <property fmtid="{D5CDD505-2E9C-101B-9397-08002B2CF9AE}" pid="8" name="Slides">
    <vt:i4>37</vt:i4>
  </property>
</Properties>
</file>