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540" r:id="rId3"/>
    <p:sldId id="564" r:id="rId4"/>
    <p:sldId id="565" r:id="rId5"/>
    <p:sldId id="566" r:id="rId6"/>
    <p:sldId id="567" r:id="rId7"/>
    <p:sldId id="568" r:id="rId8"/>
    <p:sldId id="569" r:id="rId9"/>
    <p:sldId id="539" r:id="rId10"/>
    <p:sldId id="57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79" autoAdjust="0"/>
    <p:restoredTop sz="94660"/>
  </p:normalViewPr>
  <p:slideViewPr>
    <p:cSldViewPr snapToGrid="0">
      <p:cViewPr>
        <p:scale>
          <a:sx n="50" d="100"/>
          <a:sy n="50" d="100"/>
        </p:scale>
        <p:origin x="992"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CACDC9-8817-4D64-BDF6-D03B09DB1FC0}" type="datetimeFigureOut">
              <a:rPr lang="en-GB" smtClean="0"/>
              <a:t>18/11/2025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DD1186-E0D6-4EED-B5F5-831C0A8A1493}" type="slidenum">
              <a:rPr lang="en-GB" smtClean="0"/>
              <a:t>‹#›</a:t>
            </a:fld>
            <a:endParaRPr lang="en-GB"/>
          </a:p>
        </p:txBody>
      </p:sp>
    </p:spTree>
    <p:extLst>
      <p:ext uri="{BB962C8B-B14F-4D97-AF65-F5344CB8AC3E}">
        <p14:creationId xmlns:p14="http://schemas.microsoft.com/office/powerpoint/2010/main" val="3430555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002E2-FF48-F036-F425-F6FC19BA95A8}"/>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19889BAF-4D92-168E-06BA-44BF5E4241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841DE0-71F4-D5E2-3033-A4BA1E4BAED1}"/>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Slide Number Placeholder 5">
            <a:extLst>
              <a:ext uri="{FF2B5EF4-FFF2-40B4-BE49-F238E27FC236}">
                <a16:creationId xmlns:a16="http://schemas.microsoft.com/office/drawing/2014/main" id="{F82CF46B-1759-D1A1-A58E-F9580B66F037}"/>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127769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D6A6C-94A1-F217-1156-146F5E24FAC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7E85ED-AEFE-962E-1291-86469FAD1E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4C45B0-67C7-65DE-47AC-1842EC04D2F6}"/>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Slide Number Placeholder 5">
            <a:extLst>
              <a:ext uri="{FF2B5EF4-FFF2-40B4-BE49-F238E27FC236}">
                <a16:creationId xmlns:a16="http://schemas.microsoft.com/office/drawing/2014/main" id="{C22B8095-B2DD-134F-94E1-9DF2CB19F2B8}"/>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3812613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4ED4AA-D3FC-958D-981A-E3BC2D08EE9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3FC283-0E27-B2FC-5A3C-8E4B25E703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447292-430E-6180-006E-94AEC7BBC9D7}"/>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Slide Number Placeholder 5">
            <a:extLst>
              <a:ext uri="{FF2B5EF4-FFF2-40B4-BE49-F238E27FC236}">
                <a16:creationId xmlns:a16="http://schemas.microsoft.com/office/drawing/2014/main" id="{38F658D9-782E-B50D-E946-6D8F0D21CDD4}"/>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4019183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1C839-7D67-1E58-9F10-EFFF33B37D3B}"/>
              </a:ext>
            </a:extLst>
          </p:cNvPr>
          <p:cNvSpPr>
            <a:spLocks noGrp="1"/>
          </p:cNvSpPr>
          <p:nvPr>
            <p:ph type="title"/>
          </p:nvPr>
        </p:nvSpPr>
        <p:spPr/>
        <p:txBody>
          <a:bodyPr/>
          <a:lstStyle>
            <a:lvl1pPr>
              <a:defRPr>
                <a:solidFill>
                  <a:srgbClr val="1F497D"/>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FBD9DF9F-D031-21C5-ECC1-C6FB30C9C82C}"/>
              </a:ext>
            </a:extLst>
          </p:cNvPr>
          <p:cNvSpPr>
            <a:spLocks noGrp="1"/>
          </p:cNvSpPr>
          <p:nvPr>
            <p:ph idx="1"/>
          </p:nvPr>
        </p:nvSpPr>
        <p:spPr>
          <a:xfrm>
            <a:off x="838200" y="1472702"/>
            <a:ext cx="10515600" cy="4351338"/>
          </a:xfrm>
        </p:spPr>
        <p:txBody>
          <a:bodyPr/>
          <a:lstStyle>
            <a:lvl1pPr>
              <a:defRPr>
                <a:solidFill>
                  <a:srgbClr val="1F497D"/>
                </a:solidFill>
              </a:defRPr>
            </a:lvl1pPr>
            <a:lvl2pPr>
              <a:defRPr>
                <a:solidFill>
                  <a:srgbClr val="1F497D"/>
                </a:solidFill>
              </a:defRPr>
            </a:lvl2pPr>
            <a:lvl3pPr>
              <a:defRPr>
                <a:solidFill>
                  <a:srgbClr val="1F497D"/>
                </a:solidFill>
              </a:defRPr>
            </a:lvl3pPr>
            <a:lvl4pPr>
              <a:defRPr>
                <a:solidFill>
                  <a:srgbClr val="1F497D"/>
                </a:solidFill>
              </a:defRPr>
            </a:lvl4pPr>
            <a:lvl5pPr>
              <a:defRPr>
                <a:solidFill>
                  <a:srgbClr val="1F49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298525D-93BC-FEB0-86FE-BA9EBED37019}"/>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Slide Number Placeholder 5">
            <a:extLst>
              <a:ext uri="{FF2B5EF4-FFF2-40B4-BE49-F238E27FC236}">
                <a16:creationId xmlns:a16="http://schemas.microsoft.com/office/drawing/2014/main" id="{753C1AC4-4755-1E28-74F4-CD5DFA3E657C}"/>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2530799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BB4A-1E91-5B74-DE17-5249C7966F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4918872-C069-BFDC-50C5-2EC40548B6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C025D6-6FBD-0D92-0283-82ABE0A96E31}"/>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Slide Number Placeholder 5">
            <a:extLst>
              <a:ext uri="{FF2B5EF4-FFF2-40B4-BE49-F238E27FC236}">
                <a16:creationId xmlns:a16="http://schemas.microsoft.com/office/drawing/2014/main" id="{6D24EDAA-1D1B-DA90-32F7-E791341B1F65}"/>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779802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4EC4E-6559-6977-B99B-BA3CF83C82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04367B-1DA5-95A5-5961-EE7165F376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1D4E41-2425-F7DA-57FC-7160E27381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E8DCA7-6D88-C6A5-CDF8-3F8DF839970D}"/>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7" name="Slide Number Placeholder 6">
            <a:extLst>
              <a:ext uri="{FF2B5EF4-FFF2-40B4-BE49-F238E27FC236}">
                <a16:creationId xmlns:a16="http://schemas.microsoft.com/office/drawing/2014/main" id="{E60F2246-F419-D3F8-F8AF-C0A6F6DD4208}"/>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3624722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DC312-F9D2-EABA-8E80-6EE1C1A5C31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8EF8CB-A470-159B-AA51-C918E8ACC1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838AAF-934A-92FE-EBC6-CE5D391C31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2229E28-466C-9DE3-A2EB-6FB2E57B25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BF2C90-77D1-26EC-9114-6A873A780B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74035A6-8320-514D-67E5-F88065F7144A}"/>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9" name="Slide Number Placeholder 8">
            <a:extLst>
              <a:ext uri="{FF2B5EF4-FFF2-40B4-BE49-F238E27FC236}">
                <a16:creationId xmlns:a16="http://schemas.microsoft.com/office/drawing/2014/main" id="{D8AE46B1-A4D5-EC77-28A1-548325C98B10}"/>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2712156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1E1A2-67CD-458A-2F60-1F6024052C3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93EC33-0F1B-A31D-3170-5EE42BBF6B49}"/>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5" name="Slide Number Placeholder 4">
            <a:extLst>
              <a:ext uri="{FF2B5EF4-FFF2-40B4-BE49-F238E27FC236}">
                <a16:creationId xmlns:a16="http://schemas.microsoft.com/office/drawing/2014/main" id="{A67DDEF5-A75A-C6F2-D60A-B557A1327041}"/>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183413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18B358-1FE8-04A8-AD7C-E04E229385A7}"/>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3" name="Footer Placeholder 2">
            <a:extLst>
              <a:ext uri="{FF2B5EF4-FFF2-40B4-BE49-F238E27FC236}">
                <a16:creationId xmlns:a16="http://schemas.microsoft.com/office/drawing/2014/main" id="{9B9E0FD4-4566-A043-86AC-A231C5DA8523}"/>
              </a:ext>
            </a:extLst>
          </p:cNvPr>
          <p:cNvSpPr>
            <a:spLocks noGrp="1"/>
          </p:cNvSpPr>
          <p:nvPr>
            <p:ph type="ftr" sz="quarter" idx="11"/>
          </p:nvPr>
        </p:nvSpPr>
        <p:spPr>
          <a:xfrm>
            <a:off x="4038600" y="6457330"/>
            <a:ext cx="4114800" cy="365125"/>
          </a:xfrm>
          <a:prstGeom prst="rect">
            <a:avLst/>
          </a:prstGeom>
        </p:spPr>
        <p:txBody>
          <a:bodyPr/>
          <a:lstStyle/>
          <a:p>
            <a:r>
              <a:rPr lang="en-US" dirty="0"/>
              <a:t>CONFIDENTIAL Global Phasing Ltd. 2023</a:t>
            </a:r>
            <a:endParaRPr lang="en-GB" dirty="0"/>
          </a:p>
        </p:txBody>
      </p:sp>
      <p:sp>
        <p:nvSpPr>
          <p:cNvPr id="4" name="Slide Number Placeholder 3">
            <a:extLst>
              <a:ext uri="{FF2B5EF4-FFF2-40B4-BE49-F238E27FC236}">
                <a16:creationId xmlns:a16="http://schemas.microsoft.com/office/drawing/2014/main" id="{BC66903C-894D-AA2F-C17A-A4220208645E}"/>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32571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FF08F-3717-80DD-80B8-EE5914A5E3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653B039-11E0-AC36-E4A0-C86C266A0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03142D9-E021-1700-B780-4B22BDDB19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37C4C8-CC29-3402-812C-5B6048D5AEDE}"/>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6" name="Footer Placeholder 5">
            <a:extLst>
              <a:ext uri="{FF2B5EF4-FFF2-40B4-BE49-F238E27FC236}">
                <a16:creationId xmlns:a16="http://schemas.microsoft.com/office/drawing/2014/main" id="{48875D69-CEC8-7B9E-ED00-A32FD97CAE67}"/>
              </a:ext>
            </a:extLst>
          </p:cNvPr>
          <p:cNvSpPr>
            <a:spLocks noGrp="1"/>
          </p:cNvSpPr>
          <p:nvPr>
            <p:ph type="ftr" sz="quarter" idx="11"/>
          </p:nvPr>
        </p:nvSpPr>
        <p:spPr>
          <a:xfrm>
            <a:off x="4038600" y="6457330"/>
            <a:ext cx="4114800" cy="365125"/>
          </a:xfrm>
          <a:prstGeom prst="rect">
            <a:avLst/>
          </a:prstGeom>
        </p:spPr>
        <p:txBody>
          <a:bodyPr/>
          <a:lstStyle/>
          <a:p>
            <a:r>
              <a:rPr lang="en-US" dirty="0"/>
              <a:t>CONFIDENTIAL Global Phasing Ltd. 2023</a:t>
            </a:r>
            <a:endParaRPr lang="en-GB" dirty="0"/>
          </a:p>
        </p:txBody>
      </p:sp>
      <p:sp>
        <p:nvSpPr>
          <p:cNvPr id="7" name="Slide Number Placeholder 6">
            <a:extLst>
              <a:ext uri="{FF2B5EF4-FFF2-40B4-BE49-F238E27FC236}">
                <a16:creationId xmlns:a16="http://schemas.microsoft.com/office/drawing/2014/main" id="{E8D0BBD9-CC6D-0F18-0676-A371597E75FB}"/>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309351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0C0B5-CC12-5054-BC19-04A02A01C4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60BEB13-F7F7-21DA-9449-2830951B1D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1FAC2-2F56-B016-CC1F-3C34ED927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73A15A-D090-DCA9-5B66-115EBCA37A39}"/>
              </a:ext>
            </a:extLst>
          </p:cNvPr>
          <p:cNvSpPr>
            <a:spLocks noGrp="1"/>
          </p:cNvSpPr>
          <p:nvPr>
            <p:ph type="dt" sz="half" idx="10"/>
          </p:nvPr>
        </p:nvSpPr>
        <p:spPr>
          <a:xfrm>
            <a:off x="838200" y="6457330"/>
            <a:ext cx="2743200" cy="365125"/>
          </a:xfrm>
          <a:prstGeom prst="rect">
            <a:avLst/>
          </a:prstGeom>
        </p:spPr>
        <p:txBody>
          <a:bodyPr/>
          <a:lstStyle/>
          <a:p>
            <a:fld id="{04927DBB-6F33-4009-A2D5-7E628638A25B}" type="datetimeFigureOut">
              <a:rPr lang="en-GB" smtClean="0"/>
              <a:t>18/11/2025</a:t>
            </a:fld>
            <a:endParaRPr lang="en-GB"/>
          </a:p>
        </p:txBody>
      </p:sp>
      <p:sp>
        <p:nvSpPr>
          <p:cNvPr id="7" name="Slide Number Placeholder 6">
            <a:extLst>
              <a:ext uri="{FF2B5EF4-FFF2-40B4-BE49-F238E27FC236}">
                <a16:creationId xmlns:a16="http://schemas.microsoft.com/office/drawing/2014/main" id="{C719B162-A28C-5059-7504-D59B3B88C580}"/>
              </a:ext>
            </a:extLst>
          </p:cNvPr>
          <p:cNvSpPr>
            <a:spLocks noGrp="1"/>
          </p:cNvSpPr>
          <p:nvPr>
            <p:ph type="sldNum" sz="quarter" idx="12"/>
          </p:nvPr>
        </p:nvSpPr>
        <p:spPr>
          <a:xfrm>
            <a:off x="8610600" y="6457330"/>
            <a:ext cx="2743200" cy="365125"/>
          </a:xfrm>
          <a:prstGeom prst="rect">
            <a:avLst/>
          </a:prstGeom>
        </p:spPr>
        <p:txBody>
          <a:bodyPr/>
          <a:lstStyle/>
          <a:p>
            <a:fld id="{9EC78E36-5930-47A1-BF15-5F4D7021530F}" type="slidenum">
              <a:rPr lang="en-GB" smtClean="0"/>
              <a:t>‹#›</a:t>
            </a:fld>
            <a:endParaRPr lang="en-GB"/>
          </a:p>
        </p:txBody>
      </p:sp>
    </p:spTree>
    <p:extLst>
      <p:ext uri="{BB962C8B-B14F-4D97-AF65-F5344CB8AC3E}">
        <p14:creationId xmlns:p14="http://schemas.microsoft.com/office/powerpoint/2010/main" val="333985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6BEE14-730D-3D4A-BA7E-B4A16E070CC7}"/>
              </a:ext>
            </a:extLst>
          </p:cNvPr>
          <p:cNvSpPr>
            <a:spLocks noGrp="1"/>
          </p:cNvSpPr>
          <p:nvPr>
            <p:ph type="title"/>
          </p:nvPr>
        </p:nvSpPr>
        <p:spPr>
          <a:xfrm>
            <a:off x="1767092" y="129515"/>
            <a:ext cx="9586708" cy="709898"/>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8B62CD7-6B37-B952-D89D-9BB834A7B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5">
            <a:extLst>
              <a:ext uri="{FF2B5EF4-FFF2-40B4-BE49-F238E27FC236}">
                <a16:creationId xmlns:a16="http://schemas.microsoft.com/office/drawing/2014/main" id="{42896314-2586-8F58-7629-9ECCD674BD67}"/>
              </a:ext>
            </a:extLst>
          </p:cNvPr>
          <p:cNvPicPr/>
          <p:nvPr userDrawn="1"/>
        </p:nvPicPr>
        <p:blipFill>
          <a:blip r:embed="rId13"/>
          <a:srcRect l="6311" t="10150" r="7760"/>
          <a:stretch/>
        </p:blipFill>
        <p:spPr>
          <a:xfrm>
            <a:off x="55800" y="74880"/>
            <a:ext cx="1644840" cy="807840"/>
          </a:xfrm>
          <a:prstGeom prst="rect">
            <a:avLst/>
          </a:prstGeom>
          <a:ln w="0">
            <a:noFill/>
          </a:ln>
        </p:spPr>
      </p:pic>
      <p:grpSp>
        <p:nvGrpSpPr>
          <p:cNvPr id="8" name="Group 12">
            <a:extLst>
              <a:ext uri="{FF2B5EF4-FFF2-40B4-BE49-F238E27FC236}">
                <a16:creationId xmlns:a16="http://schemas.microsoft.com/office/drawing/2014/main" id="{92D2E26A-4206-EFFF-832A-3D876044C5BF}"/>
              </a:ext>
            </a:extLst>
          </p:cNvPr>
          <p:cNvGrpSpPr/>
          <p:nvPr userDrawn="1"/>
        </p:nvGrpSpPr>
        <p:grpSpPr>
          <a:xfrm>
            <a:off x="685800" y="1018800"/>
            <a:ext cx="10667880" cy="76680"/>
            <a:chOff x="685800" y="1018800"/>
            <a:chExt cx="10667880" cy="76680"/>
          </a:xfrm>
        </p:grpSpPr>
        <p:sp>
          <p:nvSpPr>
            <p:cNvPr id="9" name="Line 3">
              <a:extLst>
                <a:ext uri="{FF2B5EF4-FFF2-40B4-BE49-F238E27FC236}">
                  <a16:creationId xmlns:a16="http://schemas.microsoft.com/office/drawing/2014/main" id="{A4CBBADC-CE40-BBCC-AE47-B090B42E3F5C}"/>
                </a:ext>
              </a:extLst>
            </p:cNvPr>
            <p:cNvSpPr/>
            <p:nvPr/>
          </p:nvSpPr>
          <p:spPr>
            <a:xfrm>
              <a:off x="685800" y="1018800"/>
              <a:ext cx="10667880" cy="360"/>
            </a:xfrm>
            <a:prstGeom prst="line">
              <a:avLst/>
            </a:prstGeom>
            <a:ln w="38160">
              <a:solidFill>
                <a:srgbClr val="003399"/>
              </a:solidFill>
              <a:round/>
            </a:ln>
          </p:spPr>
          <p:style>
            <a:lnRef idx="0">
              <a:scrgbClr r="0" g="0" b="0"/>
            </a:lnRef>
            <a:fillRef idx="0">
              <a:scrgbClr r="0" g="0" b="0"/>
            </a:fillRef>
            <a:effectRef idx="0">
              <a:scrgbClr r="0" g="0" b="0"/>
            </a:effectRef>
            <a:fontRef idx="minor"/>
          </p:style>
          <p:txBody>
            <a:bodyPr/>
            <a:lstStyle/>
            <a:p>
              <a:endParaRPr lang="en-GB"/>
            </a:p>
          </p:txBody>
        </p:sp>
        <p:sp>
          <p:nvSpPr>
            <p:cNvPr id="10" name="Line 5">
              <a:extLst>
                <a:ext uri="{FF2B5EF4-FFF2-40B4-BE49-F238E27FC236}">
                  <a16:creationId xmlns:a16="http://schemas.microsoft.com/office/drawing/2014/main" id="{D2E31877-1BFB-BF32-A2BB-A404BFB41F4D}"/>
                </a:ext>
              </a:extLst>
            </p:cNvPr>
            <p:cNvSpPr/>
            <p:nvPr/>
          </p:nvSpPr>
          <p:spPr>
            <a:xfrm>
              <a:off x="2057400" y="1095120"/>
              <a:ext cx="9296280" cy="360"/>
            </a:xfrm>
            <a:prstGeom prst="line">
              <a:avLst/>
            </a:prstGeom>
            <a:ln w="19080">
              <a:solidFill>
                <a:srgbClr val="003399"/>
              </a:solidFill>
              <a:round/>
            </a:ln>
          </p:spPr>
          <p:style>
            <a:lnRef idx="0">
              <a:scrgbClr r="0" g="0" b="0"/>
            </a:lnRef>
            <a:fillRef idx="0">
              <a:scrgbClr r="0" g="0" b="0"/>
            </a:fillRef>
            <a:effectRef idx="0">
              <a:scrgbClr r="0" g="0" b="0"/>
            </a:effectRef>
            <a:fontRef idx="minor"/>
          </p:style>
          <p:txBody>
            <a:bodyPr/>
            <a:lstStyle/>
            <a:p>
              <a:endParaRPr lang="en-GB"/>
            </a:p>
          </p:txBody>
        </p:sp>
      </p:grpSp>
      <p:grpSp>
        <p:nvGrpSpPr>
          <p:cNvPr id="11" name="Group 11">
            <a:extLst>
              <a:ext uri="{FF2B5EF4-FFF2-40B4-BE49-F238E27FC236}">
                <a16:creationId xmlns:a16="http://schemas.microsoft.com/office/drawing/2014/main" id="{55A58F9B-8986-495A-6418-98FF59500691}"/>
              </a:ext>
            </a:extLst>
          </p:cNvPr>
          <p:cNvGrpSpPr/>
          <p:nvPr userDrawn="1"/>
        </p:nvGrpSpPr>
        <p:grpSpPr>
          <a:xfrm>
            <a:off x="685800" y="6326280"/>
            <a:ext cx="10667880" cy="76680"/>
            <a:chOff x="685800" y="6326280"/>
            <a:chExt cx="10667880" cy="76680"/>
          </a:xfrm>
        </p:grpSpPr>
        <p:sp>
          <p:nvSpPr>
            <p:cNvPr id="12" name="Line 4">
              <a:extLst>
                <a:ext uri="{FF2B5EF4-FFF2-40B4-BE49-F238E27FC236}">
                  <a16:creationId xmlns:a16="http://schemas.microsoft.com/office/drawing/2014/main" id="{8A9ECE39-C483-4066-9046-5BFAFB88A7DF}"/>
                </a:ext>
              </a:extLst>
            </p:cNvPr>
            <p:cNvSpPr/>
            <p:nvPr/>
          </p:nvSpPr>
          <p:spPr>
            <a:xfrm>
              <a:off x="685800" y="6402600"/>
              <a:ext cx="10667880" cy="360"/>
            </a:xfrm>
            <a:prstGeom prst="line">
              <a:avLst/>
            </a:prstGeom>
            <a:ln w="28440">
              <a:solidFill>
                <a:srgbClr val="000066"/>
              </a:solidFill>
              <a:round/>
            </a:ln>
          </p:spPr>
          <p:style>
            <a:lnRef idx="0">
              <a:scrgbClr r="0" g="0" b="0"/>
            </a:lnRef>
            <a:fillRef idx="0">
              <a:scrgbClr r="0" g="0" b="0"/>
            </a:fillRef>
            <a:effectRef idx="0">
              <a:scrgbClr r="0" g="0" b="0"/>
            </a:effectRef>
            <a:fontRef idx="minor"/>
          </p:style>
          <p:txBody>
            <a:bodyPr/>
            <a:lstStyle/>
            <a:p>
              <a:endParaRPr lang="en-GB"/>
            </a:p>
          </p:txBody>
        </p:sp>
        <p:sp>
          <p:nvSpPr>
            <p:cNvPr id="13" name="Line 6">
              <a:extLst>
                <a:ext uri="{FF2B5EF4-FFF2-40B4-BE49-F238E27FC236}">
                  <a16:creationId xmlns:a16="http://schemas.microsoft.com/office/drawing/2014/main" id="{BAC8C6F6-2CDC-BDEB-0465-9027299CDB79}"/>
                </a:ext>
              </a:extLst>
            </p:cNvPr>
            <p:cNvSpPr/>
            <p:nvPr/>
          </p:nvSpPr>
          <p:spPr>
            <a:xfrm>
              <a:off x="685800" y="6326280"/>
              <a:ext cx="9111960" cy="4680"/>
            </a:xfrm>
            <a:prstGeom prst="line">
              <a:avLst/>
            </a:prstGeom>
            <a:ln w="9360">
              <a:solidFill>
                <a:srgbClr val="000066"/>
              </a:solidFill>
              <a:round/>
            </a:ln>
          </p:spPr>
          <p:style>
            <a:lnRef idx="0">
              <a:scrgbClr r="0" g="0" b="0"/>
            </a:lnRef>
            <a:fillRef idx="0">
              <a:scrgbClr r="0" g="0" b="0"/>
            </a:fillRef>
            <a:effectRef idx="0">
              <a:scrgbClr r="0" g="0" b="0"/>
            </a:effectRef>
            <a:fontRef idx="minor"/>
          </p:style>
          <p:txBody>
            <a:bodyPr/>
            <a:lstStyle/>
            <a:p>
              <a:endParaRPr lang="en-GB"/>
            </a:p>
          </p:txBody>
        </p:sp>
      </p:grpSp>
      <p:sp>
        <p:nvSpPr>
          <p:cNvPr id="15" name="TextBox 14">
            <a:extLst>
              <a:ext uri="{FF2B5EF4-FFF2-40B4-BE49-F238E27FC236}">
                <a16:creationId xmlns:a16="http://schemas.microsoft.com/office/drawing/2014/main" id="{DB8AD916-0E01-4BCA-36F6-849183320BAC}"/>
              </a:ext>
            </a:extLst>
          </p:cNvPr>
          <p:cNvSpPr txBox="1"/>
          <p:nvPr userDrawn="1"/>
        </p:nvSpPr>
        <p:spPr>
          <a:xfrm>
            <a:off x="4312252" y="6517327"/>
            <a:ext cx="3414975" cy="276999"/>
          </a:xfrm>
          <a:prstGeom prst="rect">
            <a:avLst/>
          </a:prstGeom>
          <a:noFill/>
        </p:spPr>
        <p:txBody>
          <a:bodyPr wrap="square">
            <a:spAutoFit/>
          </a:bodyPr>
          <a:lstStyle/>
          <a:p>
            <a:pPr algn="ctr">
              <a:lnSpc>
                <a:spcPct val="100000"/>
              </a:lnSpc>
              <a:buNone/>
            </a:pPr>
            <a:r>
              <a:rPr lang="en-US" sz="1200" b="0" strike="noStrike" spc="-1" dirty="0">
                <a:solidFill>
                  <a:srgbClr val="8B8B8B"/>
                </a:solidFill>
                <a:latin typeface="Arial"/>
              </a:rPr>
              <a:t>CONFIDENTIAL Global Phasing Ltd 2025</a:t>
            </a:r>
            <a:endParaRPr lang="en-GB" sz="1200" b="0" strike="noStrike" spc="-1" dirty="0">
              <a:latin typeface="Times New Roman"/>
            </a:endParaRPr>
          </a:p>
        </p:txBody>
      </p:sp>
    </p:spTree>
    <p:extLst>
      <p:ext uri="{BB962C8B-B14F-4D97-AF65-F5344CB8AC3E}">
        <p14:creationId xmlns:p14="http://schemas.microsoft.com/office/powerpoint/2010/main" val="2871042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lnSpc>
          <a:spcPct val="90000"/>
        </a:lnSpc>
        <a:spcBef>
          <a:spcPct val="0"/>
        </a:spcBef>
        <a:buNone/>
        <a:defRPr sz="4400" kern="1200">
          <a:solidFill>
            <a:srgbClr val="1F497D"/>
          </a:solidFill>
          <a:latin typeface="Trebuchet MS" panose="020B0603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600" kern="1200" baseline="0">
          <a:solidFill>
            <a:srgbClr val="1F497D"/>
          </a:solidFill>
          <a:latin typeface="Trebuchet MS" panose="020B0603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baseline="0">
          <a:solidFill>
            <a:srgbClr val="1F497D"/>
          </a:solidFill>
          <a:latin typeface="Trebuchet MS" panose="020B0603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1F497D"/>
          </a:solidFill>
          <a:latin typeface="Trebuchet MS" panose="020B0603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1F497D"/>
          </a:solidFill>
          <a:latin typeface="Trebuchet MS" panose="020B0603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baseline="0">
          <a:solidFill>
            <a:srgbClr val="1F497D"/>
          </a:solidFill>
          <a:latin typeface="Trebuchet MS" panose="020B0603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D4831-7C20-07E9-E5DC-2C604483EA84}"/>
              </a:ext>
            </a:extLst>
          </p:cNvPr>
          <p:cNvSpPr>
            <a:spLocks noGrp="1"/>
          </p:cNvSpPr>
          <p:nvPr>
            <p:ph type="ctrTitle"/>
          </p:nvPr>
        </p:nvSpPr>
        <p:spPr>
          <a:xfrm>
            <a:off x="573932" y="1257301"/>
            <a:ext cx="10865795" cy="1996695"/>
          </a:xfrm>
        </p:spPr>
        <p:txBody>
          <a:bodyPr>
            <a:noAutofit/>
          </a:bodyPr>
          <a:lstStyle/>
          <a:p>
            <a:r>
              <a:rPr lang="en-US" sz="4800" kern="50" dirty="0">
                <a:effectLst/>
                <a:ea typeface="DejaVu Sans"/>
                <a:cs typeface="URW Bookman L"/>
              </a:rPr>
              <a:t>The Industrial Access Beamline Validation Proposal</a:t>
            </a:r>
            <a:endParaRPr lang="en-US" sz="4800" b="0" i="0" u="none" strike="noStrike" baseline="0" dirty="0">
              <a:solidFill>
                <a:srgbClr val="002060"/>
              </a:solidFill>
            </a:endParaRPr>
          </a:p>
        </p:txBody>
      </p:sp>
      <p:sp>
        <p:nvSpPr>
          <p:cNvPr id="3" name="Subtitle 2">
            <a:extLst>
              <a:ext uri="{FF2B5EF4-FFF2-40B4-BE49-F238E27FC236}">
                <a16:creationId xmlns:a16="http://schemas.microsoft.com/office/drawing/2014/main" id="{4962FC3E-3A75-61C1-6877-61AB21F99CF8}"/>
              </a:ext>
            </a:extLst>
          </p:cNvPr>
          <p:cNvSpPr>
            <a:spLocks noGrp="1"/>
          </p:cNvSpPr>
          <p:nvPr>
            <p:ph type="subTitle" idx="1"/>
          </p:nvPr>
        </p:nvSpPr>
        <p:spPr>
          <a:xfrm>
            <a:off x="1524000" y="3998890"/>
            <a:ext cx="9144000" cy="1716109"/>
          </a:xfrm>
        </p:spPr>
        <p:txBody>
          <a:bodyPr>
            <a:normAutofit/>
          </a:bodyPr>
          <a:lstStyle/>
          <a:p>
            <a:r>
              <a:rPr lang="en-US" sz="2400" spc="-1" dirty="0">
                <a:solidFill>
                  <a:srgbClr val="1F497D"/>
                </a:solidFill>
                <a:latin typeface="Arial"/>
              </a:rPr>
              <a:t>Gérard Bricogne</a:t>
            </a:r>
          </a:p>
          <a:p>
            <a:r>
              <a:rPr lang="en-US" sz="2400" spc="-1" dirty="0" err="1">
                <a:solidFill>
                  <a:srgbClr val="1F497D"/>
                </a:solidFill>
                <a:latin typeface="Arial"/>
              </a:rPr>
              <a:t>ISPyB-MXCuBE</a:t>
            </a:r>
            <a:r>
              <a:rPr lang="en-US" sz="2400" spc="-1" dirty="0">
                <a:solidFill>
                  <a:srgbClr val="1F497D"/>
                </a:solidFill>
                <a:latin typeface="Arial"/>
              </a:rPr>
              <a:t> Meeting</a:t>
            </a:r>
          </a:p>
          <a:p>
            <a:br>
              <a:rPr lang="en-US" dirty="0"/>
            </a:br>
            <a:r>
              <a:rPr lang="en-US" dirty="0"/>
              <a:t>D</a:t>
            </a:r>
            <a:r>
              <a:rPr lang="en-US" sz="2400" spc="-1" dirty="0">
                <a:solidFill>
                  <a:srgbClr val="1F497D"/>
                </a:solidFill>
                <a:latin typeface="Arial"/>
              </a:rPr>
              <a:t>iamond Light Source, 18 November 2025</a:t>
            </a:r>
          </a:p>
          <a:p>
            <a:endParaRPr lang="en-GB" dirty="0"/>
          </a:p>
        </p:txBody>
      </p:sp>
    </p:spTree>
    <p:extLst>
      <p:ext uri="{BB962C8B-B14F-4D97-AF65-F5344CB8AC3E}">
        <p14:creationId xmlns:p14="http://schemas.microsoft.com/office/powerpoint/2010/main" val="1983183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404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D160E-F97C-71E4-7350-47BA765DF125}"/>
              </a:ext>
            </a:extLst>
          </p:cNvPr>
          <p:cNvSpPr>
            <a:spLocks noGrp="1"/>
          </p:cNvSpPr>
          <p:nvPr>
            <p:ph type="title"/>
          </p:nvPr>
        </p:nvSpPr>
        <p:spPr/>
        <p:txBody>
          <a:bodyPr>
            <a:normAutofit/>
          </a:bodyPr>
          <a:lstStyle/>
          <a:p>
            <a:r>
              <a:rPr lang="en-GB" sz="3200" dirty="0"/>
              <a:t>Origins</a:t>
            </a:r>
          </a:p>
        </p:txBody>
      </p:sp>
      <p:sp>
        <p:nvSpPr>
          <p:cNvPr id="3" name="Content Placeholder 2">
            <a:extLst>
              <a:ext uri="{FF2B5EF4-FFF2-40B4-BE49-F238E27FC236}">
                <a16:creationId xmlns:a16="http://schemas.microsoft.com/office/drawing/2014/main" id="{82CB7BC9-255B-A3D9-47D3-4837D8B07F32}"/>
              </a:ext>
            </a:extLst>
          </p:cNvPr>
          <p:cNvSpPr>
            <a:spLocks noGrp="1"/>
          </p:cNvSpPr>
          <p:nvPr>
            <p:ph idx="1"/>
          </p:nvPr>
        </p:nvSpPr>
        <p:spPr>
          <a:xfrm>
            <a:off x="532436" y="1139961"/>
            <a:ext cx="11076972" cy="5225279"/>
          </a:xfrm>
        </p:spPr>
        <p:txBody>
          <a:bodyPr>
            <a:noAutofit/>
          </a:bodyPr>
          <a:lstStyle/>
          <a:p>
            <a:r>
              <a:rPr lang="en-GB" sz="2400" dirty="0">
                <a:ea typeface="Calibri" panose="020F0502020204030204" pitchFamily="34" charset="0"/>
              </a:rPr>
              <a:t>The analysis of the “XDS crisis” and the “Lessons learned” from it were presented at the </a:t>
            </a:r>
            <a:r>
              <a:rPr lang="en-GB" sz="2400" dirty="0" err="1">
                <a:ea typeface="Calibri" panose="020F0502020204030204" pitchFamily="34" charset="0"/>
              </a:rPr>
              <a:t>GPhL</a:t>
            </a:r>
            <a:r>
              <a:rPr lang="en-GB" sz="2400" dirty="0">
                <a:ea typeface="Calibri" panose="020F0502020204030204" pitchFamily="34" charset="0"/>
              </a:rPr>
              <a:t> Consortium Meeting held in Cambridge from June 30</a:t>
            </a:r>
            <a:r>
              <a:rPr lang="en-GB" sz="2400" baseline="30000" dirty="0">
                <a:ea typeface="Calibri" panose="020F0502020204030204" pitchFamily="34" charset="0"/>
              </a:rPr>
              <a:t>th</a:t>
            </a:r>
            <a:r>
              <a:rPr lang="en-GB" sz="2400" dirty="0">
                <a:ea typeface="Calibri" panose="020F0502020204030204" pitchFamily="34" charset="0"/>
              </a:rPr>
              <a:t> to July 2</a:t>
            </a:r>
            <a:r>
              <a:rPr lang="en-GB" sz="2400" baseline="30000" dirty="0">
                <a:ea typeface="Calibri" panose="020F0502020204030204" pitchFamily="34" charset="0"/>
              </a:rPr>
              <a:t>nd</a:t>
            </a:r>
            <a:r>
              <a:rPr lang="en-GB" sz="2400" dirty="0">
                <a:ea typeface="Calibri" panose="020F0502020204030204" pitchFamily="34" charset="0"/>
              </a:rPr>
              <a:t>.</a:t>
            </a:r>
          </a:p>
          <a:p>
            <a:r>
              <a:rPr lang="en-GB" sz="2400" dirty="0">
                <a:effectLst/>
                <a:ea typeface="Calibri" panose="020F0502020204030204" pitchFamily="34" charset="0"/>
              </a:rPr>
              <a:t>Users of different synchrotrons had been affected to different degrees, with those of the P14 beamline being completely spared thanks to Gleb’s involvement in the investigation from the outset, while other synchrotrons accumulated significant volumes of flawed processing results requiring the raw images to be reprocessed with a corrected XDS version.</a:t>
            </a:r>
          </a:p>
          <a:p>
            <a:r>
              <a:rPr lang="en-GB" sz="2400" dirty="0">
                <a:ea typeface="Calibri" panose="020F0502020204030204" pitchFamily="34" charset="0"/>
              </a:rPr>
              <a:t>Other incidents that had compromised data quality (wrong image widths) or made processing with </a:t>
            </a:r>
            <a:r>
              <a:rPr lang="en-GB" sz="2400" dirty="0" err="1">
                <a:ea typeface="Calibri" panose="020F0502020204030204" pitchFamily="34" charset="0"/>
              </a:rPr>
              <a:t>autoPROC</a:t>
            </a:r>
            <a:r>
              <a:rPr lang="en-GB" sz="2400" dirty="0">
                <a:ea typeface="Calibri" panose="020F0502020204030204" pitchFamily="34" charset="0"/>
              </a:rPr>
              <a:t> impossible (wrong goniometer descriptions) had occurred at various times in the past and had led us Clemens to compile a list of preventative measures that, if deployed, would have avoided these problems or made their remediation much simpler and speedier, avoiding wastage of resources and - most important of all for industrial users involved in MX-for-SBDD - delays in obtaining correct data. </a:t>
            </a:r>
          </a:p>
        </p:txBody>
      </p:sp>
    </p:spTree>
    <p:extLst>
      <p:ext uri="{BB962C8B-B14F-4D97-AF65-F5344CB8AC3E}">
        <p14:creationId xmlns:p14="http://schemas.microsoft.com/office/powerpoint/2010/main" val="158964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7DDAE-F468-BFE8-82C0-AAC0938AC9A1}"/>
              </a:ext>
            </a:extLst>
          </p:cNvPr>
          <p:cNvSpPr>
            <a:spLocks noGrp="1"/>
          </p:cNvSpPr>
          <p:nvPr>
            <p:ph type="title"/>
          </p:nvPr>
        </p:nvSpPr>
        <p:spPr/>
        <p:txBody>
          <a:bodyPr>
            <a:normAutofit/>
          </a:bodyPr>
          <a:lstStyle/>
          <a:p>
            <a:r>
              <a:rPr lang="en-US" sz="3200" dirty="0"/>
              <a:t>The inception of the QA initiative </a:t>
            </a:r>
            <a:endParaRPr lang="en-GB" sz="3200" dirty="0"/>
          </a:p>
        </p:txBody>
      </p:sp>
      <p:sp>
        <p:nvSpPr>
          <p:cNvPr id="3" name="Content Placeholder 2">
            <a:extLst>
              <a:ext uri="{FF2B5EF4-FFF2-40B4-BE49-F238E27FC236}">
                <a16:creationId xmlns:a16="http://schemas.microsoft.com/office/drawing/2014/main" id="{20035B62-EF2C-AA20-23B4-846C70977AE9}"/>
              </a:ext>
            </a:extLst>
          </p:cNvPr>
          <p:cNvSpPr>
            <a:spLocks noGrp="1"/>
          </p:cNvSpPr>
          <p:nvPr>
            <p:ph idx="1"/>
          </p:nvPr>
        </p:nvSpPr>
        <p:spPr>
          <a:xfrm>
            <a:off x="838200" y="1193302"/>
            <a:ext cx="10515600" cy="3271067"/>
          </a:xfrm>
        </p:spPr>
        <p:txBody>
          <a:bodyPr>
            <a:normAutofit/>
          </a:bodyPr>
          <a:lstStyle/>
          <a:p>
            <a:r>
              <a:rPr lang="en-US" sz="2400" dirty="0"/>
              <a:t>Revisiting these preventative measures at the Consortium meeting led to a discussion in which a large number of Members supported the idea of jointly approaching the synchrotrons they were using with a Proposal to implement them in a uniform manner that would enable users and developers of the various software packages used in their pipelines to get (or to ask a third party to get) at any time a detailed overview of the state of QA readiness of each beamline they want to use.</a:t>
            </a:r>
          </a:p>
          <a:p>
            <a:r>
              <a:rPr lang="en-US" sz="2400" dirty="0"/>
              <a:t>Jim Thorpe (GSK) volunteered to coordinate such an initiative describing it in the following terms:</a:t>
            </a:r>
          </a:p>
        </p:txBody>
      </p:sp>
      <p:sp>
        <p:nvSpPr>
          <p:cNvPr id="4" name="TextBox 3">
            <a:extLst>
              <a:ext uri="{FF2B5EF4-FFF2-40B4-BE49-F238E27FC236}">
                <a16:creationId xmlns:a16="http://schemas.microsoft.com/office/drawing/2014/main" id="{98B21DE2-C4A5-E9FB-AC3C-B04E90AF02F0}"/>
              </a:ext>
            </a:extLst>
          </p:cNvPr>
          <p:cNvSpPr txBox="1"/>
          <p:nvPr/>
        </p:nvSpPr>
        <p:spPr>
          <a:xfrm>
            <a:off x="1447800" y="4451669"/>
            <a:ext cx="9652000" cy="1785104"/>
          </a:xfrm>
          <a:prstGeom prst="rect">
            <a:avLst/>
          </a:prstGeom>
          <a:noFill/>
        </p:spPr>
        <p:txBody>
          <a:bodyPr wrap="square" rtlCol="0">
            <a:spAutoFit/>
          </a:bodyPr>
          <a:lstStyle/>
          <a:p>
            <a:pPr>
              <a:spcBef>
                <a:spcPts val="1800"/>
              </a:spcBef>
            </a:pPr>
            <a:r>
              <a:rPr lang="en-US" sz="2200" b="1" i="1" dirty="0">
                <a:solidFill>
                  <a:srgbClr val="1F497D"/>
                </a:solidFill>
              </a:rPr>
              <a:t>Proposal:</a:t>
            </a:r>
            <a:r>
              <a:rPr lang="en-US" sz="2200" i="1" dirty="0">
                <a:solidFill>
                  <a:srgbClr val="1F497D"/>
                </a:solidFill>
              </a:rPr>
              <a:t> We would like to bring this community together to discuss these challenges, with the goal of agreeing a minimum set of information items that can be provided by each beamline to allow for third-party validation of the equipment and its software pipelines. These records can then be attached to our experimental writeups as a record of the facilities’ suitability for the experiment carried out.</a:t>
            </a:r>
            <a:endParaRPr lang="en-GB" sz="2200" i="1" dirty="0">
              <a:solidFill>
                <a:srgbClr val="1F497D"/>
              </a:solidFill>
            </a:endParaRPr>
          </a:p>
        </p:txBody>
      </p:sp>
    </p:spTree>
    <p:extLst>
      <p:ext uri="{BB962C8B-B14F-4D97-AF65-F5344CB8AC3E}">
        <p14:creationId xmlns:p14="http://schemas.microsoft.com/office/powerpoint/2010/main" val="1817832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96701-E982-4BDC-2549-58428CAF1087}"/>
              </a:ext>
            </a:extLst>
          </p:cNvPr>
          <p:cNvSpPr>
            <a:spLocks noGrp="1"/>
          </p:cNvSpPr>
          <p:nvPr>
            <p:ph type="title"/>
          </p:nvPr>
        </p:nvSpPr>
        <p:spPr>
          <a:xfrm>
            <a:off x="1767092" y="129515"/>
            <a:ext cx="9751808" cy="709898"/>
          </a:xfrm>
        </p:spPr>
        <p:txBody>
          <a:bodyPr>
            <a:normAutofit/>
          </a:bodyPr>
          <a:lstStyle/>
          <a:p>
            <a:r>
              <a:rPr lang="en-US" sz="3200" dirty="0"/>
              <a:t>Enhancing the SOP for MX Synchrotron Beamlines - 1 </a:t>
            </a:r>
            <a:endParaRPr lang="en-GB" sz="3200" dirty="0"/>
          </a:p>
        </p:txBody>
      </p:sp>
      <p:sp>
        <p:nvSpPr>
          <p:cNvPr id="3" name="Content Placeholder 2">
            <a:extLst>
              <a:ext uri="{FF2B5EF4-FFF2-40B4-BE49-F238E27FC236}">
                <a16:creationId xmlns:a16="http://schemas.microsoft.com/office/drawing/2014/main" id="{832B3A9E-812C-73BD-73F0-5B30537CE553}"/>
              </a:ext>
            </a:extLst>
          </p:cNvPr>
          <p:cNvSpPr>
            <a:spLocks noGrp="1"/>
          </p:cNvSpPr>
          <p:nvPr>
            <p:ph idx="1"/>
          </p:nvPr>
        </p:nvSpPr>
        <p:spPr>
          <a:xfrm>
            <a:off x="838200" y="1219200"/>
            <a:ext cx="10515600" cy="5003800"/>
          </a:xfrm>
        </p:spPr>
        <p:txBody>
          <a:bodyPr>
            <a:normAutofit/>
          </a:bodyPr>
          <a:lstStyle/>
          <a:p>
            <a:pPr marL="0" indent="0" algn="ctr">
              <a:buNone/>
            </a:pPr>
            <a:r>
              <a:rPr lang="en-US" sz="2400" dirty="0"/>
              <a:t>The suggestions in the Proposal are as follows</a:t>
            </a:r>
          </a:p>
          <a:p>
            <a:endParaRPr lang="en-GB" sz="2400" dirty="0"/>
          </a:p>
        </p:txBody>
      </p:sp>
      <p:pic>
        <p:nvPicPr>
          <p:cNvPr id="5" name="Picture 4">
            <a:extLst>
              <a:ext uri="{FF2B5EF4-FFF2-40B4-BE49-F238E27FC236}">
                <a16:creationId xmlns:a16="http://schemas.microsoft.com/office/drawing/2014/main" id="{7B925C34-ABB1-48FC-6FB3-E21F3C4BE737}"/>
              </a:ext>
            </a:extLst>
          </p:cNvPr>
          <p:cNvPicPr>
            <a:picLocks noChangeAspect="1"/>
          </p:cNvPicPr>
          <p:nvPr/>
        </p:nvPicPr>
        <p:blipFill>
          <a:blip r:embed="rId2"/>
          <a:stretch>
            <a:fillRect/>
          </a:stretch>
        </p:blipFill>
        <p:spPr>
          <a:xfrm>
            <a:off x="991625" y="2006600"/>
            <a:ext cx="10280219" cy="3771900"/>
          </a:xfrm>
          <a:prstGeom prst="rect">
            <a:avLst/>
          </a:prstGeom>
        </p:spPr>
      </p:pic>
    </p:spTree>
    <p:extLst>
      <p:ext uri="{BB962C8B-B14F-4D97-AF65-F5344CB8AC3E}">
        <p14:creationId xmlns:p14="http://schemas.microsoft.com/office/powerpoint/2010/main" val="68730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B109D-970C-01AB-879D-6157A2CF7817}"/>
              </a:ext>
            </a:extLst>
          </p:cNvPr>
          <p:cNvSpPr>
            <a:spLocks noGrp="1"/>
          </p:cNvSpPr>
          <p:nvPr>
            <p:ph type="title"/>
          </p:nvPr>
        </p:nvSpPr>
        <p:spPr/>
        <p:txBody>
          <a:bodyPr>
            <a:normAutofit fontScale="90000"/>
          </a:bodyPr>
          <a:lstStyle/>
          <a:p>
            <a:r>
              <a:rPr kumimoji="0" lang="en-US" sz="3200" b="0" i="0" u="none" strike="noStrike" kern="1200" cap="none" spc="0" normalizeH="0" baseline="0" noProof="0" dirty="0">
                <a:ln>
                  <a:noFill/>
                </a:ln>
                <a:solidFill>
                  <a:srgbClr val="1F497D"/>
                </a:solidFill>
                <a:effectLst/>
                <a:uLnTx/>
                <a:uFillTx/>
                <a:latin typeface="Trebuchet MS" panose="020B0603020202020204" pitchFamily="34" charset="0"/>
                <a:ea typeface="+mj-ea"/>
                <a:cs typeface="Arial" panose="020B0604020202020204" pitchFamily="34" charset="0"/>
              </a:rPr>
              <a:t>Enhancing the SOP for MX Synchrotron Beamlines - 2</a:t>
            </a:r>
            <a:endParaRPr lang="en-GB" dirty="0"/>
          </a:p>
        </p:txBody>
      </p:sp>
      <p:pic>
        <p:nvPicPr>
          <p:cNvPr id="5" name="Content Placeholder 4">
            <a:extLst>
              <a:ext uri="{FF2B5EF4-FFF2-40B4-BE49-F238E27FC236}">
                <a16:creationId xmlns:a16="http://schemas.microsoft.com/office/drawing/2014/main" id="{87332836-2901-F538-CB77-92EB28743DF0}"/>
              </a:ext>
            </a:extLst>
          </p:cNvPr>
          <p:cNvPicPr>
            <a:picLocks noGrp="1" noChangeAspect="1"/>
          </p:cNvPicPr>
          <p:nvPr>
            <p:ph idx="1"/>
          </p:nvPr>
        </p:nvPicPr>
        <p:blipFill>
          <a:blip r:embed="rId2"/>
          <a:stretch>
            <a:fillRect/>
          </a:stretch>
        </p:blipFill>
        <p:spPr>
          <a:xfrm>
            <a:off x="2048399" y="1270000"/>
            <a:ext cx="8047740" cy="4914900"/>
          </a:xfrm>
          <a:prstGeom prst="rect">
            <a:avLst/>
          </a:prstGeom>
        </p:spPr>
      </p:pic>
    </p:spTree>
    <p:extLst>
      <p:ext uri="{BB962C8B-B14F-4D97-AF65-F5344CB8AC3E}">
        <p14:creationId xmlns:p14="http://schemas.microsoft.com/office/powerpoint/2010/main" val="2268321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E4B6C-4655-4060-8E7E-8B00BF577FBD}"/>
              </a:ext>
            </a:extLst>
          </p:cNvPr>
          <p:cNvSpPr>
            <a:spLocks noGrp="1"/>
          </p:cNvSpPr>
          <p:nvPr>
            <p:ph type="title"/>
          </p:nvPr>
        </p:nvSpPr>
        <p:spPr/>
        <p:txBody>
          <a:bodyPr/>
          <a:lstStyle/>
          <a:p>
            <a:r>
              <a:rPr kumimoji="0" lang="en-US" sz="2900" b="0" i="0" u="none" strike="noStrike" kern="1200" cap="none" spc="0" normalizeH="0" baseline="0" noProof="0" dirty="0">
                <a:ln>
                  <a:noFill/>
                </a:ln>
                <a:solidFill>
                  <a:srgbClr val="1F497D"/>
                </a:solidFill>
                <a:effectLst/>
                <a:uLnTx/>
                <a:uFillTx/>
                <a:latin typeface="Trebuchet MS" panose="020B0603020202020204" pitchFamily="34" charset="0"/>
                <a:ea typeface="+mj-ea"/>
                <a:cs typeface="Arial" panose="020B0604020202020204" pitchFamily="34" charset="0"/>
              </a:rPr>
              <a:t>Enhancing the SOP for MX Synchrotron Beamlines - 3</a:t>
            </a:r>
            <a:endParaRPr lang="en-GB" dirty="0"/>
          </a:p>
        </p:txBody>
      </p:sp>
      <p:pic>
        <p:nvPicPr>
          <p:cNvPr id="5" name="Content Placeholder 4">
            <a:extLst>
              <a:ext uri="{FF2B5EF4-FFF2-40B4-BE49-F238E27FC236}">
                <a16:creationId xmlns:a16="http://schemas.microsoft.com/office/drawing/2014/main" id="{FA797172-AA21-A7C5-218B-A74C93BCE1B6}"/>
              </a:ext>
            </a:extLst>
          </p:cNvPr>
          <p:cNvPicPr>
            <a:picLocks noGrp="1" noChangeAspect="1"/>
          </p:cNvPicPr>
          <p:nvPr>
            <p:ph idx="1"/>
          </p:nvPr>
        </p:nvPicPr>
        <p:blipFill>
          <a:blip r:embed="rId2"/>
          <a:stretch>
            <a:fillRect/>
          </a:stretch>
        </p:blipFill>
        <p:spPr>
          <a:xfrm>
            <a:off x="2050326" y="1435100"/>
            <a:ext cx="8220996" cy="1308099"/>
          </a:xfrm>
          <a:prstGeom prst="rect">
            <a:avLst/>
          </a:prstGeom>
        </p:spPr>
      </p:pic>
      <p:pic>
        <p:nvPicPr>
          <p:cNvPr id="7" name="Picture 6">
            <a:extLst>
              <a:ext uri="{FF2B5EF4-FFF2-40B4-BE49-F238E27FC236}">
                <a16:creationId xmlns:a16="http://schemas.microsoft.com/office/drawing/2014/main" id="{4FA3250B-7755-686A-EB3B-36F69C3FDFBA}"/>
              </a:ext>
            </a:extLst>
          </p:cNvPr>
          <p:cNvPicPr>
            <a:picLocks noChangeAspect="1"/>
          </p:cNvPicPr>
          <p:nvPr/>
        </p:nvPicPr>
        <p:blipFill>
          <a:blip r:embed="rId3"/>
          <a:stretch>
            <a:fillRect/>
          </a:stretch>
        </p:blipFill>
        <p:spPr>
          <a:xfrm>
            <a:off x="1926059" y="2768600"/>
            <a:ext cx="8468527" cy="3159664"/>
          </a:xfrm>
          <a:prstGeom prst="rect">
            <a:avLst/>
          </a:prstGeom>
        </p:spPr>
      </p:pic>
    </p:spTree>
    <p:extLst>
      <p:ext uri="{BB962C8B-B14F-4D97-AF65-F5344CB8AC3E}">
        <p14:creationId xmlns:p14="http://schemas.microsoft.com/office/powerpoint/2010/main" val="1652942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E5A53-8CCD-90B3-C9D7-C57CABAC0800}"/>
              </a:ext>
            </a:extLst>
          </p:cNvPr>
          <p:cNvSpPr>
            <a:spLocks noGrp="1"/>
          </p:cNvSpPr>
          <p:nvPr>
            <p:ph type="title"/>
          </p:nvPr>
        </p:nvSpPr>
        <p:spPr/>
        <p:txBody>
          <a:bodyPr/>
          <a:lstStyle/>
          <a:p>
            <a:r>
              <a:rPr kumimoji="0" lang="en-US" sz="2900" b="0" i="0" u="none" strike="noStrike" kern="1200" cap="none" spc="0" normalizeH="0" baseline="0" noProof="0" dirty="0">
                <a:ln>
                  <a:noFill/>
                </a:ln>
                <a:solidFill>
                  <a:srgbClr val="1F497D"/>
                </a:solidFill>
                <a:effectLst/>
                <a:uLnTx/>
                <a:uFillTx/>
                <a:latin typeface="Trebuchet MS" panose="020B0603020202020204" pitchFamily="34" charset="0"/>
                <a:ea typeface="+mj-ea"/>
                <a:cs typeface="Arial" panose="020B0604020202020204" pitchFamily="34" charset="0"/>
              </a:rPr>
              <a:t>Enhancing the SOP for MX Synchrotron Beamlines - 4</a:t>
            </a:r>
            <a:endParaRPr lang="en-GB" dirty="0"/>
          </a:p>
        </p:txBody>
      </p:sp>
      <p:pic>
        <p:nvPicPr>
          <p:cNvPr id="7" name="Content Placeholder 6">
            <a:extLst>
              <a:ext uri="{FF2B5EF4-FFF2-40B4-BE49-F238E27FC236}">
                <a16:creationId xmlns:a16="http://schemas.microsoft.com/office/drawing/2014/main" id="{E63F7793-6885-DB82-2F12-8E1F5A67340E}"/>
              </a:ext>
            </a:extLst>
          </p:cNvPr>
          <p:cNvPicPr>
            <a:picLocks noGrp="1" noChangeAspect="1"/>
          </p:cNvPicPr>
          <p:nvPr>
            <p:ph idx="1"/>
          </p:nvPr>
        </p:nvPicPr>
        <p:blipFill>
          <a:blip r:embed="rId2"/>
          <a:stretch>
            <a:fillRect/>
          </a:stretch>
        </p:blipFill>
        <p:spPr>
          <a:xfrm>
            <a:off x="1829575" y="1155700"/>
            <a:ext cx="8736825" cy="5105535"/>
          </a:xfrm>
          <a:prstGeom prst="rect">
            <a:avLst/>
          </a:prstGeom>
        </p:spPr>
      </p:pic>
    </p:spTree>
    <p:extLst>
      <p:ext uri="{BB962C8B-B14F-4D97-AF65-F5344CB8AC3E}">
        <p14:creationId xmlns:p14="http://schemas.microsoft.com/office/powerpoint/2010/main" val="3270116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480BD-3228-4614-8023-A2052031D323}"/>
              </a:ext>
            </a:extLst>
          </p:cNvPr>
          <p:cNvSpPr>
            <a:spLocks noGrp="1"/>
          </p:cNvSpPr>
          <p:nvPr>
            <p:ph type="title"/>
          </p:nvPr>
        </p:nvSpPr>
        <p:spPr/>
        <p:txBody>
          <a:bodyPr>
            <a:normAutofit/>
          </a:bodyPr>
          <a:lstStyle/>
          <a:p>
            <a:r>
              <a:rPr lang="en-US" sz="3200" dirty="0"/>
              <a:t>Current status</a:t>
            </a:r>
            <a:endParaRPr lang="en-GB" sz="3200" dirty="0"/>
          </a:p>
        </p:txBody>
      </p:sp>
      <p:sp>
        <p:nvSpPr>
          <p:cNvPr id="3" name="Content Placeholder 2">
            <a:extLst>
              <a:ext uri="{FF2B5EF4-FFF2-40B4-BE49-F238E27FC236}">
                <a16:creationId xmlns:a16="http://schemas.microsoft.com/office/drawing/2014/main" id="{2B6B927F-4F3D-A6DE-7F84-D62496293C9E}"/>
              </a:ext>
            </a:extLst>
          </p:cNvPr>
          <p:cNvSpPr>
            <a:spLocks noGrp="1"/>
          </p:cNvSpPr>
          <p:nvPr>
            <p:ph idx="1"/>
          </p:nvPr>
        </p:nvSpPr>
        <p:spPr>
          <a:xfrm>
            <a:off x="838200" y="1764802"/>
            <a:ext cx="10515600" cy="4191498"/>
          </a:xfrm>
        </p:spPr>
        <p:txBody>
          <a:bodyPr>
            <a:normAutofit/>
          </a:bodyPr>
          <a:lstStyle/>
          <a:p>
            <a:r>
              <a:rPr lang="en-US" sz="2800" dirty="0"/>
              <a:t>This proposal was circulated by Jim in early September among Consortium members, and 17 companies expressed their support</a:t>
            </a:r>
          </a:p>
          <a:p>
            <a:r>
              <a:rPr lang="en-US" sz="2800" dirty="0"/>
              <a:t>An invitation to a videoconference among these companies has been issued for mid-to-late January </a:t>
            </a:r>
          </a:p>
          <a:p>
            <a:r>
              <a:rPr lang="en-US" sz="2800" dirty="0"/>
              <a:t>An initial set of Industrial Liaison offices has been contacted, but this process may need to be refined/</a:t>
            </a:r>
            <a:r>
              <a:rPr lang="en-US" sz="2800" dirty="0" err="1"/>
              <a:t>focussed</a:t>
            </a:r>
            <a:endParaRPr lang="en-US" sz="2800" dirty="0"/>
          </a:p>
          <a:p>
            <a:r>
              <a:rPr lang="en-US" sz="2800" dirty="0"/>
              <a:t>It would be a beneficial side-effect of this meeting if these  discussions could take place more directly</a:t>
            </a:r>
            <a:endParaRPr lang="en-GB" sz="2800" dirty="0"/>
          </a:p>
        </p:txBody>
      </p:sp>
    </p:spTree>
    <p:extLst>
      <p:ext uri="{BB962C8B-B14F-4D97-AF65-F5344CB8AC3E}">
        <p14:creationId xmlns:p14="http://schemas.microsoft.com/office/powerpoint/2010/main" val="65386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D3702-DF94-827F-3904-1DD3055957D1}"/>
              </a:ext>
            </a:extLst>
          </p:cNvPr>
          <p:cNvSpPr txBox="1">
            <a:spLocks/>
          </p:cNvSpPr>
          <p:nvPr/>
        </p:nvSpPr>
        <p:spPr>
          <a:xfrm>
            <a:off x="838200" y="2980374"/>
            <a:ext cx="10515600" cy="2313622"/>
          </a:xfrm>
          <a:prstGeom prst="rect">
            <a:avLst/>
          </a:prstGeom>
        </p:spPr>
        <p:txBody>
          <a:bodyPr/>
          <a:lstStyle>
            <a:lvl1pPr algn="r" defTabSz="914400" rtl="0" eaLnBrk="1" latinLnBrk="0" hangingPunct="1">
              <a:lnSpc>
                <a:spcPct val="90000"/>
              </a:lnSpc>
              <a:spcBef>
                <a:spcPct val="0"/>
              </a:spcBef>
              <a:buNone/>
              <a:defRPr sz="4400" kern="1200">
                <a:solidFill>
                  <a:srgbClr val="1F497D"/>
                </a:solidFill>
                <a:latin typeface="Trebuchet MS" panose="020B0603020202020204" pitchFamily="34" charset="0"/>
                <a:ea typeface="+mj-ea"/>
                <a:cs typeface="Arial" panose="020B0604020202020204" pitchFamily="34" charset="0"/>
              </a:defRPr>
            </a:lvl1pPr>
          </a:lstStyle>
          <a:p>
            <a:pPr algn="ctr"/>
            <a:endParaRPr lang="en-GB" dirty="0"/>
          </a:p>
        </p:txBody>
      </p:sp>
      <p:sp>
        <p:nvSpPr>
          <p:cNvPr id="6" name="Title 5">
            <a:extLst>
              <a:ext uri="{FF2B5EF4-FFF2-40B4-BE49-F238E27FC236}">
                <a16:creationId xmlns:a16="http://schemas.microsoft.com/office/drawing/2014/main" id="{7C1A9FD7-A6C6-8FF7-F1D3-605F36709E3D}"/>
              </a:ext>
            </a:extLst>
          </p:cNvPr>
          <p:cNvSpPr>
            <a:spLocks noGrp="1"/>
          </p:cNvSpPr>
          <p:nvPr>
            <p:ph type="title"/>
          </p:nvPr>
        </p:nvSpPr>
        <p:spPr/>
        <p:txBody>
          <a:bodyPr/>
          <a:lstStyle/>
          <a:p>
            <a:endParaRPr lang="en-GB" dirty="0"/>
          </a:p>
        </p:txBody>
      </p:sp>
      <p:sp>
        <p:nvSpPr>
          <p:cNvPr id="7" name="Content Placeholder 6">
            <a:extLst>
              <a:ext uri="{FF2B5EF4-FFF2-40B4-BE49-F238E27FC236}">
                <a16:creationId xmlns:a16="http://schemas.microsoft.com/office/drawing/2014/main" id="{A8A89659-033B-C0AA-AC6D-518116E297BF}"/>
              </a:ext>
            </a:extLst>
          </p:cNvPr>
          <p:cNvSpPr>
            <a:spLocks noGrp="1"/>
          </p:cNvSpPr>
          <p:nvPr>
            <p:ph idx="1"/>
          </p:nvPr>
        </p:nvSpPr>
        <p:spPr>
          <a:xfrm>
            <a:off x="838200" y="1777502"/>
            <a:ext cx="10515600" cy="4013698"/>
          </a:xfrm>
        </p:spPr>
        <p:txBody>
          <a:bodyPr>
            <a:normAutofit/>
          </a:bodyPr>
          <a:lstStyle/>
          <a:p>
            <a:pPr marL="0" indent="0">
              <a:buNone/>
            </a:pPr>
            <a:r>
              <a:rPr lang="en-GB" dirty="0"/>
              <a:t>Time for the Discussion on QA, including</a:t>
            </a:r>
          </a:p>
          <a:p>
            <a:endParaRPr lang="en-GB" dirty="0"/>
          </a:p>
          <a:p>
            <a:pPr lvl="1"/>
            <a:r>
              <a:rPr lang="en-GB" dirty="0"/>
              <a:t> 	Reproducibility checks</a:t>
            </a:r>
          </a:p>
          <a:p>
            <a:pPr lvl="1"/>
            <a:r>
              <a:rPr lang="en-GB" dirty="0"/>
              <a:t> 	Visibility of beamline validation</a:t>
            </a:r>
          </a:p>
          <a:p>
            <a:pPr lvl="1"/>
            <a:r>
              <a:rPr lang="en-GB" dirty="0"/>
              <a:t> 	Collective vigilance</a:t>
            </a:r>
          </a:p>
          <a:p>
            <a:pPr lvl="1"/>
            <a:r>
              <a:rPr lang="en-GB" dirty="0"/>
              <a:t> 	How to create a rapid reaction capability</a:t>
            </a:r>
          </a:p>
          <a:p>
            <a:pPr lvl="1"/>
            <a:r>
              <a:rPr lang="en-GB" dirty="0"/>
              <a:t> 	Digging deeper into Data Quality Metrics</a:t>
            </a:r>
          </a:p>
          <a:p>
            <a:endParaRPr lang="en-GB" dirty="0"/>
          </a:p>
        </p:txBody>
      </p:sp>
    </p:spTree>
    <p:extLst>
      <p:ext uri="{BB962C8B-B14F-4D97-AF65-F5344CB8AC3E}">
        <p14:creationId xmlns:p14="http://schemas.microsoft.com/office/powerpoint/2010/main" val="867857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1858</TotalTime>
  <Words>528</Words>
  <Application>Microsoft Office PowerPoint</Application>
  <PresentationFormat>Widescreen</PresentationFormat>
  <Paragraphs>29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DejaVu Sans</vt:lpstr>
      <vt:lpstr>Times New Roman</vt:lpstr>
      <vt:lpstr>Trebuchet MS</vt:lpstr>
      <vt:lpstr>Office Theme</vt:lpstr>
      <vt:lpstr>The Industrial Access Beamline Validation Proposal</vt:lpstr>
      <vt:lpstr>Origins</vt:lpstr>
      <vt:lpstr>The inception of the QA initiative </vt:lpstr>
      <vt:lpstr>Enhancing the SOP for MX Synchrotron Beamlines - 1 </vt:lpstr>
      <vt:lpstr>Enhancing the SOP for MX Synchrotron Beamlines - 2</vt:lpstr>
      <vt:lpstr>Enhancing the SOP for MX Synchrotron Beamlines - 3</vt:lpstr>
      <vt:lpstr>Enhancing the SOP for MX Synchrotron Beamlines - 4</vt:lpstr>
      <vt:lpstr>Current status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Orders Globalphasing</dc:creator>
  <cp:lastModifiedBy>Gerard Bricogne</cp:lastModifiedBy>
  <cp:revision>107</cp:revision>
  <dcterms:created xsi:type="dcterms:W3CDTF">2023-06-21T10:51:06Z</dcterms:created>
  <dcterms:modified xsi:type="dcterms:W3CDTF">2025-11-18T03:24:25Z</dcterms:modified>
</cp:coreProperties>
</file>