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2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9.png" ContentType="image/png"/>
  <Override PartName="/ppt/media/image7.png" ContentType="image/png"/>
  <Override PartName="/ppt/media/image8.png" ContentType="image/png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797675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3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Folie mittels Klicken verschieben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Format der Notizen mittels Klicken bearbeiten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&lt;Kopfzeile&gt;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&lt;Datum/Uhrzeit&gt;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&lt;Fußzeile&gt;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F4606001-3412-40D5-901B-1227FA0E40C0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7520" cy="3722040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7080" cy="446616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 idx="4"/>
          </p:nvPr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F2C9D89-0B73-4923-B64D-CCDD362DC130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&lt;Foliennummer&gt;</a:t>
            </a:fld>
            <a:endParaRPr b="0" lang="en-GB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7520" cy="3722040"/>
          </a:xfrm>
          <a:prstGeom prst="rect">
            <a:avLst/>
          </a:prstGeom>
          <a:ln w="0">
            <a:noFill/>
          </a:ln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7080" cy="446616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13"/>
          </p:nvPr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2F6687B-7580-44A9-BBFA-1848798F5EE8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&lt;Foliennummer&gt;</a:t>
            </a:fld>
            <a:endParaRPr b="0" lang="en-GB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7520" cy="372204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7080" cy="446616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14"/>
          </p:nvPr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5140238-927F-4E3A-AB37-BBF35B679C61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&lt;Foliennummer&gt;</a:t>
            </a:fld>
            <a:endParaRPr b="0" lang="en-GB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7520" cy="3722040"/>
          </a:xfrm>
          <a:prstGeom prst="rect">
            <a:avLst/>
          </a:prstGeom>
          <a:ln w="0">
            <a:noFill/>
          </a:ln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7080" cy="446616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sldNum" idx="15"/>
          </p:nvPr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5BD4FA5-AC73-48E1-9A52-3F006558CE7E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&lt;Foliennummer&gt;</a:t>
            </a:fld>
            <a:endParaRPr b="0" lang="en-GB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7520" cy="3722040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7080" cy="446616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5"/>
          </p:nvPr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10E1EF0-A5E3-4169-8BA4-C699F6F957FF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&lt;Foliennummer&gt;</a:t>
            </a:fld>
            <a:endParaRPr b="0" lang="en-GB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7520" cy="372204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7080" cy="446616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6"/>
          </p:nvPr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721F16D-5B7D-4B16-83A7-4CFBBCB6223F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&lt;Foliennummer&gt;</a:t>
            </a:fld>
            <a:endParaRPr b="0" lang="en-GB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7520" cy="372204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7080" cy="446616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7"/>
          </p:nvPr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5B5D088-766D-43CB-BABF-A21DC536FE8C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&lt;Foliennummer&gt;</a:t>
            </a:fld>
            <a:endParaRPr b="0" lang="en-GB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7520" cy="3722040"/>
          </a:xfrm>
          <a:prstGeom prst="rect">
            <a:avLst/>
          </a:prstGeom>
          <a:ln w="0">
            <a:noFill/>
          </a:ln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7080" cy="446616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 idx="8"/>
          </p:nvPr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F587C23-D963-48D1-B2BA-A505E66EEE03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&lt;Foliennummer&gt;</a:t>
            </a:fld>
            <a:endParaRPr b="0" lang="en-GB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7520" cy="3722040"/>
          </a:xfrm>
          <a:prstGeom prst="rect">
            <a:avLst/>
          </a:prstGeom>
          <a:ln w="0">
            <a:noFill/>
          </a:ln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7080" cy="446616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9"/>
          </p:nvPr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5CF982C-06D3-46CA-9716-850C06B32983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&lt;Foliennummer&gt;</a:t>
            </a:fld>
            <a:endParaRPr b="0" lang="en-GB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7520" cy="372204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7080" cy="446616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10"/>
          </p:nvPr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F244BD6-3FD5-4F78-9789-58D106052DD7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&lt;Foliennummer&gt;</a:t>
            </a:fld>
            <a:endParaRPr b="0" lang="en-GB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7520" cy="3722040"/>
          </a:xfrm>
          <a:prstGeom prst="rect">
            <a:avLst/>
          </a:prstGeom>
          <a:ln w="0">
            <a:noFill/>
          </a:ln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7080" cy="446616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11"/>
          </p:nvPr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1EB150B-743E-49C3-9559-CF263A956544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&lt;Foliennummer&gt;</a:t>
            </a:fld>
            <a:endParaRPr b="0" lang="en-GB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7520" cy="3722040"/>
          </a:xfrm>
          <a:prstGeom prst="rect">
            <a:avLst/>
          </a:prstGeom>
          <a:ln w="0">
            <a:noFill/>
          </a:ln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7080" cy="446616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sldNum" idx="12"/>
          </p:nvPr>
        </p:nvSpPr>
        <p:spPr>
          <a:xfrm>
            <a:off x="3849840" y="9429840"/>
            <a:ext cx="2944440" cy="495000"/>
          </a:xfrm>
          <a:prstGeom prst="rect">
            <a:avLst/>
          </a:prstGeom>
          <a:noFill/>
          <a:ln w="0">
            <a:noFill/>
          </a:ln>
        </p:spPr>
        <p:txBody>
          <a:bodyPr lIns="83880" rIns="83880" tIns="41760" bIns="417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A6CAD95-97A3-40C6-9D9F-CADB208A7B1E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&lt;Foliennummer&gt;</a:t>
            </a:fld>
            <a:endParaRPr b="0" lang="en-GB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0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0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284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0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2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0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0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16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16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16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16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16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16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284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284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284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284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0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2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t des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Titelte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xtes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durch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Klicke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n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bearb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16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16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16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16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16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160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des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Titeltext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es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durch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Klicken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bearbeit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des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Titeltextes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durch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Klicken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bearbeite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des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Titeltext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es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durch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Klicken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bearbei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284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284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</a:t>
            </a: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DE" sz="44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Titeltextes durch Klicken bearbeiten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284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2840" cy="18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Format des Gliederungstextes durch Klicken bearbeiten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Zweite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Dritte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Vierte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Fünfte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Sechste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DE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Siebte Gliederungsebene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24.xml"/><Relationship Id="rId6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2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24.xml"/><Relationship Id="rId10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3" descr="C:\Users\mlx_hvm\Downloads\IMG_8285.JPG"/>
          <p:cNvPicPr/>
          <p:nvPr/>
        </p:nvPicPr>
        <p:blipFill>
          <a:blip r:embed="rId1"/>
          <a:stretch/>
        </p:blipFill>
        <p:spPr>
          <a:xfrm>
            <a:off x="-1800" y="720"/>
            <a:ext cx="4785480" cy="68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Picture 6" descr="E:\backup_molox\molox_forms\logo_molox_lay04_rgb.jpg"/>
          <p:cNvPicPr/>
          <p:nvPr/>
        </p:nvPicPr>
        <p:blipFill>
          <a:blip r:embed="rId2"/>
          <a:stretch/>
        </p:blipFill>
        <p:spPr>
          <a:xfrm>
            <a:off x="8328240" y="188640"/>
            <a:ext cx="3445560" cy="159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Textfeld 6"/>
          <p:cNvSpPr/>
          <p:nvPr/>
        </p:nvSpPr>
        <p:spPr>
          <a:xfrm>
            <a:off x="8832240" y="1700640"/>
            <a:ext cx="2661840" cy="4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PURE PROTEINS. </a:t>
            </a:r>
            <a:endParaRPr b="0" lang="en-GB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Rectangle 1"/>
          <p:cNvSpPr/>
          <p:nvPr/>
        </p:nvSpPr>
        <p:spPr>
          <a:xfrm>
            <a:off x="4822560" y="3384000"/>
            <a:ext cx="7237080" cy="246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Complexity of</a:t>
            </a:r>
            <a:br>
              <a:rPr sz="4400"/>
            </a:b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multi-synchrotron operations</a:t>
            </a:r>
            <a:br>
              <a:rPr sz="4400"/>
            </a:b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for a </a:t>
            </a:r>
            <a:r>
              <a:rPr b="0" lang="en-US" sz="4400" strike="sng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small</a:t>
            </a: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 CRO</a:t>
            </a:r>
            <a:br>
              <a:rPr sz="47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Christian Becke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7" descr="K:\bayer_present\line1.jpg"/>
          <p:cNvPicPr/>
          <p:nvPr/>
        </p:nvPicPr>
        <p:blipFill>
          <a:blip r:embed="rId1"/>
          <a:stretch/>
        </p:blipFill>
        <p:spPr>
          <a:xfrm>
            <a:off x="221040" y="477000"/>
            <a:ext cx="9937440" cy="28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Picture 28" descr="E:\backup_molox\molox_forms\logo_molox_lay04_rgb.jpg"/>
          <p:cNvPicPr/>
          <p:nvPr/>
        </p:nvPicPr>
        <p:blipFill>
          <a:blip r:embed="rId2"/>
          <a:stretch/>
        </p:blipFill>
        <p:spPr>
          <a:xfrm>
            <a:off x="10251720" y="188640"/>
            <a:ext cx="1717560" cy="79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Picture 29" descr="K:\bayer_present\line2.jpg"/>
          <p:cNvPicPr/>
          <p:nvPr/>
        </p:nvPicPr>
        <p:blipFill>
          <a:blip r:embed="rId3"/>
          <a:srcRect l="0" t="-88235" r="0" b="-88235"/>
          <a:stretch/>
        </p:blipFill>
        <p:spPr>
          <a:xfrm>
            <a:off x="221040" y="6256800"/>
            <a:ext cx="11634120" cy="9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Textfeld 8"/>
          <p:cNvSpPr/>
          <p:nvPr/>
        </p:nvSpPr>
        <p:spPr>
          <a:xfrm>
            <a:off x="421920" y="203400"/>
            <a:ext cx="68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Challenge: data reduction pipelines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Foliennummernplatzhalter 8"/>
          <p:cNvSpPr/>
          <p:nvPr/>
        </p:nvSpPr>
        <p:spPr>
          <a:xfrm>
            <a:off x="9838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27AFF50D-71CA-4090-A255-E995AC0E716E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&lt;Foliennummer&gt;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TextBox 157"/>
          <p:cNvSpPr/>
          <p:nvPr/>
        </p:nvSpPr>
        <p:spPr>
          <a:xfrm>
            <a:off x="446400" y="835200"/>
            <a:ext cx="11519280" cy="370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fast access to results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to decide which samples to collect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to catch issues with collected data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often only MTZ files and a selected set of logfiles are available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making it difficult to re-use existing results when data needs to be re-processed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unfortunately, it is often quicker to start from scratch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different pipelines &amp; hardware with their own strenghts &amp; weaknesses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easy to parse overview of key statistics of collected data (resolution limits, completeness, quality indicators) to allow quick decision making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TextBox 158"/>
          <p:cNvSpPr/>
          <p:nvPr/>
        </p:nvSpPr>
        <p:spPr>
          <a:xfrm>
            <a:off x="252000" y="6408000"/>
            <a:ext cx="190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Christian Becke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30" descr="K:\bayer_present\line1.jpg"/>
          <p:cNvPicPr/>
          <p:nvPr/>
        </p:nvPicPr>
        <p:blipFill>
          <a:blip r:embed="rId1"/>
          <a:stretch/>
        </p:blipFill>
        <p:spPr>
          <a:xfrm>
            <a:off x="221040" y="477000"/>
            <a:ext cx="9937440" cy="28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Picture 31" descr="E:\backup_molox\molox_forms\logo_molox_lay04_rgb.jpg"/>
          <p:cNvPicPr/>
          <p:nvPr/>
        </p:nvPicPr>
        <p:blipFill>
          <a:blip r:embed="rId2"/>
          <a:stretch/>
        </p:blipFill>
        <p:spPr>
          <a:xfrm>
            <a:off x="10251720" y="188640"/>
            <a:ext cx="1717560" cy="79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3" name="Picture 32" descr="K:\bayer_present\line2.jpg"/>
          <p:cNvPicPr/>
          <p:nvPr/>
        </p:nvPicPr>
        <p:blipFill>
          <a:blip r:embed="rId3"/>
          <a:srcRect l="0" t="-88235" r="0" b="-88235"/>
          <a:stretch/>
        </p:blipFill>
        <p:spPr>
          <a:xfrm>
            <a:off x="221040" y="6256800"/>
            <a:ext cx="11634120" cy="9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Textfeld 9"/>
          <p:cNvSpPr/>
          <p:nvPr/>
        </p:nvSpPr>
        <p:spPr>
          <a:xfrm>
            <a:off x="421920" y="203400"/>
            <a:ext cx="68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Challenge: data access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Foliennummernplatzhalter 9"/>
          <p:cNvSpPr/>
          <p:nvPr/>
        </p:nvSpPr>
        <p:spPr>
          <a:xfrm>
            <a:off x="9838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E1B492CF-E7CA-434C-967F-3B9C911E0439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&lt;Foliennummer&gt;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TextBox 164"/>
          <p:cNvSpPr/>
          <p:nvPr/>
        </p:nvSpPr>
        <p:spPr>
          <a:xfrm>
            <a:off x="446400" y="835200"/>
            <a:ext cx="1151928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user accounts for controlling (remote) sessions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user accounts for accessing data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in ISPyB/Exi/…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filesystem access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grant access to subsets of data produced during a shift to different users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session based access: open a new session for each client’s crystals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user based access: change user accounts for each client’s crystals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pre-define access rules along with other sample information?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protocols for data access: rsync, sftp, Globus, …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protocols with command line clients strongly preferred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TextBox 165"/>
          <p:cNvSpPr/>
          <p:nvPr/>
        </p:nvSpPr>
        <p:spPr>
          <a:xfrm>
            <a:off x="252000" y="6408000"/>
            <a:ext cx="190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Christian Becke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5" descr="K:\bayer_present\line1.jpg"/>
          <p:cNvPicPr/>
          <p:nvPr/>
        </p:nvPicPr>
        <p:blipFill>
          <a:blip r:embed="rId1"/>
          <a:stretch/>
        </p:blipFill>
        <p:spPr>
          <a:xfrm>
            <a:off x="221040" y="477000"/>
            <a:ext cx="9937440" cy="28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9" name="Picture 6" descr="E:\backup_molox\molox_forms\logo_molox_lay04_rgb.jpg"/>
          <p:cNvPicPr/>
          <p:nvPr/>
        </p:nvPicPr>
        <p:blipFill>
          <a:blip r:embed="rId2"/>
          <a:stretch/>
        </p:blipFill>
        <p:spPr>
          <a:xfrm>
            <a:off x="10251720" y="188640"/>
            <a:ext cx="1717560" cy="79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0" name="Picture 7" descr="K:\bayer_present\line2.jpg"/>
          <p:cNvPicPr/>
          <p:nvPr/>
        </p:nvPicPr>
        <p:blipFill>
          <a:blip r:embed="rId3"/>
          <a:srcRect l="0" t="-88235" r="0" b="-88235"/>
          <a:stretch/>
        </p:blipFill>
        <p:spPr>
          <a:xfrm>
            <a:off x="221040" y="6256800"/>
            <a:ext cx="11634120" cy="9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1" name="Textfeld 11"/>
          <p:cNvSpPr/>
          <p:nvPr/>
        </p:nvSpPr>
        <p:spPr>
          <a:xfrm>
            <a:off x="421920" y="203400"/>
            <a:ext cx="68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Thank you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Foliennummernplatzhalter 1"/>
          <p:cNvSpPr/>
          <p:nvPr/>
        </p:nvSpPr>
        <p:spPr>
          <a:xfrm>
            <a:off x="9838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E4F3F5B6-DC61-4EA0-857D-6A45F3C5303D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&lt;Foliennummer&gt;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Rectangle 13_2"/>
          <p:cNvSpPr/>
          <p:nvPr/>
        </p:nvSpPr>
        <p:spPr>
          <a:xfrm>
            <a:off x="360000" y="1207440"/>
            <a:ext cx="27712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50000"/>
              </a:lnSpc>
            </a:pPr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Nirdosh Dadwal</a:t>
            </a:r>
            <a:br>
              <a:rPr sz="1800"/>
            </a:br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Holger von Moeller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Alexander Schendzielorz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Sophie Zimmermann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Textfeld 12"/>
          <p:cNvSpPr/>
          <p:nvPr/>
        </p:nvSpPr>
        <p:spPr>
          <a:xfrm>
            <a:off x="9155160" y="4587480"/>
            <a:ext cx="22561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5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www.molox.de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service@molox.de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5" name="Picture 8" descr="Z:\talks\DGK2022\PHOTO-2021-08-05-12-52-20.jpg"/>
          <p:cNvPicPr/>
          <p:nvPr/>
        </p:nvPicPr>
        <p:blipFill>
          <a:blip r:embed="rId4"/>
          <a:stretch/>
        </p:blipFill>
        <p:spPr>
          <a:xfrm>
            <a:off x="3650400" y="1629360"/>
            <a:ext cx="4890600" cy="3667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6" name="TextBox 174"/>
          <p:cNvSpPr/>
          <p:nvPr/>
        </p:nvSpPr>
        <p:spPr>
          <a:xfrm>
            <a:off x="252000" y="6408000"/>
            <a:ext cx="190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Christian Becke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9" descr="K:\bayer_present\line1.jpg"/>
          <p:cNvPicPr/>
          <p:nvPr/>
        </p:nvPicPr>
        <p:blipFill>
          <a:blip r:embed="rId1"/>
          <a:stretch/>
        </p:blipFill>
        <p:spPr>
          <a:xfrm>
            <a:off x="221040" y="476640"/>
            <a:ext cx="9937440" cy="28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Picture 7" descr="K:\bayer_present\line2.jpg"/>
          <p:cNvPicPr/>
          <p:nvPr/>
        </p:nvPicPr>
        <p:blipFill>
          <a:blip r:embed="rId2"/>
          <a:srcRect l="0" t="-88235" r="0" b="-88235"/>
          <a:stretch/>
        </p:blipFill>
        <p:spPr>
          <a:xfrm>
            <a:off x="221040" y="6256800"/>
            <a:ext cx="11634120" cy="9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Textfeld 11"/>
          <p:cNvSpPr/>
          <p:nvPr/>
        </p:nvSpPr>
        <p:spPr>
          <a:xfrm>
            <a:off x="421920" y="203400"/>
            <a:ext cx="68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MOLOX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Foliennummernplatzhalter 1"/>
          <p:cNvSpPr/>
          <p:nvPr/>
        </p:nvSpPr>
        <p:spPr>
          <a:xfrm>
            <a:off x="9838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4251E6E5-7735-495F-A031-59C7FC47E318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&lt;Foliennummer&gt;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6" descr="E:\backup_molox\molox_forms\logo_molox_lay04_rgb.jpg"/>
          <p:cNvPicPr/>
          <p:nvPr/>
        </p:nvPicPr>
        <p:blipFill>
          <a:blip r:embed="rId3"/>
          <a:stretch/>
        </p:blipFill>
        <p:spPr>
          <a:xfrm>
            <a:off x="10251720" y="188640"/>
            <a:ext cx="1717560" cy="795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Textfeld 6"/>
          <p:cNvSpPr/>
          <p:nvPr/>
        </p:nvSpPr>
        <p:spPr>
          <a:xfrm>
            <a:off x="446040" y="836640"/>
            <a:ext cx="8096400" cy="355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6200" indent="-285840" defTabSz="91440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founded in June 2012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200" indent="-285840" defTabSz="91440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located on the campus of the Free University Berlin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200" indent="-285840" defTabSz="91440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no third party funding 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200" indent="-285840" defTabSz="91440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currently 5 scientists full-time (of which 4 are structural biologists)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200" indent="-285840" defTabSz="91440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additional scientists employed on an hourly basis for peak demands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200" indent="-285840" defTabSz="91440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projects for pharmaceutical, chemical and biotech industry worldwide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6200" indent="-285840" defTabSz="91440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partnerships with academic institutions and other leading CROs in the field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8" name="Picture 2" descr="https://www.entrepreneurship.de/wp-content/uploads/2010/09/Logo_profund.jpg"/>
          <p:cNvPicPr/>
          <p:nvPr/>
        </p:nvPicPr>
        <p:blipFill>
          <a:blip r:embed="rId4"/>
          <a:stretch/>
        </p:blipFill>
        <p:spPr>
          <a:xfrm>
            <a:off x="9797400" y="2648520"/>
            <a:ext cx="2203920" cy="929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" name="Picture 4" descr="http://www.hu-berlin.de/de/einrichtungen-organisation/wissenschaftliche-einrichtungen/zentralinstitute/pse/forschung-und-lehre/sprachen-bilden-chancen-1/logo-fu-berlin"/>
          <p:cNvPicPr/>
          <p:nvPr/>
        </p:nvPicPr>
        <p:blipFill>
          <a:blip r:embed="rId5"/>
          <a:stretch/>
        </p:blipFill>
        <p:spPr>
          <a:xfrm>
            <a:off x="8636040" y="1417680"/>
            <a:ext cx="3333240" cy="88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Picture 6" descr="http://www.berlin-partner.de/fileadmin/images/logo.png"/>
          <p:cNvPicPr/>
          <p:nvPr/>
        </p:nvPicPr>
        <p:blipFill>
          <a:blip r:embed="rId6"/>
          <a:stretch/>
        </p:blipFill>
        <p:spPr>
          <a:xfrm>
            <a:off x="9183960" y="5414040"/>
            <a:ext cx="2562840" cy="67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Picture 2" descr="Z:\talks\IBB-Logo.svg.png"/>
          <p:cNvPicPr/>
          <p:nvPr/>
        </p:nvPicPr>
        <p:blipFill>
          <a:blip r:embed="rId7"/>
          <a:stretch/>
        </p:blipFill>
        <p:spPr>
          <a:xfrm>
            <a:off x="9099360" y="4005000"/>
            <a:ext cx="2766240" cy="75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2" name="Bild 150" descr=""/>
          <p:cNvPicPr/>
          <p:nvPr/>
        </p:nvPicPr>
        <p:blipFill>
          <a:blip r:embed="rId8"/>
          <a:stretch/>
        </p:blipFill>
        <p:spPr>
          <a:xfrm>
            <a:off x="221040" y="3285000"/>
            <a:ext cx="8033400" cy="4471560"/>
          </a:xfrm>
          <a:prstGeom prst="rect">
            <a:avLst/>
          </a:prstGeom>
          <a:noFill/>
          <a:ln w="360000">
            <a:noFill/>
          </a:ln>
        </p:spPr>
      </p:pic>
      <p:sp>
        <p:nvSpPr>
          <p:cNvPr id="93" name="TextBox 92"/>
          <p:cNvSpPr/>
          <p:nvPr/>
        </p:nvSpPr>
        <p:spPr>
          <a:xfrm>
            <a:off x="252000" y="6408000"/>
            <a:ext cx="190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Christian Becke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2" descr="K:\bayer_present\line1.jpg"/>
          <p:cNvPicPr/>
          <p:nvPr/>
        </p:nvPicPr>
        <p:blipFill>
          <a:blip r:embed="rId1"/>
          <a:stretch/>
        </p:blipFill>
        <p:spPr>
          <a:xfrm>
            <a:off x="221040" y="477000"/>
            <a:ext cx="9937440" cy="28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Picture 19" descr="E:\backup_molox\molox_forms\logo_molox_lay04_rgb.jpg"/>
          <p:cNvPicPr/>
          <p:nvPr/>
        </p:nvPicPr>
        <p:blipFill>
          <a:blip r:embed="rId2"/>
          <a:stretch/>
        </p:blipFill>
        <p:spPr>
          <a:xfrm>
            <a:off x="10251720" y="188640"/>
            <a:ext cx="1717560" cy="79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Picture 20" descr="K:\bayer_present\line2.jpg"/>
          <p:cNvPicPr/>
          <p:nvPr/>
        </p:nvPicPr>
        <p:blipFill>
          <a:blip r:embed="rId3"/>
          <a:srcRect l="0" t="-88235" r="0" b="-88235"/>
          <a:stretch/>
        </p:blipFill>
        <p:spPr>
          <a:xfrm>
            <a:off x="221040" y="6256800"/>
            <a:ext cx="11634120" cy="9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Textfeld 2"/>
          <p:cNvSpPr/>
          <p:nvPr/>
        </p:nvSpPr>
        <p:spPr>
          <a:xfrm>
            <a:off x="421920" y="203400"/>
            <a:ext cx="68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What we do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Foliennummernplatzhalter 5"/>
          <p:cNvSpPr/>
          <p:nvPr/>
        </p:nvSpPr>
        <p:spPr>
          <a:xfrm>
            <a:off x="9838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C35C0DC6-C6A1-44DC-A3C9-6D0272079E49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&lt;Foliennummer&gt;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TextBox 98"/>
          <p:cNvSpPr/>
          <p:nvPr/>
        </p:nvSpPr>
        <p:spPr>
          <a:xfrm>
            <a:off x="446400" y="835200"/>
            <a:ext cx="11519280" cy="32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book beamtime at different synchrotrons and beamlines worldwide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aggregate samples produced in-house and by clients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organise sample shipment to the beamlines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provide sample information to beamline software (ISPyB, MxCUBE, …)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perform diffraction experiments (remotely or on site)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organize return shipments of pucks and dry-shippers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data reduction and analyses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organise data transfer (raw diffraction data and analysis results) to the client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TextBox 99"/>
          <p:cNvSpPr/>
          <p:nvPr/>
        </p:nvSpPr>
        <p:spPr>
          <a:xfrm>
            <a:off x="252000" y="6408000"/>
            <a:ext cx="190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Christian Becke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33" descr="K:\bayer_present\line1.jpg"/>
          <p:cNvPicPr/>
          <p:nvPr/>
        </p:nvPicPr>
        <p:blipFill>
          <a:blip r:embed="rId1"/>
          <a:stretch/>
        </p:blipFill>
        <p:spPr>
          <a:xfrm>
            <a:off x="221040" y="477000"/>
            <a:ext cx="9937440" cy="28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Picture 34" descr="E:\backup_molox\molox_forms\logo_molox_lay04_rgb.jpg"/>
          <p:cNvPicPr/>
          <p:nvPr/>
        </p:nvPicPr>
        <p:blipFill>
          <a:blip r:embed="rId2"/>
          <a:stretch/>
        </p:blipFill>
        <p:spPr>
          <a:xfrm>
            <a:off x="10251720" y="188640"/>
            <a:ext cx="1717560" cy="79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Picture 35" descr="K:\bayer_present\line2.jpg"/>
          <p:cNvPicPr/>
          <p:nvPr/>
        </p:nvPicPr>
        <p:blipFill>
          <a:blip r:embed="rId3"/>
          <a:srcRect l="0" t="-88235" r="0" b="-88235"/>
          <a:stretch/>
        </p:blipFill>
        <p:spPr>
          <a:xfrm>
            <a:off x="221040" y="6256800"/>
            <a:ext cx="11634120" cy="9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Textfeld 10"/>
          <p:cNvSpPr/>
          <p:nvPr/>
        </p:nvSpPr>
        <p:spPr>
          <a:xfrm>
            <a:off x="421920" y="203400"/>
            <a:ext cx="68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What we do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Foliennummernplatzhalter 10"/>
          <p:cNvSpPr/>
          <p:nvPr/>
        </p:nvSpPr>
        <p:spPr>
          <a:xfrm>
            <a:off x="9838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751C61BD-6FD6-419D-88CE-2F565C28AD27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&lt;Foliennummer&gt;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TextBox 105"/>
          <p:cNvSpPr/>
          <p:nvPr/>
        </p:nvSpPr>
        <p:spPr>
          <a:xfrm>
            <a:off x="446400" y="835200"/>
            <a:ext cx="11519280" cy="32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book beamtime at different synchrotrons and beamlines worldwide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aggregate samples produced in-house and by clients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organise sample shipment to the beamlines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provide sample information to beamline software (ISPyB, MxCUBE, …)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perform diffraction experiments (remotely or on site)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organize return shipments of pucks and dry-shippers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data reduction and analyses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organise data transfer (raw diffraction data and analysis results) to the client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TextBox 106"/>
          <p:cNvSpPr/>
          <p:nvPr/>
        </p:nvSpPr>
        <p:spPr>
          <a:xfrm>
            <a:off x="3280320" y="4725360"/>
            <a:ext cx="56311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5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clients world-wide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&gt; 1,000 h of beamtime with &gt; 15,000 samples in 2025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TextBox 107"/>
          <p:cNvSpPr/>
          <p:nvPr/>
        </p:nvSpPr>
        <p:spPr>
          <a:xfrm>
            <a:off x="252000" y="6408000"/>
            <a:ext cx="190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Christian Becke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6" descr="K:\bayer_present\line1.jpg"/>
          <p:cNvPicPr/>
          <p:nvPr/>
        </p:nvPicPr>
        <p:blipFill>
          <a:blip r:embed="rId1"/>
          <a:stretch/>
        </p:blipFill>
        <p:spPr>
          <a:xfrm>
            <a:off x="221040" y="477000"/>
            <a:ext cx="9937440" cy="28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" name="Picture 17" descr="E:\backup_molox\molox_forms\logo_molox_lay04_rgb.jpg"/>
          <p:cNvPicPr/>
          <p:nvPr/>
        </p:nvPicPr>
        <p:blipFill>
          <a:blip r:embed="rId2"/>
          <a:stretch/>
        </p:blipFill>
        <p:spPr>
          <a:xfrm>
            <a:off x="10251720" y="188640"/>
            <a:ext cx="1717560" cy="79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" name="Picture 18" descr="K:\bayer_present\line2.jpg"/>
          <p:cNvPicPr/>
          <p:nvPr/>
        </p:nvPicPr>
        <p:blipFill>
          <a:blip r:embed="rId3"/>
          <a:srcRect l="0" t="-88235" r="0" b="-88235"/>
          <a:stretch/>
        </p:blipFill>
        <p:spPr>
          <a:xfrm>
            <a:off x="221040" y="6256800"/>
            <a:ext cx="11634120" cy="9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Textfeld 4"/>
          <p:cNvSpPr/>
          <p:nvPr/>
        </p:nvSpPr>
        <p:spPr>
          <a:xfrm>
            <a:off x="421920" y="203400"/>
            <a:ext cx="68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Challenges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Foliennummernplatzhalter 4"/>
          <p:cNvSpPr/>
          <p:nvPr/>
        </p:nvSpPr>
        <p:spPr>
          <a:xfrm>
            <a:off x="9838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BE049349-8F6D-4242-BF11-707268193C6D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&lt;Foliennummer&gt;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TextBox 122"/>
          <p:cNvSpPr/>
          <p:nvPr/>
        </p:nvSpPr>
        <p:spPr>
          <a:xfrm>
            <a:off x="446400" y="835200"/>
            <a:ext cx="11519280" cy="49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ct val="150000"/>
              </a:lnSpc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Heterogeneity across synchrotrons and beamlines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sample shipment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software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importing sample information into beamline software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remote access (VPNs, TeamViewer, ThinLinc, Guacamole,  …)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beamline control (MXCuBE Qt, MXCuBE 3, developed in-house)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viewing diffraction images (ALBULA, Adxv, …)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automatic data reduction pipelines (EDNA, autoPROC, XDSAPP, …)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data access: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raw diffraction images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results from automatic data reduction pipelines (MTZ, logfiles, statistics, …)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crystal &amp; diffraction image snapshots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TextBox 123"/>
          <p:cNvSpPr/>
          <p:nvPr/>
        </p:nvSpPr>
        <p:spPr>
          <a:xfrm>
            <a:off x="252000" y="6408000"/>
            <a:ext cx="190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Christian Becke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" descr="K:\bayer_present\line1.jpg"/>
          <p:cNvPicPr/>
          <p:nvPr/>
        </p:nvPicPr>
        <p:blipFill>
          <a:blip r:embed="rId1"/>
          <a:stretch/>
        </p:blipFill>
        <p:spPr>
          <a:xfrm>
            <a:off x="221040" y="477000"/>
            <a:ext cx="9937440" cy="28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" name="Picture 10" descr="E:\backup_molox\molox_forms\logo_molox_lay04_rgb.jpg"/>
          <p:cNvPicPr/>
          <p:nvPr/>
        </p:nvPicPr>
        <p:blipFill>
          <a:blip r:embed="rId2"/>
          <a:stretch/>
        </p:blipFill>
        <p:spPr>
          <a:xfrm>
            <a:off x="10251720" y="188640"/>
            <a:ext cx="1717560" cy="79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Picture 11" descr="K:\bayer_present\line2.jpg"/>
          <p:cNvPicPr/>
          <p:nvPr/>
        </p:nvPicPr>
        <p:blipFill>
          <a:blip r:embed="rId3"/>
          <a:srcRect l="0" t="-88235" r="0" b="-88235"/>
          <a:stretch/>
        </p:blipFill>
        <p:spPr>
          <a:xfrm>
            <a:off x="221040" y="6256800"/>
            <a:ext cx="11634120" cy="9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Textfeld 1"/>
          <p:cNvSpPr/>
          <p:nvPr/>
        </p:nvSpPr>
        <p:spPr>
          <a:xfrm>
            <a:off x="421920" y="203400"/>
            <a:ext cx="68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Challenge: sample shipment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Foliennummernplatzhalter 2"/>
          <p:cNvSpPr/>
          <p:nvPr/>
        </p:nvSpPr>
        <p:spPr>
          <a:xfrm>
            <a:off x="9838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1AD140B2-1543-4C82-80AD-641734E748BB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&lt;Foliennummer&gt;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TextBox 129"/>
          <p:cNvSpPr/>
          <p:nvPr/>
        </p:nvSpPr>
        <p:spPr>
          <a:xfrm>
            <a:off x="446400" y="835200"/>
            <a:ext cx="11519280" cy="12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creating dewar labels in Exi, ISPyB, …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distribute labels to clients prior to shipment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idea: equip dewars with permanent UUID labels and use these instead?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TextBox 130"/>
          <p:cNvSpPr/>
          <p:nvPr/>
        </p:nvSpPr>
        <p:spPr>
          <a:xfrm>
            <a:off x="252000" y="6408000"/>
            <a:ext cx="190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Christian Becke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3" descr="K:\bayer_present\line1.jpg"/>
          <p:cNvPicPr/>
          <p:nvPr/>
        </p:nvPicPr>
        <p:blipFill>
          <a:blip r:embed="rId1"/>
          <a:stretch/>
        </p:blipFill>
        <p:spPr>
          <a:xfrm>
            <a:off x="221040" y="477000"/>
            <a:ext cx="9937440" cy="28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Picture 14" descr="E:\backup_molox\molox_forms\logo_molox_lay04_rgb.jpg"/>
          <p:cNvPicPr/>
          <p:nvPr/>
        </p:nvPicPr>
        <p:blipFill>
          <a:blip r:embed="rId2"/>
          <a:stretch/>
        </p:blipFill>
        <p:spPr>
          <a:xfrm>
            <a:off x="10251720" y="188640"/>
            <a:ext cx="1717560" cy="79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Picture 15" descr="K:\bayer_present\line2.jpg"/>
          <p:cNvPicPr/>
          <p:nvPr/>
        </p:nvPicPr>
        <p:blipFill>
          <a:blip r:embed="rId3"/>
          <a:srcRect l="0" t="-88235" r="0" b="-88235"/>
          <a:stretch/>
        </p:blipFill>
        <p:spPr>
          <a:xfrm>
            <a:off x="221040" y="6256800"/>
            <a:ext cx="11634120" cy="9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Textfeld 3"/>
          <p:cNvSpPr/>
          <p:nvPr/>
        </p:nvSpPr>
        <p:spPr>
          <a:xfrm>
            <a:off x="421920" y="203400"/>
            <a:ext cx="68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Challenge: sample information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Foliennummernplatzhalter 3"/>
          <p:cNvSpPr/>
          <p:nvPr/>
        </p:nvSpPr>
        <p:spPr>
          <a:xfrm>
            <a:off x="9838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FDC9200C-27CC-45A7-A96E-7D56CE61A311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&lt;Foliennummer&gt;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TextBox 136"/>
          <p:cNvSpPr/>
          <p:nvPr/>
        </p:nvSpPr>
        <p:spPr>
          <a:xfrm>
            <a:off x="446400" y="835200"/>
            <a:ext cx="1151928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mainly done via CSV files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required columns in the CSV files differ from beamline to beamline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safety declarations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nice to have: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one-fits-all CSV format containing essential data only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API access to send sample information directly from client’s LIMS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TextBox 137"/>
          <p:cNvSpPr/>
          <p:nvPr/>
        </p:nvSpPr>
        <p:spPr>
          <a:xfrm>
            <a:off x="252000" y="6408000"/>
            <a:ext cx="190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Christian Becke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1" descr="K:\bayer_present\line1.jpg"/>
          <p:cNvPicPr/>
          <p:nvPr/>
        </p:nvPicPr>
        <p:blipFill>
          <a:blip r:embed="rId1"/>
          <a:stretch/>
        </p:blipFill>
        <p:spPr>
          <a:xfrm>
            <a:off x="221040" y="477000"/>
            <a:ext cx="9937440" cy="28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1" name="Picture 24" descr="E:\backup_molox\molox_forms\logo_molox_lay04_rgb.jpg"/>
          <p:cNvPicPr/>
          <p:nvPr/>
        </p:nvPicPr>
        <p:blipFill>
          <a:blip r:embed="rId2"/>
          <a:stretch/>
        </p:blipFill>
        <p:spPr>
          <a:xfrm>
            <a:off x="10251720" y="188640"/>
            <a:ext cx="1717560" cy="79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2" name="Picture 25" descr="K:\bayer_present\line2.jpg"/>
          <p:cNvPicPr/>
          <p:nvPr/>
        </p:nvPicPr>
        <p:blipFill>
          <a:blip r:embed="rId3"/>
          <a:srcRect l="0" t="-88235" r="0" b="-88235"/>
          <a:stretch/>
        </p:blipFill>
        <p:spPr>
          <a:xfrm>
            <a:off x="221040" y="6256800"/>
            <a:ext cx="11634120" cy="9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3" name="Textfeld 7"/>
          <p:cNvSpPr/>
          <p:nvPr/>
        </p:nvSpPr>
        <p:spPr>
          <a:xfrm>
            <a:off x="421920" y="203400"/>
            <a:ext cx="68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Challenge: remote access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Foliennummernplatzhalter 7"/>
          <p:cNvSpPr/>
          <p:nvPr/>
        </p:nvSpPr>
        <p:spPr>
          <a:xfrm>
            <a:off x="9838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037A9106-5A19-4409-8681-D159E18D434F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&lt;Foliennummer&gt;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TextBox 143"/>
          <p:cNvSpPr/>
          <p:nvPr/>
        </p:nvSpPr>
        <p:spPr>
          <a:xfrm>
            <a:off x="442800" y="835200"/>
            <a:ext cx="11519280" cy="32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many different implementations of remote access to the beamlines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TeamViewer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Guacamole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VPN + ThinLinc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each with its own pros &amp; cons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installing and configuring client software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support for multiple screens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copy/paste from local to remote and vice versa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TextBox 144"/>
          <p:cNvSpPr/>
          <p:nvPr/>
        </p:nvSpPr>
        <p:spPr>
          <a:xfrm>
            <a:off x="252000" y="6408000"/>
            <a:ext cx="190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Christian Becke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2" descr="K:\bayer_present\line1.jpg"/>
          <p:cNvPicPr/>
          <p:nvPr/>
        </p:nvPicPr>
        <p:blipFill>
          <a:blip r:embed="rId1"/>
          <a:stretch/>
        </p:blipFill>
        <p:spPr>
          <a:xfrm>
            <a:off x="221040" y="477000"/>
            <a:ext cx="9937440" cy="28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8" name="Picture 23" descr="E:\backup_molox\molox_forms\logo_molox_lay04_rgb.jpg"/>
          <p:cNvPicPr/>
          <p:nvPr/>
        </p:nvPicPr>
        <p:blipFill>
          <a:blip r:embed="rId2"/>
          <a:stretch/>
        </p:blipFill>
        <p:spPr>
          <a:xfrm>
            <a:off x="10251720" y="188640"/>
            <a:ext cx="1717560" cy="79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" name="Picture 26" descr="K:\bayer_present\line2.jpg"/>
          <p:cNvPicPr/>
          <p:nvPr/>
        </p:nvPicPr>
        <p:blipFill>
          <a:blip r:embed="rId3"/>
          <a:srcRect l="0" t="-88235" r="0" b="-88235"/>
          <a:stretch/>
        </p:blipFill>
        <p:spPr>
          <a:xfrm>
            <a:off x="221040" y="6256800"/>
            <a:ext cx="11634120" cy="9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" name="Textfeld 5"/>
          <p:cNvSpPr/>
          <p:nvPr/>
        </p:nvSpPr>
        <p:spPr>
          <a:xfrm>
            <a:off x="421920" y="203400"/>
            <a:ext cx="68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Challenge: beamline software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Foliennummernplatzhalter 6"/>
          <p:cNvSpPr/>
          <p:nvPr/>
        </p:nvSpPr>
        <p:spPr>
          <a:xfrm>
            <a:off x="9838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fld id="{10CF6C5F-B880-449C-9169-3D9D9753E4DF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&lt;Foliennummer&gt;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TextBox 150"/>
          <p:cNvSpPr/>
          <p:nvPr/>
        </p:nvSpPr>
        <p:spPr>
          <a:xfrm>
            <a:off x="446400" y="835200"/>
            <a:ext cx="11519280" cy="370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MXCuBE Qt / MXCuBE3 / in-house tools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requirements: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48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easy way to pre-define file-/foldernames for each sample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48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easy way to move through a batch of samples: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characterisation → maybe collect dataset → (auto-)mount next sample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each of the tools we have seen so far has its own strenghts and weaknesses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ALBULA / Adxv / in-house tools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real-time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 display of diffraction images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real-time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 display of DOZOR scores or similar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TextBox 151"/>
          <p:cNvSpPr/>
          <p:nvPr/>
        </p:nvSpPr>
        <p:spPr>
          <a:xfrm>
            <a:off x="252000" y="6408000"/>
            <a:ext cx="190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Christian Becke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Application>LibreOffice/25.2.6.2$Linux_X86_64 LibreOffice_project/520$Build-2</Application>
  <AppVersion>15.0000</AppVersion>
  <Words>740</Words>
  <Paragraphs>131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2021-04-01T08:25:47Z</dcterms:created>
  <dc:creator>mlx_hvm</dc:creator>
  <dc:description/>
  <dc:language>de-DE</dc:language>
  <cp:lastModifiedBy/>
  <cp:lastPrinted>2022-03-15T07:55:07Z</cp:lastPrinted>
  <dcterms:modified xsi:type="dcterms:W3CDTF">2025-11-18T12:44:28Z</dcterms:modified>
  <cp:revision>231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Widescreen</vt:lpwstr>
  </property>
  <property fmtid="{D5CDD505-2E9C-101B-9397-08002B2CF9AE}" pid="4" name="Slides">
    <vt:i4>12</vt:i4>
  </property>
</Properties>
</file>