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26" r:id="rId4"/>
    <p:sldId id="2147473259" r:id="rId5"/>
    <p:sldId id="2147473258" r:id="rId6"/>
    <p:sldId id="2147473263" r:id="rId7"/>
    <p:sldId id="268" r:id="rId8"/>
    <p:sldId id="2147473264" r:id="rId9"/>
    <p:sldId id="2147473260" r:id="rId10"/>
    <p:sldId id="2147473262" r:id="rId11"/>
    <p:sldId id="257" r:id="rId12"/>
    <p:sldId id="259" r:id="rId13"/>
    <p:sldId id="263" r:id="rId14"/>
    <p:sldId id="270" r:id="rId15"/>
    <p:sldId id="2147473261" r:id="rId16"/>
    <p:sldId id="269" r:id="rId17"/>
    <p:sldId id="2147473257" r:id="rId18"/>
    <p:sldId id="258" r:id="rId19"/>
    <p:sldId id="260" r:id="rId20"/>
    <p:sldId id="262" r:id="rId21"/>
    <p:sldId id="265" r:id="rId22"/>
    <p:sldId id="264" r:id="rId23"/>
    <p:sldId id="267" r:id="rId24"/>
    <p:sldId id="266" r:id="rId25"/>
    <p:sldId id="2147473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>
        <p:scale>
          <a:sx n="64" d="100"/>
          <a:sy n="64" d="100"/>
        </p:scale>
        <p:origin x="204" y="5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CE9C-51BB-4A1E-9546-C8C8DA04AC83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610E-E11C-403D-B770-92260174B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7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A8CDC-6934-4B72-9B87-805E83E267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0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3A95-4EA3-0B84-F907-4035AF964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B84FA-6A4D-04F0-67CF-372A7DB8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2B0F0-7BF7-DA75-66E7-A13F127F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7E9A6-DB72-14FA-C201-01203BB8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6B7C2-DDEE-B057-3D8B-496BFDBF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2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F60D-969F-2F5D-9CCF-4A6188A9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22E73-26F4-4231-DD75-B8B93A465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63369-7EE8-A11F-5745-8E0D0C8C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45C0A-5E91-67D6-B098-21434D5B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C006-63CF-AB46-6B6A-E5E67956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52FC50-B4F3-CBC0-D984-CA292ACE8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E6536-DFE8-2591-F99D-732D3EDE9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9082-BB94-FC2F-442F-8C85ACC4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C81DE-28CA-D574-C75E-5E65BCE4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5AF2B-32BB-C1BC-5B5B-640DE715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BC22-CE65-49E5-B57C-DFE78771400E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8EC6A-AF82-4D05-8337-42BFA3D61A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96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BFC9-49AA-46ED-9345-9D8061FAC0D8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227DC-49BA-472E-911C-E4FD4EC5D1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10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0137-319B-4067-9351-47E211DE3681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038C-4DC1-46EA-B5A1-6FF5DA7B6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1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38D21-AC5B-4EDD-8630-197094E03B60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8E89D-8476-49B0-81A2-663C39037A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858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070A-A0AD-4787-AEA2-A9DFA1E1A59E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CF81-BC38-4928-8703-ACABBA8CC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5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 me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3392" y="1412776"/>
            <a:ext cx="11041227" cy="51125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197BD94-F5F9-62D2-62C3-1120B040BE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9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402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69B7A-B77B-4D0E-A735-1DC6D369D0E6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CF35A-5DE8-457E-8FCD-0C34D2D9F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5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B6060-91EF-4179-867B-7137B227EFB2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88AA-62C2-4532-8DAF-49DDB3D2E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6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CF17-1B10-227C-7D5E-68CCC3CA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95712-E981-D7EF-747F-F25882899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31AE3-C2A8-139A-0BC7-D5DE818D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E632-2D30-AB5C-AC18-1CC48AD4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B0C01-26A5-AB25-945E-E002F8E6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48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0C2C-E997-4DB3-A8A0-60586FD25D70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0F18-04A7-4EAC-9D05-15F818A4B9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38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31C9-E1F4-4D4A-BC1D-00F64CE678A8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B054-D1E6-4C44-B4BE-6AF4B4E7B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0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F74C-79F9-45C2-BEBD-70C40967286A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0C34-2D47-4616-B652-2F6DD4D7B0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75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89BE-E272-4FE1-A62D-DD0F254F29C1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C73D-0CD9-491E-B30E-3E7E4201DE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3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751C-7481-47DF-BF1C-6FEE99514F67}" type="datetimeFigureOut">
              <a:rPr lang="en-US"/>
              <a:pPr>
                <a:defRPr/>
              </a:pPr>
              <a:t>11/17/2025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98481-24BB-4732-A926-AEF25B425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04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35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2DE2-EB18-2547-547E-DD30E39A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78810-402C-FC16-8C1B-04150F1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A1E28-256E-EAE4-D996-3A278FCD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388B3-BAA9-6D64-FE9C-7E9E3D72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0B5D-C8C9-A159-CBEB-EFC4CAA5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6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A94F-07D0-0A5F-9090-AF9241E1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2E5A-E57C-5B89-CDB1-7870CCAE8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9F6B7-E605-ED18-E34F-CE02F6C4F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E89FB-BA69-6283-0112-25FF3BD7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833E9-4C47-1707-76B7-86DD9C1B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0FDFD-233D-DA07-C1E9-9B5D615B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6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0E2C-6398-08D7-9AF7-C3D49D57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E186D-EBF8-D1DA-9B9A-766084A71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3D795-13BC-55BE-1CE0-EFC16C4F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2729E-EFD7-5271-4919-2B94C9E67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69B9D-7655-A184-6828-AB4F68A96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BD264-4F9A-3191-C217-10DFAD9B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BF630-389C-D1B4-3DFE-20772F7A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269D9-E6AC-8285-3FD0-D58C95E2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1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AD59-8167-BB8E-D280-025A59BA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D40AD-22D4-F7EC-3702-6D1D05E2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7E510-B697-E153-23AC-B5AF8EF3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AC7B3-C696-1D92-A16A-8977BB68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0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33A4A-78B8-C8F6-8779-874C2C3B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C5965-F2D7-2DDD-72F8-2E76D016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6742D-32E4-BDF3-09EE-99818997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6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8C83-1E17-85E8-983C-28E7874E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2FC6-E576-E245-2DC5-7D938ABE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B85A7-783E-E782-37DC-E9C9645D2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1E71D-AB3B-8AE0-56EC-9D489CFE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3919-D461-4C29-DE29-697C7B10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B87B9-2D2B-6F31-4DF5-8CE6F385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C0FF-1AD0-0FF5-989C-D4F555B2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A6A895-FE34-0DBE-A670-9BEFF5A0D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4D36C-ED74-D1F3-0ABA-837C7325B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3E7FB-1C24-EDBD-7132-7585EBDF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BF87-42FE-46BA-944B-635D5907C49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82276-02A0-3F46-FCAD-FB002926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96914-7602-9142-A983-23CDBEBD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0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19D0E-FEA3-4A74-0557-0341D30A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2F7AB-FE65-6DB3-1DB4-7E83C2136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8C81B-238C-3B71-2511-881541946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CBF87-42FE-46BA-944B-635D5907C49E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25DFC-AE90-C3C9-736F-CB13D4A99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6AFF-5E3B-FA58-B955-CCC01C191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880919-2C70-4622-BEC5-43EB1242313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49EE33F-276D-105C-F7B4-C539EB49E3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alphaModFix amt="20000"/>
          </a:blip>
          <a:srcRect l="1626" t="16555" r="5926" b="29043"/>
          <a:stretch/>
        </p:blipFill>
        <p:spPr bwMode="auto">
          <a:xfrm>
            <a:off x="-48344" y="-38541"/>
            <a:ext cx="12288688" cy="6935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79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9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12776"/>
            <a:ext cx="10972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08959" y="1340768"/>
            <a:ext cx="9715500" cy="288032"/>
            <a:chOff x="381719" y="1484784"/>
            <a:chExt cx="7286625" cy="288032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381719" y="1484784"/>
              <a:ext cx="7286625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381719" y="1484784"/>
              <a:ext cx="0" cy="2880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572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kern="1200">
          <a:solidFill>
            <a:srgbClr val="002060"/>
          </a:solidFill>
          <a:latin typeface="Gill Sans Nova Light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yvonen.bioc.cam.ac.uk/" TargetMode="External"/><Relationship Id="rId2" Type="http://schemas.openxmlformats.org/officeDocument/2006/relationships/hyperlink" Target="mailto:mh256@cam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CD37-DFB4-5352-BA1D-636E7448D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Homebrewed Crystallographic Data Management in an Academic Setting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337FD-7BE4-A43C-22DC-322792898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Marko Hyvönen </a:t>
            </a:r>
          </a:p>
          <a:p>
            <a:r>
              <a:rPr lang="en-GB" dirty="0"/>
              <a:t>Department of Biochemistry</a:t>
            </a:r>
          </a:p>
          <a:p>
            <a:r>
              <a:rPr lang="en-GB" dirty="0"/>
              <a:t>University of Cambridge</a:t>
            </a:r>
          </a:p>
          <a:p>
            <a:r>
              <a:rPr lang="en-GB" dirty="0">
                <a:hlinkClick r:id="rId2"/>
              </a:rPr>
              <a:t>mh256@cam.ac.uk</a:t>
            </a:r>
            <a:endParaRPr lang="en-GB" dirty="0"/>
          </a:p>
          <a:p>
            <a:r>
              <a:rPr lang="en-GB" dirty="0">
                <a:hlinkClick r:id="rId3"/>
              </a:rPr>
              <a:t>https://hyvonen.bioc.cam.ac.uk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97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6F76-19DD-8AE9-5701-32F12717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End-to-end (and back) traceability </a:t>
            </a:r>
          </a:p>
        </p:txBody>
      </p:sp>
      <p:pic>
        <p:nvPicPr>
          <p:cNvPr id="4" name="Picture 3" descr="C:\Users\marko\Documents\Figs\AbA_gel.png">
            <a:extLst>
              <a:ext uri="{FF2B5EF4-FFF2-40B4-BE49-F238E27FC236}">
                <a16:creationId xmlns:a16="http://schemas.microsoft.com/office/drawing/2014/main" id="{A569E89A-7EA2-FA03-4D34-65996E12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4709" t="9524" r="26027" b="4762"/>
          <a:stretch>
            <a:fillRect/>
          </a:stretch>
        </p:blipFill>
        <p:spPr bwMode="auto">
          <a:xfrm>
            <a:off x="9107449" y="2220291"/>
            <a:ext cx="800604" cy="16669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C:\Users\marko\Documents\Figs\2vqr_tetramer_surface.png">
            <a:extLst>
              <a:ext uri="{FF2B5EF4-FFF2-40B4-BE49-F238E27FC236}">
                <a16:creationId xmlns:a16="http://schemas.microsoft.com/office/drawing/2014/main" id="{B28C0977-6A52-018E-B59F-89C79362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314" y="4946211"/>
            <a:ext cx="1569567" cy="14401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F50AB-9B68-FB98-B412-B361F9E49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485" y="2247588"/>
            <a:ext cx="1332050" cy="161010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086FDCE-3ED5-CF66-9754-D02F6473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5285" y="2247588"/>
            <a:ext cx="1492424" cy="15559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FB65CC36-1670-6FE2-3E39-92AD3F2CC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101" y="2247588"/>
            <a:ext cx="1492424" cy="15648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2632" tIns="102632" rIns="102632" bIns="102632">
            <a:spAutoFit/>
          </a:bodyPr>
          <a:lstStyle/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133 ATGGCCGCAGTGATTCTGGAGAGCATCTTTCTGAAGCGATCCCAA 177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1 M  A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A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V  I  L  E  S  I  F  L  K  R  S  Q   15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178 CAGAAAAAGAAAACATCACCTCTAAACTTCAAGAAGCGCCTGTTT 222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16 Q  K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K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K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T  S  P  L  N  F  K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K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R  L  F   30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223 CTCTTGACCGTGCACAAACTCTCCTACTATGAGTATGACTTTGAA 267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31 L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L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T  V  H  K  L  S  Y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Y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E  Y  D  F  E   45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268 CGTGGG</a:t>
            </a:r>
            <a:r>
              <a:rPr lang="en-GB" sz="300" b="1" dirty="0">
                <a:solidFill>
                  <a:srgbClr val="FF3333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AGAAGA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GGCAGTAAGAAGGGTTCAATAGATGTTGAGAAG 312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46 R  G  R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R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G  S  K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K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G  S  I  D  V  E  K   60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313 ATCACTTGTGTTGAAACAGTGGTTCCTGAAAAAAATCCTCCTCCA 357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61 I  T  C  V  E  T  V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V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P  E  K  N  P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P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P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 75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358 GAA</a:t>
            </a:r>
            <a:r>
              <a:rPr lang="en-GB" sz="300" b="1" dirty="0">
                <a:solidFill>
                  <a:srgbClr val="FF3333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AGA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CAGATTCCG</a:t>
            </a:r>
            <a:r>
              <a:rPr lang="en-GB" sz="300" b="1" dirty="0">
                <a:solidFill>
                  <a:srgbClr val="FF3333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AGAAGA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GGTGAAGAGTCCAGTGAAATGGAG 402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76 E  R  Q  I  P  R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R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G  E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E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S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S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E  M  E   90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403 CAAATTTCAATCATTGAA</a:t>
            </a:r>
            <a:r>
              <a:rPr lang="en-GB" sz="300" b="1" dirty="0">
                <a:solidFill>
                  <a:srgbClr val="FF3333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AGG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TTCCCTTATCCCTTCCAGGTTGTA 447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91 Q  I  S  I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I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E  R  F  P  Y  P  F  Q  V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V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 105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448 TATGATGAAGGGCCTCTCTACGTCTTCTCCCCAACTGAAGAACTA 492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106 Y  D  E  G  P  L  Y  V  F  S  P  T  E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E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L   120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493 </a:t>
            </a:r>
            <a:r>
              <a:rPr lang="en-GB" sz="300" b="1" dirty="0">
                <a:solidFill>
                  <a:srgbClr val="FF3333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AGG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AAGCGGTGGATTCACCAGCTCAAAAACGTAATCCGGTACAAC 537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121 R  K  R  W  I  H  Q  L  K  N  V  I  R  Y  N   135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538 AGTGATCTGGTTCAGAAATATCACCCTTGCTTCTGGATCGATGGG 582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136 S  D  L  V  Q  K  Y  H  P  C  F  W  I  D  G   150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583 CAGTATCTCTGCTGCTCTCAGACAGCCAAAAATGCTATGGGCTGC 627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151 Q  Y  L  C  </a:t>
            </a:r>
            <a:r>
              <a:rPr lang="en-GB" sz="300" b="1" dirty="0" err="1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C</a:t>
            </a:r>
            <a:r>
              <a:rPr lang="en-GB" sz="300" b="1" dirty="0">
                <a:solidFill>
                  <a:srgbClr val="000000"/>
                </a:solidFill>
                <a:latin typeface="Courier New" panose="02070309020205020404" pitchFamily="49" charset="0"/>
                <a:ea typeface="DejaVu Sans Mono" pitchFamily="49" charset="0"/>
                <a:cs typeface="Courier New" panose="02070309020205020404" pitchFamily="49" charset="0"/>
              </a:rPr>
              <a:t>  S  Q  T  A  K  N  A  M  G  C   165</a:t>
            </a:r>
          </a:p>
          <a:p>
            <a:pPr defTabSz="427038">
              <a:lnSpc>
                <a:spcPct val="89000"/>
              </a:lnSpc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</a:tabLst>
              <a:defRPr/>
            </a:pPr>
            <a:endParaRPr lang="en-GB" sz="300" b="1" dirty="0">
              <a:solidFill>
                <a:srgbClr val="000000"/>
              </a:solidFill>
              <a:latin typeface="Courier New" panose="02070309020205020404" pitchFamily="49" charset="0"/>
              <a:ea typeface="DejaVu Sans Mono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66C3D3D-E86F-F017-55C1-B7B5A5D0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3677" y="2247588"/>
            <a:ext cx="2264980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DFDBF49-7B25-9F01-301B-62B2D26E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20290" t="20033" r="21739" b="21996"/>
          <a:stretch>
            <a:fillRect/>
          </a:stretch>
        </p:blipFill>
        <p:spPr bwMode="auto">
          <a:xfrm>
            <a:off x="2250556" y="4942620"/>
            <a:ext cx="1440160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E08E8FD-FEE8-DCC3-2714-95D86AA5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650" y="4965842"/>
            <a:ext cx="1512168" cy="136676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5E5611-D296-AC7A-2694-A837B30D0514}"/>
              </a:ext>
            </a:extLst>
          </p:cNvPr>
          <p:cNvSpPr txBox="1"/>
          <p:nvPr/>
        </p:nvSpPr>
        <p:spPr>
          <a:xfrm>
            <a:off x="1653804" y="1724367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Sequence </a:t>
            </a:r>
          </a:p>
          <a:p>
            <a:pPr algn="ctr"/>
            <a:r>
              <a:rPr lang="en-GB" sz="1400" b="1" dirty="0"/>
              <a:t>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A3784-3A53-F96D-DA8C-38BC35DD334F}"/>
              </a:ext>
            </a:extLst>
          </p:cNvPr>
          <p:cNvSpPr txBox="1"/>
          <p:nvPr/>
        </p:nvSpPr>
        <p:spPr>
          <a:xfrm>
            <a:off x="3272233" y="1724367"/>
            <a:ext cx="984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Expression</a:t>
            </a:r>
          </a:p>
          <a:p>
            <a:pPr algn="ctr"/>
            <a:r>
              <a:rPr lang="en-GB" sz="1400" b="1" dirty="0"/>
              <a:t> construct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DB324C-D480-D58E-5BF0-34F6340767B3}"/>
              </a:ext>
            </a:extLst>
          </p:cNvPr>
          <p:cNvSpPr txBox="1"/>
          <p:nvPr/>
        </p:nvSpPr>
        <p:spPr>
          <a:xfrm>
            <a:off x="4897250" y="1707528"/>
            <a:ext cx="1211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Recombinant </a:t>
            </a:r>
          </a:p>
          <a:p>
            <a:pPr algn="ctr"/>
            <a:r>
              <a:rPr lang="en-GB" sz="1400" b="1" dirty="0"/>
              <a:t>expression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81BFD-4D62-955D-3E5B-12330600372B}"/>
              </a:ext>
            </a:extLst>
          </p:cNvPr>
          <p:cNvSpPr txBox="1"/>
          <p:nvPr/>
        </p:nvSpPr>
        <p:spPr>
          <a:xfrm>
            <a:off x="7093695" y="1709613"/>
            <a:ext cx="10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Protein </a:t>
            </a:r>
          </a:p>
          <a:p>
            <a:pPr algn="ctr"/>
            <a:r>
              <a:rPr lang="en-GB" sz="1400" b="1" dirty="0"/>
              <a:t>purification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A7A3D-9861-1688-1B5E-6458E17C2433}"/>
              </a:ext>
            </a:extLst>
          </p:cNvPr>
          <p:cNvSpPr txBox="1"/>
          <p:nvPr/>
        </p:nvSpPr>
        <p:spPr>
          <a:xfrm>
            <a:off x="9070112" y="1703473"/>
            <a:ext cx="822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Purified</a:t>
            </a:r>
          </a:p>
          <a:p>
            <a:pPr algn="ctr"/>
            <a:r>
              <a:rPr lang="en-GB" sz="1400" b="1" dirty="0"/>
              <a:t> protein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334AE-8E62-461F-9188-07F14ED07D01}"/>
              </a:ext>
            </a:extLst>
          </p:cNvPr>
          <p:cNvSpPr txBox="1"/>
          <p:nvPr/>
        </p:nvSpPr>
        <p:spPr>
          <a:xfrm>
            <a:off x="413721" y="4513679"/>
            <a:ext cx="1240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Crystallisation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24C5B-D2FD-C21E-2B24-DF806FDB5B80}"/>
              </a:ext>
            </a:extLst>
          </p:cNvPr>
          <p:cNvSpPr txBox="1"/>
          <p:nvPr/>
        </p:nvSpPr>
        <p:spPr>
          <a:xfrm>
            <a:off x="2273846" y="4364612"/>
            <a:ext cx="156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Data collection &amp; processing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5C638-D306-66A0-4ED2-B6A371D24CAC}"/>
              </a:ext>
            </a:extLst>
          </p:cNvPr>
          <p:cNvSpPr txBox="1"/>
          <p:nvPr/>
        </p:nvSpPr>
        <p:spPr>
          <a:xfrm>
            <a:off x="6132218" y="4479331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The final structure</a:t>
            </a:r>
          </a:p>
        </p:txBody>
      </p:sp>
      <p:pic>
        <p:nvPicPr>
          <p:cNvPr id="20" name="Picture 8" descr="C:\Users\marko\Documents\temp\emap.png">
            <a:extLst>
              <a:ext uri="{FF2B5EF4-FFF2-40B4-BE49-F238E27FC236}">
                <a16:creationId xmlns:a16="http://schemas.microsoft.com/office/drawing/2014/main" id="{BE2B320D-F29B-9666-26A3-08B55BD25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b="14507"/>
          <a:stretch>
            <a:fillRect/>
          </a:stretch>
        </p:blipFill>
        <p:spPr bwMode="auto">
          <a:xfrm>
            <a:off x="4163202" y="4964859"/>
            <a:ext cx="1368152" cy="14483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146908-B476-8741-33FC-5F27CCA77319}"/>
              </a:ext>
            </a:extLst>
          </p:cNvPr>
          <p:cNvSpPr txBox="1"/>
          <p:nvPr/>
        </p:nvSpPr>
        <p:spPr>
          <a:xfrm>
            <a:off x="3969673" y="4328520"/>
            <a:ext cx="192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Structure determination</a:t>
            </a:r>
          </a:p>
        </p:txBody>
      </p:sp>
      <p:cxnSp>
        <p:nvCxnSpPr>
          <p:cNvPr id="22" name="Elbow Connector 28">
            <a:extLst>
              <a:ext uri="{FF2B5EF4-FFF2-40B4-BE49-F238E27FC236}">
                <a16:creationId xmlns:a16="http://schemas.microsoft.com/office/drawing/2014/main" id="{E57C6E7F-57FB-DAD4-72B8-35D5BE3C3AD0}"/>
              </a:ext>
            </a:extLst>
          </p:cNvPr>
          <p:cNvCxnSpPr>
            <a:stCxn id="4" idx="2"/>
            <a:endCxn id="17" idx="0"/>
          </p:cNvCxnSpPr>
          <p:nvPr/>
        </p:nvCxnSpPr>
        <p:spPr>
          <a:xfrm rot="5400000">
            <a:off x="4957522" y="-36551"/>
            <a:ext cx="626471" cy="84739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9">
            <a:extLst>
              <a:ext uri="{FF2B5EF4-FFF2-40B4-BE49-F238E27FC236}">
                <a16:creationId xmlns:a16="http://schemas.microsoft.com/office/drawing/2014/main" id="{8061D20B-CF00-0A2A-7C18-2A7E593D0E61}"/>
              </a:ext>
            </a:extLst>
          </p:cNvPr>
          <p:cNvSpPr/>
          <p:nvPr/>
        </p:nvSpPr>
        <p:spPr>
          <a:xfrm>
            <a:off x="2851269" y="2751644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30">
            <a:extLst>
              <a:ext uri="{FF2B5EF4-FFF2-40B4-BE49-F238E27FC236}">
                <a16:creationId xmlns:a16="http://schemas.microsoft.com/office/drawing/2014/main" id="{14F70601-CC25-E637-7DCA-4E0585289BDC}"/>
              </a:ext>
            </a:extLst>
          </p:cNvPr>
          <p:cNvSpPr/>
          <p:nvPr/>
        </p:nvSpPr>
        <p:spPr>
          <a:xfrm>
            <a:off x="4565813" y="2751644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31">
            <a:extLst>
              <a:ext uri="{FF2B5EF4-FFF2-40B4-BE49-F238E27FC236}">
                <a16:creationId xmlns:a16="http://schemas.microsoft.com/office/drawing/2014/main" id="{88330065-9F0E-5159-EE7F-4ED636C25D04}"/>
              </a:ext>
            </a:extLst>
          </p:cNvPr>
          <p:cNvSpPr/>
          <p:nvPr/>
        </p:nvSpPr>
        <p:spPr>
          <a:xfrm>
            <a:off x="6249293" y="2751644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32">
            <a:extLst>
              <a:ext uri="{FF2B5EF4-FFF2-40B4-BE49-F238E27FC236}">
                <a16:creationId xmlns:a16="http://schemas.microsoft.com/office/drawing/2014/main" id="{1E75FF5E-3ADA-D3CC-C839-1B219B8E590D}"/>
              </a:ext>
            </a:extLst>
          </p:cNvPr>
          <p:cNvSpPr/>
          <p:nvPr/>
        </p:nvSpPr>
        <p:spPr>
          <a:xfrm>
            <a:off x="8886293" y="2751644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33">
            <a:extLst>
              <a:ext uri="{FF2B5EF4-FFF2-40B4-BE49-F238E27FC236}">
                <a16:creationId xmlns:a16="http://schemas.microsoft.com/office/drawing/2014/main" id="{DA8AFDF1-9A5F-7F99-784A-A3CCF86E4F35}"/>
              </a:ext>
            </a:extLst>
          </p:cNvPr>
          <p:cNvSpPr/>
          <p:nvPr/>
        </p:nvSpPr>
        <p:spPr>
          <a:xfrm>
            <a:off x="5732826" y="5438475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34">
            <a:extLst>
              <a:ext uri="{FF2B5EF4-FFF2-40B4-BE49-F238E27FC236}">
                <a16:creationId xmlns:a16="http://schemas.microsoft.com/office/drawing/2014/main" id="{D3D8E67E-A483-F725-72D4-1A88BAFEEB76}"/>
              </a:ext>
            </a:extLst>
          </p:cNvPr>
          <p:cNvSpPr/>
          <p:nvPr/>
        </p:nvSpPr>
        <p:spPr>
          <a:xfrm>
            <a:off x="3860429" y="5423994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35">
            <a:extLst>
              <a:ext uri="{FF2B5EF4-FFF2-40B4-BE49-F238E27FC236}">
                <a16:creationId xmlns:a16="http://schemas.microsoft.com/office/drawing/2014/main" id="{B2835C30-9597-1331-3B40-41954217A594}"/>
              </a:ext>
            </a:extLst>
          </p:cNvPr>
          <p:cNvSpPr/>
          <p:nvPr/>
        </p:nvSpPr>
        <p:spPr>
          <a:xfrm>
            <a:off x="1998165" y="5438952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9F484-5E1F-5AA0-CD22-105AA995E1FB}"/>
              </a:ext>
            </a:extLst>
          </p:cNvPr>
          <p:cNvSpPr txBox="1"/>
          <p:nvPr/>
        </p:nvSpPr>
        <p:spPr>
          <a:xfrm>
            <a:off x="8620835" y="4488622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PDB</a:t>
            </a:r>
          </a:p>
        </p:txBody>
      </p:sp>
      <p:sp>
        <p:nvSpPr>
          <p:cNvPr id="31" name="Right Arrow 33">
            <a:extLst>
              <a:ext uri="{FF2B5EF4-FFF2-40B4-BE49-F238E27FC236}">
                <a16:creationId xmlns:a16="http://schemas.microsoft.com/office/drawing/2014/main" id="{B5B111BE-4155-5969-A475-CA1A1576ABA7}"/>
              </a:ext>
            </a:extLst>
          </p:cNvPr>
          <p:cNvSpPr/>
          <p:nvPr/>
        </p:nvSpPr>
        <p:spPr>
          <a:xfrm>
            <a:off x="7846944" y="5469206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4ECD04D-74F5-C0B1-9727-E4706D0250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0023" y="4931017"/>
            <a:ext cx="1463423" cy="7278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ED3F903-2122-4131-5550-F0642C7FE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4043" y="4931017"/>
            <a:ext cx="1821097" cy="5966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BA2F280-AB8B-68F5-7556-011358163C8A}"/>
              </a:ext>
            </a:extLst>
          </p:cNvPr>
          <p:cNvSpPr txBox="1"/>
          <p:nvPr/>
        </p:nvSpPr>
        <p:spPr>
          <a:xfrm>
            <a:off x="10477323" y="4479330"/>
            <a:ext cx="1114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Publication</a:t>
            </a:r>
          </a:p>
        </p:txBody>
      </p:sp>
      <p:pic>
        <p:nvPicPr>
          <p:cNvPr id="40" name="Picture 39" descr="A blue and black logo&#10;&#10;AI-generated content may be incorrect.">
            <a:extLst>
              <a:ext uri="{FF2B5EF4-FFF2-40B4-BE49-F238E27FC236}">
                <a16:creationId xmlns:a16="http://schemas.microsoft.com/office/drawing/2014/main" id="{B7504604-4AE2-6F9F-2C57-46201B1CCD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34" y="5828820"/>
            <a:ext cx="1454316" cy="3989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E655E07-BC5F-8DE5-C06E-94C4A91133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2500" y="5582384"/>
            <a:ext cx="1681515" cy="645363"/>
          </a:xfrm>
          <a:prstGeom prst="rect">
            <a:avLst/>
          </a:prstGeom>
        </p:spPr>
      </p:pic>
      <p:sp>
        <p:nvSpPr>
          <p:cNvPr id="44" name="Right Arrow 33">
            <a:extLst>
              <a:ext uri="{FF2B5EF4-FFF2-40B4-BE49-F238E27FC236}">
                <a16:creationId xmlns:a16="http://schemas.microsoft.com/office/drawing/2014/main" id="{1894B315-19AE-0BC7-B866-3E7F09BDBD49}"/>
              </a:ext>
            </a:extLst>
          </p:cNvPr>
          <p:cNvSpPr/>
          <p:nvPr/>
        </p:nvSpPr>
        <p:spPr>
          <a:xfrm>
            <a:off x="9885143" y="5402364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8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C3258-47FC-48B2-4B51-680A073AA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80941C6-816B-3918-B3A2-92BD786DB8C5}"/>
              </a:ext>
            </a:extLst>
          </p:cNvPr>
          <p:cNvSpPr txBox="1"/>
          <p:nvPr/>
        </p:nvSpPr>
        <p:spPr>
          <a:xfrm>
            <a:off x="372829" y="1627987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Sequence </a:t>
            </a:r>
          </a:p>
          <a:p>
            <a:pPr algn="ctr"/>
            <a:r>
              <a:rPr lang="en-GB" sz="1400" b="1" dirty="0"/>
              <a:t>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6C2B0-707D-9CAD-483B-D58B4CFA33BD}"/>
              </a:ext>
            </a:extLst>
          </p:cNvPr>
          <p:cNvSpPr txBox="1"/>
          <p:nvPr/>
        </p:nvSpPr>
        <p:spPr>
          <a:xfrm>
            <a:off x="1991258" y="1627987"/>
            <a:ext cx="984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Expression</a:t>
            </a:r>
          </a:p>
          <a:p>
            <a:pPr algn="ctr"/>
            <a:r>
              <a:rPr lang="en-GB" sz="1400" b="1" dirty="0"/>
              <a:t> construct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6F1E1-1007-4ECC-D108-BC0C96CEF9D9}"/>
              </a:ext>
            </a:extLst>
          </p:cNvPr>
          <p:cNvSpPr txBox="1"/>
          <p:nvPr/>
        </p:nvSpPr>
        <p:spPr>
          <a:xfrm>
            <a:off x="4076331" y="1623424"/>
            <a:ext cx="10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Protein </a:t>
            </a:r>
          </a:p>
          <a:p>
            <a:pPr algn="ctr"/>
            <a:r>
              <a:rPr lang="en-GB" sz="1400" b="1" dirty="0"/>
              <a:t>purification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EEBA3-80DE-45E7-A7DB-2E10D6851A9C}"/>
              </a:ext>
            </a:extLst>
          </p:cNvPr>
          <p:cNvSpPr txBox="1"/>
          <p:nvPr/>
        </p:nvSpPr>
        <p:spPr>
          <a:xfrm>
            <a:off x="6352626" y="1608300"/>
            <a:ext cx="85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Purified protein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337DA1-79D4-D384-7F72-690EEA5E3382}"/>
              </a:ext>
            </a:extLst>
          </p:cNvPr>
          <p:cNvSpPr txBox="1"/>
          <p:nvPr/>
        </p:nvSpPr>
        <p:spPr>
          <a:xfrm>
            <a:off x="317870" y="4328520"/>
            <a:ext cx="148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Soaking and cryo-cooling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A2733F-67FF-7708-655A-DA334F6D0291}"/>
              </a:ext>
            </a:extLst>
          </p:cNvPr>
          <p:cNvSpPr txBox="1"/>
          <p:nvPr/>
        </p:nvSpPr>
        <p:spPr>
          <a:xfrm>
            <a:off x="6132218" y="4479331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The final structure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E1F006-74E6-2A3B-4C3D-DE1E610BFCD7}"/>
              </a:ext>
            </a:extLst>
          </p:cNvPr>
          <p:cNvSpPr txBox="1"/>
          <p:nvPr/>
        </p:nvSpPr>
        <p:spPr>
          <a:xfrm>
            <a:off x="3969673" y="4328520"/>
            <a:ext cx="192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Structure determination</a:t>
            </a:r>
          </a:p>
        </p:txBody>
      </p:sp>
      <p:cxnSp>
        <p:nvCxnSpPr>
          <p:cNvPr id="22" name="Elbow Connector 28">
            <a:extLst>
              <a:ext uri="{FF2B5EF4-FFF2-40B4-BE49-F238E27FC236}">
                <a16:creationId xmlns:a16="http://schemas.microsoft.com/office/drawing/2014/main" id="{6E4C5DAA-A8E0-D1E6-83C1-EFAEF827D2CD}"/>
              </a:ext>
            </a:extLst>
          </p:cNvPr>
          <p:cNvCxnSpPr>
            <a:cxnSpLocks/>
            <a:stCxn id="50" idx="2"/>
            <a:endCxn id="17" idx="0"/>
          </p:cNvCxnSpPr>
          <p:nvPr/>
        </p:nvCxnSpPr>
        <p:spPr>
          <a:xfrm rot="5400000">
            <a:off x="4438147" y="-409871"/>
            <a:ext cx="1360961" cy="81158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9">
            <a:extLst>
              <a:ext uri="{FF2B5EF4-FFF2-40B4-BE49-F238E27FC236}">
                <a16:creationId xmlns:a16="http://schemas.microsoft.com/office/drawing/2014/main" id="{215E16A7-09C8-43E8-CB57-533ECE8D316F}"/>
              </a:ext>
            </a:extLst>
          </p:cNvPr>
          <p:cNvSpPr/>
          <p:nvPr/>
        </p:nvSpPr>
        <p:spPr>
          <a:xfrm>
            <a:off x="1547144" y="1733295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31">
            <a:extLst>
              <a:ext uri="{FF2B5EF4-FFF2-40B4-BE49-F238E27FC236}">
                <a16:creationId xmlns:a16="http://schemas.microsoft.com/office/drawing/2014/main" id="{C35F7742-FEC7-06AB-8D7C-FEE55971ADF7}"/>
              </a:ext>
            </a:extLst>
          </p:cNvPr>
          <p:cNvSpPr/>
          <p:nvPr/>
        </p:nvSpPr>
        <p:spPr>
          <a:xfrm>
            <a:off x="3389713" y="1707935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32">
            <a:extLst>
              <a:ext uri="{FF2B5EF4-FFF2-40B4-BE49-F238E27FC236}">
                <a16:creationId xmlns:a16="http://schemas.microsoft.com/office/drawing/2014/main" id="{1461AA5C-A2EB-3424-AED4-CA2BADA10F5F}"/>
              </a:ext>
            </a:extLst>
          </p:cNvPr>
          <p:cNvSpPr/>
          <p:nvPr/>
        </p:nvSpPr>
        <p:spPr>
          <a:xfrm>
            <a:off x="7900905" y="1628391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33">
            <a:extLst>
              <a:ext uri="{FF2B5EF4-FFF2-40B4-BE49-F238E27FC236}">
                <a16:creationId xmlns:a16="http://schemas.microsoft.com/office/drawing/2014/main" id="{97158F24-4EB7-481F-A1FF-D3E2229B7170}"/>
              </a:ext>
            </a:extLst>
          </p:cNvPr>
          <p:cNvSpPr/>
          <p:nvPr/>
        </p:nvSpPr>
        <p:spPr>
          <a:xfrm>
            <a:off x="5769819" y="4454712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34">
            <a:extLst>
              <a:ext uri="{FF2B5EF4-FFF2-40B4-BE49-F238E27FC236}">
                <a16:creationId xmlns:a16="http://schemas.microsoft.com/office/drawing/2014/main" id="{A494C4E8-5DFD-6676-CA29-368A1F649B90}"/>
              </a:ext>
            </a:extLst>
          </p:cNvPr>
          <p:cNvSpPr/>
          <p:nvPr/>
        </p:nvSpPr>
        <p:spPr>
          <a:xfrm>
            <a:off x="3897422" y="4440231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35">
            <a:extLst>
              <a:ext uri="{FF2B5EF4-FFF2-40B4-BE49-F238E27FC236}">
                <a16:creationId xmlns:a16="http://schemas.microsoft.com/office/drawing/2014/main" id="{8821E0AA-37AD-A1C4-EDBE-131D866A5922}"/>
              </a:ext>
            </a:extLst>
          </p:cNvPr>
          <p:cNvSpPr/>
          <p:nvPr/>
        </p:nvSpPr>
        <p:spPr>
          <a:xfrm>
            <a:off x="2035158" y="4455189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36F844-5C11-1882-EE89-33C3A097A3EB}"/>
              </a:ext>
            </a:extLst>
          </p:cNvPr>
          <p:cNvSpPr txBox="1"/>
          <p:nvPr/>
        </p:nvSpPr>
        <p:spPr>
          <a:xfrm>
            <a:off x="8620835" y="4488622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PDB</a:t>
            </a:r>
          </a:p>
        </p:txBody>
      </p:sp>
      <p:sp>
        <p:nvSpPr>
          <p:cNvPr id="31" name="Right Arrow 33">
            <a:extLst>
              <a:ext uri="{FF2B5EF4-FFF2-40B4-BE49-F238E27FC236}">
                <a16:creationId xmlns:a16="http://schemas.microsoft.com/office/drawing/2014/main" id="{CC022EAF-088C-87B4-41D2-E1BA8079D230}"/>
              </a:ext>
            </a:extLst>
          </p:cNvPr>
          <p:cNvSpPr/>
          <p:nvPr/>
        </p:nvSpPr>
        <p:spPr>
          <a:xfrm>
            <a:off x="7883937" y="4485443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1F8890-3B09-ECF7-C708-ABB292E955D0}"/>
              </a:ext>
            </a:extLst>
          </p:cNvPr>
          <p:cNvSpPr txBox="1"/>
          <p:nvPr/>
        </p:nvSpPr>
        <p:spPr>
          <a:xfrm>
            <a:off x="10477323" y="4479330"/>
            <a:ext cx="1114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Publication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33F07-FBD8-69F6-EF88-BF58BA8853E3}"/>
              </a:ext>
            </a:extLst>
          </p:cNvPr>
          <p:cNvSpPr txBox="1"/>
          <p:nvPr/>
        </p:nvSpPr>
        <p:spPr>
          <a:xfrm>
            <a:off x="332535" y="2228895"/>
            <a:ext cx="128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Uniprot code &amp; mutations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486C9E-390F-E479-A827-175581336E45}"/>
              </a:ext>
            </a:extLst>
          </p:cNvPr>
          <p:cNvSpPr txBox="1"/>
          <p:nvPr/>
        </p:nvSpPr>
        <p:spPr>
          <a:xfrm>
            <a:off x="1875927" y="2207651"/>
            <a:ext cx="1664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Name and sequence of the crystallised protein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20CCD8-FEA1-3BF9-EC73-89F2D77101EF}"/>
              </a:ext>
            </a:extLst>
          </p:cNvPr>
          <p:cNvSpPr txBox="1"/>
          <p:nvPr/>
        </p:nvSpPr>
        <p:spPr>
          <a:xfrm>
            <a:off x="4011575" y="2221214"/>
            <a:ext cx="1527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Characterisation (oligomeric state, ligands)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488E85-F1C1-41E6-7F93-7D385E061791}"/>
              </a:ext>
            </a:extLst>
          </p:cNvPr>
          <p:cNvSpPr txBox="1"/>
          <p:nvPr/>
        </p:nvSpPr>
        <p:spPr>
          <a:xfrm>
            <a:off x="6130068" y="2215329"/>
            <a:ext cx="187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Batch details</a:t>
            </a:r>
          </a:p>
          <a:p>
            <a:r>
              <a:rPr lang="en-GB" sz="1400" dirty="0"/>
              <a:t>Protein concentration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341962-EC19-0C53-7483-F3F0CEF5DC7D}"/>
              </a:ext>
            </a:extLst>
          </p:cNvPr>
          <p:cNvSpPr txBox="1"/>
          <p:nvPr/>
        </p:nvSpPr>
        <p:spPr>
          <a:xfrm>
            <a:off x="332535" y="4881575"/>
            <a:ext cx="1402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Crystallisation condition(s)</a:t>
            </a:r>
          </a:p>
          <a:p>
            <a:r>
              <a:rPr lang="en-GB" sz="1400" dirty="0"/>
              <a:t>Ligand details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D85E81-5EB9-1E08-F1F3-3D4E0CB380A6}"/>
              </a:ext>
            </a:extLst>
          </p:cNvPr>
          <p:cNvSpPr txBox="1"/>
          <p:nvPr/>
        </p:nvSpPr>
        <p:spPr>
          <a:xfrm>
            <a:off x="2378096" y="4881575"/>
            <a:ext cx="1402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Collection and Processing stats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EEAFC7-EDBB-9ACA-30AB-E4BDC6FEDCC8}"/>
              </a:ext>
            </a:extLst>
          </p:cNvPr>
          <p:cNvSpPr txBox="1"/>
          <p:nvPr/>
        </p:nvSpPr>
        <p:spPr>
          <a:xfrm>
            <a:off x="2273846" y="4364612"/>
            <a:ext cx="156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Data collection &amp; processing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B32FEA-575D-6E65-88A1-90D87D07E695}"/>
              </a:ext>
            </a:extLst>
          </p:cNvPr>
          <p:cNvSpPr txBox="1"/>
          <p:nvPr/>
        </p:nvSpPr>
        <p:spPr>
          <a:xfrm>
            <a:off x="4255157" y="4901928"/>
            <a:ext cx="1402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MR models etc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6976DD-60DE-77B8-F778-A0EB09927C07}"/>
              </a:ext>
            </a:extLst>
          </p:cNvPr>
          <p:cNvSpPr txBox="1"/>
          <p:nvPr/>
        </p:nvSpPr>
        <p:spPr>
          <a:xfrm>
            <a:off x="6132218" y="4856012"/>
            <a:ext cx="118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Refinement stats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24D8B-0FF9-0713-7797-047ABA565695}"/>
              </a:ext>
            </a:extLst>
          </p:cNvPr>
          <p:cNvSpPr txBox="1"/>
          <p:nvPr/>
        </p:nvSpPr>
        <p:spPr>
          <a:xfrm>
            <a:off x="8475310" y="1631921"/>
            <a:ext cx="1240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Crystallisation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6E1F76-36E3-C7D9-8F17-FBDD0F4B86E1}"/>
              </a:ext>
            </a:extLst>
          </p:cNvPr>
          <p:cNvSpPr txBox="1"/>
          <p:nvPr/>
        </p:nvSpPr>
        <p:spPr>
          <a:xfrm>
            <a:off x="8475310" y="2228895"/>
            <a:ext cx="1402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Crystallisation condition(s)</a:t>
            </a:r>
          </a:p>
          <a:p>
            <a:r>
              <a:rPr lang="en-GB" sz="1400" dirty="0"/>
              <a:t>Ligand details</a:t>
            </a:r>
          </a:p>
        </p:txBody>
      </p:sp>
      <p:sp>
        <p:nvSpPr>
          <p:cNvPr id="51" name="Right Arrow 32">
            <a:extLst>
              <a:ext uri="{FF2B5EF4-FFF2-40B4-BE49-F238E27FC236}">
                <a16:creationId xmlns:a16="http://schemas.microsoft.com/office/drawing/2014/main" id="{B93ABF3D-74E7-573F-C66E-C4809D8FA19D}"/>
              </a:ext>
            </a:extLst>
          </p:cNvPr>
          <p:cNvSpPr/>
          <p:nvPr/>
        </p:nvSpPr>
        <p:spPr>
          <a:xfrm>
            <a:off x="5590586" y="1665330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Arrow 33">
            <a:extLst>
              <a:ext uri="{FF2B5EF4-FFF2-40B4-BE49-F238E27FC236}">
                <a16:creationId xmlns:a16="http://schemas.microsoft.com/office/drawing/2014/main" id="{0D6ABD49-2B59-D7DE-DCBD-9BB30EC56D33}"/>
              </a:ext>
            </a:extLst>
          </p:cNvPr>
          <p:cNvSpPr/>
          <p:nvPr/>
        </p:nvSpPr>
        <p:spPr>
          <a:xfrm>
            <a:off x="9826272" y="4485443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8FA7C42-2E55-AF57-A24E-474E29183EE1}"/>
              </a:ext>
            </a:extLst>
          </p:cNvPr>
          <p:cNvSpPr txBox="1"/>
          <p:nvPr/>
        </p:nvSpPr>
        <p:spPr>
          <a:xfrm>
            <a:off x="10596352" y="4809845"/>
            <a:ext cx="876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Table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A315159-FE79-2524-F917-35AD8EB3CF4A}"/>
              </a:ext>
            </a:extLst>
          </p:cNvPr>
          <p:cNvSpPr txBox="1"/>
          <p:nvPr/>
        </p:nvSpPr>
        <p:spPr>
          <a:xfrm>
            <a:off x="8599894" y="4866727"/>
            <a:ext cx="876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mmcifs</a:t>
            </a:r>
            <a:endParaRPr lang="en-GB" sz="1400" dirty="0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81164024-134E-CD74-469E-1E27E445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End-to-end (and back) traceability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B5C6D8-8609-C9BC-5B7D-2F7F43D445ED}"/>
              </a:ext>
            </a:extLst>
          </p:cNvPr>
          <p:cNvSpPr txBox="1"/>
          <p:nvPr/>
        </p:nvSpPr>
        <p:spPr>
          <a:xfrm>
            <a:off x="6007922" y="5538768"/>
            <a:ext cx="1548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Need to able to trace back from this to the start</a:t>
            </a:r>
          </a:p>
          <a:p>
            <a:r>
              <a:rPr lang="en-GB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(ideally)</a:t>
            </a:r>
          </a:p>
        </p:txBody>
      </p:sp>
    </p:spTree>
    <p:extLst>
      <p:ext uri="{BB962C8B-B14F-4D97-AF65-F5344CB8AC3E}">
        <p14:creationId xmlns:p14="http://schemas.microsoft.com/office/powerpoint/2010/main" val="72516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D06E-AE0C-B60D-E0B5-101396F3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 from crystals to data capture</a:t>
            </a:r>
          </a:p>
        </p:txBody>
      </p:sp>
      <p:pic>
        <p:nvPicPr>
          <p:cNvPr id="5" name="Picture 4" descr="A close-up of a machine&#10;&#10;AI-generated content may be incorrect.">
            <a:extLst>
              <a:ext uri="{FF2B5EF4-FFF2-40B4-BE49-F238E27FC236}">
                <a16:creationId xmlns:a16="http://schemas.microsoft.com/office/drawing/2014/main" id="{E7B078B0-381D-3DCA-8396-9EC01CD4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0437"/>
            <a:ext cx="1759961" cy="2346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F8D5A4-F0A1-17F2-A028-EBF2FCC1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27" y="2024126"/>
            <a:ext cx="1803718" cy="2689080"/>
          </a:xfrm>
          <a:prstGeom prst="rect">
            <a:avLst/>
          </a:prstGeom>
        </p:spPr>
      </p:pic>
      <p:pic>
        <p:nvPicPr>
          <p:cNvPr id="9" name="Picture 8" descr="A microscope and computer on a table&#10;&#10;AI-generated content may be incorrect.">
            <a:extLst>
              <a:ext uri="{FF2B5EF4-FFF2-40B4-BE49-F238E27FC236}">
                <a16:creationId xmlns:a16="http://schemas.microsoft.com/office/drawing/2014/main" id="{5B38CC64-D796-8B5B-5EEE-856E0281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63" y="2980350"/>
            <a:ext cx="2860832" cy="1555937"/>
          </a:xfrm>
          <a:prstGeom prst="rect">
            <a:avLst/>
          </a:prstGeom>
        </p:spPr>
      </p:pic>
      <p:pic>
        <p:nvPicPr>
          <p:cNvPr id="11" name="Picture 10" descr="A grey plastic container with a blue cap&#10;&#10;AI-generated content may be incorrect.">
            <a:extLst>
              <a:ext uri="{FF2B5EF4-FFF2-40B4-BE49-F238E27FC236}">
                <a16:creationId xmlns:a16="http://schemas.microsoft.com/office/drawing/2014/main" id="{DF9033D5-057C-4213-EF16-DE59F6E58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55" y="2142537"/>
            <a:ext cx="1240705" cy="2770909"/>
          </a:xfrm>
          <a:prstGeom prst="rect">
            <a:avLst/>
          </a:prstGeom>
        </p:spPr>
      </p:pic>
      <p:sp>
        <p:nvSpPr>
          <p:cNvPr id="12" name="Right Arrow 29">
            <a:extLst>
              <a:ext uri="{FF2B5EF4-FFF2-40B4-BE49-F238E27FC236}">
                <a16:creationId xmlns:a16="http://schemas.microsoft.com/office/drawing/2014/main" id="{A256C812-B990-9967-687F-DE73E34FE4AF}"/>
              </a:ext>
            </a:extLst>
          </p:cNvPr>
          <p:cNvSpPr/>
          <p:nvPr/>
        </p:nvSpPr>
        <p:spPr>
          <a:xfrm>
            <a:off x="1979326" y="3603659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31">
            <a:extLst>
              <a:ext uri="{FF2B5EF4-FFF2-40B4-BE49-F238E27FC236}">
                <a16:creationId xmlns:a16="http://schemas.microsoft.com/office/drawing/2014/main" id="{74B92675-7D23-6DF3-273F-5C833EBB5CD6}"/>
              </a:ext>
            </a:extLst>
          </p:cNvPr>
          <p:cNvSpPr/>
          <p:nvPr/>
        </p:nvSpPr>
        <p:spPr>
          <a:xfrm>
            <a:off x="3821895" y="3578299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32">
            <a:extLst>
              <a:ext uri="{FF2B5EF4-FFF2-40B4-BE49-F238E27FC236}">
                <a16:creationId xmlns:a16="http://schemas.microsoft.com/office/drawing/2014/main" id="{93ED608F-B26A-1AD2-52CB-18E3AC372078}"/>
              </a:ext>
            </a:extLst>
          </p:cNvPr>
          <p:cNvSpPr/>
          <p:nvPr/>
        </p:nvSpPr>
        <p:spPr>
          <a:xfrm>
            <a:off x="7361484" y="3527992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32">
            <a:extLst>
              <a:ext uri="{FF2B5EF4-FFF2-40B4-BE49-F238E27FC236}">
                <a16:creationId xmlns:a16="http://schemas.microsoft.com/office/drawing/2014/main" id="{E6C023BF-05C8-0378-BEE1-90C1CD48CE61}"/>
              </a:ext>
            </a:extLst>
          </p:cNvPr>
          <p:cNvSpPr/>
          <p:nvPr/>
        </p:nvSpPr>
        <p:spPr>
          <a:xfrm>
            <a:off x="9412974" y="3527990"/>
            <a:ext cx="144016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F05B6D-7FCC-8482-DA4E-828D694E6FCB}"/>
              </a:ext>
            </a:extLst>
          </p:cNvPr>
          <p:cNvSpPr txBox="1"/>
          <p:nvPr/>
        </p:nvSpPr>
        <p:spPr>
          <a:xfrm>
            <a:off x="2254827" y="4949796"/>
            <a:ext cx="1837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Protein data</a:t>
            </a:r>
          </a:p>
          <a:p>
            <a:r>
              <a:rPr lang="en-GB" b="1" dirty="0"/>
              <a:t>Crystallisation conditions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3BD59-60BD-BDE8-D335-24354FC782A9}"/>
              </a:ext>
            </a:extLst>
          </p:cNvPr>
          <p:cNvSpPr txBox="1"/>
          <p:nvPr/>
        </p:nvSpPr>
        <p:spPr>
          <a:xfrm>
            <a:off x="4535074" y="4975540"/>
            <a:ext cx="2826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Crystal ID/Sample Name</a:t>
            </a:r>
          </a:p>
          <a:p>
            <a:r>
              <a:rPr lang="en-GB" b="1" dirty="0" err="1"/>
              <a:t>incl</a:t>
            </a:r>
            <a:r>
              <a:rPr lang="en-GB" b="1" dirty="0"/>
              <a:t> ligand details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5E3300-3993-8FE2-D069-FECBB2E3E5F4}"/>
              </a:ext>
            </a:extLst>
          </p:cNvPr>
          <p:cNvSpPr txBox="1"/>
          <p:nvPr/>
        </p:nvSpPr>
        <p:spPr>
          <a:xfrm>
            <a:off x="7823327" y="4949796"/>
            <a:ext cx="206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Shipment to synchrotron/ </a:t>
            </a:r>
            <a:r>
              <a:rPr lang="en-GB" b="1" dirty="0" err="1"/>
              <a:t>ISPyB</a:t>
            </a:r>
            <a:r>
              <a:rPr lang="en-GB" b="1" dirty="0"/>
              <a:t>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CABDA9-2FF7-4994-6E20-8725736CD575}"/>
              </a:ext>
            </a:extLst>
          </p:cNvPr>
          <p:cNvSpPr txBox="1"/>
          <p:nvPr/>
        </p:nvSpPr>
        <p:spPr>
          <a:xfrm>
            <a:off x="79793" y="4988505"/>
            <a:ext cx="189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Crystallisation plate compositions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667947-B50D-645F-0AB2-F1DA08C5D0C9}"/>
              </a:ext>
            </a:extLst>
          </p:cNvPr>
          <p:cNvSpPr txBox="1"/>
          <p:nvPr/>
        </p:nvSpPr>
        <p:spPr>
          <a:xfrm>
            <a:off x="10011774" y="4913446"/>
            <a:ext cx="183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Structure determination </a:t>
            </a:r>
          </a:p>
        </p:txBody>
      </p:sp>
      <p:pic>
        <p:nvPicPr>
          <p:cNvPr id="25" name="Picture 24" descr="A blue and white structure with blue lines&#10;&#10;AI-generated content may be incorrect.">
            <a:extLst>
              <a:ext uri="{FF2B5EF4-FFF2-40B4-BE49-F238E27FC236}">
                <a16:creationId xmlns:a16="http://schemas.microsoft.com/office/drawing/2014/main" id="{135B6179-5DC3-379E-860C-39616AF47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8001" r="24013" b="9051"/>
          <a:stretch>
            <a:fillRect/>
          </a:stretch>
        </p:blipFill>
        <p:spPr>
          <a:xfrm>
            <a:off x="9884604" y="2812261"/>
            <a:ext cx="1564069" cy="19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0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6CB4-1767-1EBB-B725-9022A976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Strict file structure and strict naming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FCE8-7B9C-ACFB-07DE-679FE036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23" y="185560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“Disasters” at the start of our FBDD projects</a:t>
            </a:r>
          </a:p>
          <a:p>
            <a:pPr lvl="1"/>
            <a:r>
              <a:rPr lang="en-GB" dirty="0"/>
              <a:t>when every trip had samples called crystal1-crystal16…</a:t>
            </a:r>
          </a:p>
          <a:p>
            <a:r>
              <a:rPr lang="en-GB" dirty="0"/>
              <a:t>Folders were filled with structures with identical names, e.g. refine.pdb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Solution:</a:t>
            </a:r>
          </a:p>
          <a:p>
            <a:r>
              <a:rPr lang="en-GB" dirty="0"/>
              <a:t>Strict file naming standard to ensure unique name for all datasets</a:t>
            </a:r>
          </a:p>
          <a:p>
            <a:pPr lvl="1"/>
            <a:r>
              <a:rPr lang="en-GB" dirty="0"/>
              <a:t>human readable and easily searchable. </a:t>
            </a:r>
          </a:p>
          <a:p>
            <a:r>
              <a:rPr lang="en-GB" dirty="0"/>
              <a:t>No capacity to set up databases etc</a:t>
            </a:r>
          </a:p>
          <a:p>
            <a:pPr lvl="1"/>
            <a:r>
              <a:rPr lang="en-GB" dirty="0"/>
              <a:t>scripts to ensure standardised file structure and naming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14DB5-EEB1-D780-93DB-5EAD51F50784}"/>
              </a:ext>
            </a:extLst>
          </p:cNvPr>
          <p:cNvSpPr txBox="1"/>
          <p:nvPr/>
        </p:nvSpPr>
        <p:spPr>
          <a:xfrm>
            <a:off x="7990387" y="5894806"/>
            <a:ext cx="3971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find ./ -name …</a:t>
            </a:r>
          </a:p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grep  “cell parameters”</a:t>
            </a:r>
          </a:p>
        </p:txBody>
      </p:sp>
    </p:spTree>
    <p:extLst>
      <p:ext uri="{BB962C8B-B14F-4D97-AF65-F5344CB8AC3E}">
        <p14:creationId xmlns:p14="http://schemas.microsoft.com/office/powerpoint/2010/main" val="41663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9AF1-4AA0-42E5-2DF0-35507511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do with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1ED3-9F29-BE85-A0E6-3ABF4805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140"/>
            <a:ext cx="10515600" cy="4351338"/>
          </a:xfrm>
        </p:spPr>
        <p:txBody>
          <a:bodyPr/>
          <a:lstStyle/>
          <a:p>
            <a:r>
              <a:rPr lang="en-GB" dirty="0"/>
              <a:t>Originally home-written structure determination shell scripts</a:t>
            </a:r>
          </a:p>
          <a:p>
            <a:pPr lvl="1"/>
            <a:r>
              <a:rPr lang="en-GB" dirty="0"/>
              <a:t>XDS, aimless, amore, refmac5, coot water placement, refmac5</a:t>
            </a:r>
          </a:p>
          <a:p>
            <a:pPr lvl="1"/>
            <a:r>
              <a:rPr lang="en-GB" dirty="0"/>
              <a:t>Basic but FAST</a:t>
            </a:r>
          </a:p>
          <a:p>
            <a:r>
              <a:rPr lang="en-GB" dirty="0"/>
              <a:t>Now with pipedream </a:t>
            </a:r>
          </a:p>
          <a:p>
            <a:pPr lvl="1"/>
            <a:r>
              <a:rPr lang="en-GB" dirty="0"/>
              <a:t>starting from </a:t>
            </a:r>
            <a:r>
              <a:rPr lang="en-GB" dirty="0" err="1"/>
              <a:t>autoPROC</a:t>
            </a:r>
            <a:r>
              <a:rPr lang="en-GB" dirty="0"/>
              <a:t> or </a:t>
            </a:r>
            <a:r>
              <a:rPr lang="en-GB" dirty="0" err="1"/>
              <a:t>autoPROC</a:t>
            </a:r>
            <a:r>
              <a:rPr lang="en-GB" dirty="0"/>
              <a:t>/</a:t>
            </a:r>
            <a:r>
              <a:rPr lang="en-GB" dirty="0" err="1"/>
              <a:t>Staraniso</a:t>
            </a:r>
            <a:r>
              <a:rPr lang="en-GB" dirty="0"/>
              <a:t> data</a:t>
            </a:r>
          </a:p>
          <a:p>
            <a:r>
              <a:rPr lang="en-GB" dirty="0"/>
              <a:t>Wrapper scripts to ensure file naming</a:t>
            </a:r>
          </a:p>
          <a:p>
            <a:pPr lvl="1"/>
            <a:r>
              <a:rPr lang="en-GB" dirty="0"/>
              <a:t>and follow work progression in standardised way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86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4933BF-60CD-D124-2ECD-4C000B8FA4CD}"/>
              </a:ext>
            </a:extLst>
          </p:cNvPr>
          <p:cNvSpPr txBox="1"/>
          <p:nvPr/>
        </p:nvSpPr>
        <p:spPr>
          <a:xfrm>
            <a:off x="2340510" y="2515650"/>
            <a:ext cx="27769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Ligand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54BAB-3BC9-6FBE-3EE8-E25A0181FF48}"/>
              </a:ext>
            </a:extLst>
          </p:cNvPr>
          <p:cNvSpPr txBox="1"/>
          <p:nvPr/>
        </p:nvSpPr>
        <p:spPr>
          <a:xfrm>
            <a:off x="6628035" y="2515650"/>
            <a:ext cx="27880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Protein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040F4-97A8-EE4C-C706-D4CA3137CA2F}"/>
              </a:ext>
            </a:extLst>
          </p:cNvPr>
          <p:cNvSpPr txBox="1"/>
          <p:nvPr/>
        </p:nvSpPr>
        <p:spPr>
          <a:xfrm>
            <a:off x="2396922" y="3765902"/>
            <a:ext cx="3546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Unique name</a:t>
            </a:r>
          </a:p>
          <a:p>
            <a:r>
              <a:rPr lang="en-GB" sz="3200" dirty="0"/>
              <a:t>linked to a SMILES</a:t>
            </a:r>
          </a:p>
          <a:p>
            <a:r>
              <a:rPr lang="en-GB" sz="3200" dirty="0"/>
              <a:t>“apo” if not ligand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6C589-857A-F285-CE71-ADB1B5FCB57D}"/>
              </a:ext>
            </a:extLst>
          </p:cNvPr>
          <p:cNvSpPr txBox="1"/>
          <p:nvPr/>
        </p:nvSpPr>
        <p:spPr>
          <a:xfrm>
            <a:off x="6725471" y="3765902"/>
            <a:ext cx="2966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Unique name linked to a sequence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42964-F2F2-75BF-D693-1B9572D60246}"/>
              </a:ext>
            </a:extLst>
          </p:cNvPr>
          <p:cNvSpPr txBox="1"/>
          <p:nvPr/>
        </p:nvSpPr>
        <p:spPr>
          <a:xfrm>
            <a:off x="3057428" y="283505"/>
            <a:ext cx="5685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Key identifiers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EF21D-A248-AD0A-3DEE-C66FD47A7341}"/>
              </a:ext>
            </a:extLst>
          </p:cNvPr>
          <p:cNvSpPr txBox="1"/>
          <p:nvPr/>
        </p:nvSpPr>
        <p:spPr>
          <a:xfrm>
            <a:off x="5480865" y="2515650"/>
            <a:ext cx="7296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&amp;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36D01-5C2F-07C7-81F9-3565EA38768D}"/>
              </a:ext>
            </a:extLst>
          </p:cNvPr>
          <p:cNvSpPr txBox="1"/>
          <p:nvPr/>
        </p:nvSpPr>
        <p:spPr>
          <a:xfrm>
            <a:off x="2933565" y="1462629"/>
            <a:ext cx="6553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Especially for DD projects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6A26D-D039-FC84-7952-AC5ECCBD4BB9}"/>
              </a:ext>
            </a:extLst>
          </p:cNvPr>
          <p:cNvSpPr txBox="1"/>
          <p:nvPr/>
        </p:nvSpPr>
        <p:spPr>
          <a:xfrm>
            <a:off x="73426" y="2644169"/>
            <a:ext cx="202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Variable &amp; </a:t>
            </a:r>
          </a:p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Focus of the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D95C8-787D-02A6-5063-CF1691F8E00C}"/>
              </a:ext>
            </a:extLst>
          </p:cNvPr>
          <p:cNvSpPr txBox="1"/>
          <p:nvPr/>
        </p:nvSpPr>
        <p:spPr>
          <a:xfrm>
            <a:off x="9795078" y="2582614"/>
            <a:ext cx="2050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Constant, but necessary</a:t>
            </a:r>
          </a:p>
        </p:txBody>
      </p:sp>
    </p:spTree>
    <p:extLst>
      <p:ext uri="{BB962C8B-B14F-4D97-AF65-F5344CB8AC3E}">
        <p14:creationId xmlns:p14="http://schemas.microsoft.com/office/powerpoint/2010/main" val="15791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8BCF-1D14-8E16-C0C6-BB3B21A3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04" y="260648"/>
            <a:ext cx="10972800" cy="1008112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Content Placeholder 4" descr="A statue of men holding hammers&#10;&#10;Description automatically generated">
            <a:extLst>
              <a:ext uri="{FF2B5EF4-FFF2-40B4-BE49-F238E27FC236}">
                <a16:creationId xmlns:a16="http://schemas.microsoft.com/office/drawing/2014/main" id="{CC3C5564-E9D3-3490-69EA-BACDCAA37F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>
          <a:xfrm>
            <a:off x="-6069" y="0"/>
            <a:ext cx="12192000" cy="6987199"/>
          </a:xfrm>
        </p:spPr>
      </p:pic>
      <p:pic>
        <p:nvPicPr>
          <p:cNvPr id="9" name="Picture 8" descr="A yellow object with black background&#10;&#10;Description automatically generated">
            <a:extLst>
              <a:ext uri="{FF2B5EF4-FFF2-40B4-BE49-F238E27FC236}">
                <a16:creationId xmlns:a16="http://schemas.microsoft.com/office/drawing/2014/main" id="{980538BC-6F19-E7CF-5EF5-5878D17FB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02" y="3930512"/>
            <a:ext cx="2448272" cy="1836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BB308-BD52-13A9-5F1E-F0F5F2DBA265}"/>
              </a:ext>
            </a:extLst>
          </p:cNvPr>
          <p:cNvSpPr txBox="1"/>
          <p:nvPr/>
        </p:nvSpPr>
        <p:spPr>
          <a:xfrm>
            <a:off x="6951510" y="6376957"/>
            <a:ext cx="3600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Crystallography/Cryo-EM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0879-8BE7-BEF9-08E1-D8158313453E}"/>
              </a:ext>
            </a:extLst>
          </p:cNvPr>
          <p:cNvSpPr txBox="1"/>
          <p:nvPr/>
        </p:nvSpPr>
        <p:spPr>
          <a:xfrm>
            <a:off x="4997269" y="6376957"/>
            <a:ext cx="165782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Biophysics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E9FFF-AA6F-08B4-2D65-B89F5E8AB722}"/>
              </a:ext>
            </a:extLst>
          </p:cNvPr>
          <p:cNvSpPr txBox="1"/>
          <p:nvPr/>
        </p:nvSpPr>
        <p:spPr>
          <a:xfrm>
            <a:off x="5007497" y="817171"/>
            <a:ext cx="187220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Enabling the 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F687C-1321-C680-7EAD-17E5D57C814C}"/>
              </a:ext>
            </a:extLst>
          </p:cNvPr>
          <p:cNvSpPr txBox="1"/>
          <p:nvPr/>
        </p:nvSpPr>
        <p:spPr>
          <a:xfrm>
            <a:off x="263352" y="6381817"/>
            <a:ext cx="446449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Fragment-based lead discovery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FC7161A-B272-93FE-B6EA-DFF5A9B29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69" y="152317"/>
            <a:ext cx="3249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 Blacksmiths, Helsinki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96CDD1-D1D3-A248-A667-78E04D711E9D}"/>
              </a:ext>
            </a:extLst>
          </p:cNvPr>
          <p:cNvCxnSpPr>
            <a:cxnSpLocks/>
          </p:cNvCxnSpPr>
          <p:nvPr/>
        </p:nvCxnSpPr>
        <p:spPr>
          <a:xfrm>
            <a:off x="6410002" y="5620779"/>
            <a:ext cx="1944216" cy="6480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5129AC-8230-940E-E693-6E91A114E9C9}"/>
              </a:ext>
            </a:extLst>
          </p:cNvPr>
          <p:cNvCxnSpPr>
            <a:cxnSpLocks/>
          </p:cNvCxnSpPr>
          <p:nvPr/>
        </p:nvCxnSpPr>
        <p:spPr>
          <a:xfrm flipH="1">
            <a:off x="3140303" y="5661248"/>
            <a:ext cx="2235617" cy="56713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4523AB-23CA-589A-5E37-AA07099DC2EC}"/>
              </a:ext>
            </a:extLst>
          </p:cNvPr>
          <p:cNvCxnSpPr>
            <a:cxnSpLocks/>
          </p:cNvCxnSpPr>
          <p:nvPr/>
        </p:nvCxnSpPr>
        <p:spPr>
          <a:xfrm>
            <a:off x="5836697" y="5721847"/>
            <a:ext cx="0" cy="58868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DE67D2-7345-92F8-9606-8AD4BD78AF1D}"/>
              </a:ext>
            </a:extLst>
          </p:cNvPr>
          <p:cNvSpPr txBox="1"/>
          <p:nvPr/>
        </p:nvSpPr>
        <p:spPr>
          <a:xfrm>
            <a:off x="9878518" y="2373653"/>
            <a:ext cx="1817080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AurAS</a:t>
            </a:r>
            <a:endParaRPr lang="en-US" sz="28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800" dirty="0" err="1">
                <a:solidFill>
                  <a:sysClr val="windowText" lastClr="000000"/>
                </a:solidFill>
              </a:rPr>
              <a:t>AurAL</a:t>
            </a:r>
            <a:endParaRPr lang="en-US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800" kern="120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AurASC</a:t>
            </a:r>
            <a:endParaRPr lang="en-US" sz="28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….</a:t>
            </a:r>
            <a:endParaRPr lang="en-US" sz="28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4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C4B6-5CB1-1789-31FF-953B2C62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Nomenclature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C8A8517-9762-5050-7CC2-DFF7ACF84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708671"/>
              </p:ext>
            </p:extLst>
          </p:nvPr>
        </p:nvGraphicFramePr>
        <p:xfrm>
          <a:off x="469321" y="1815868"/>
          <a:ext cx="1109229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733">
                  <a:extLst>
                    <a:ext uri="{9D8B030D-6E8A-4147-A177-3AD203B41FA5}">
                      <a16:colId xmlns:a16="http://schemas.microsoft.com/office/drawing/2014/main" val="902026591"/>
                    </a:ext>
                  </a:extLst>
                </a:gridCol>
                <a:gridCol w="8768562">
                  <a:extLst>
                    <a:ext uri="{9D8B030D-6E8A-4147-A177-3AD203B41FA5}">
                      <a16:colId xmlns:a16="http://schemas.microsoft.com/office/drawing/2014/main" val="2197244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General name of the project, usually the target: STING, PKL, CK2a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4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LIGAND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Ligand name as defined by the chemists, e.g. AFF025</a:t>
                      </a: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“apo” for non-soaked structures.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31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ProtID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Short name for the particular protein construct, with unique sequence, e.g. PLK.01</a:t>
                      </a: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Unique to crystal form with its own reference coordinates and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mtz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66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x#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Running number for soaked crystals with a particular ligand and a particular protein.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04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Ligand residue name in coordinates. Last three digits from LIGAND</a:t>
                      </a: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e.g. AFF145 -&gt; RESN = 145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5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DATASET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Unique dataset,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LIGAND_ProtID_x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#, e.g. AFF145_PKL.01_01 (= name in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ISPyB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48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SMILES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SMILES string for the ligand </a:t>
                      </a: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e.g. “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OC1=CC2=C(C=C1O)C3=CC(O)=CC=C3C2=O”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24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VISIT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Synchrotron visit, e.g. mx25402-76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9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SYNC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Synchrotron, e.g.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dls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27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Beamline, e.g. i03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37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78C4-8F58-AB16-E6C9-76C0E3A6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5CC65-01E9-7379-F02D-1BB0EFF1ABEA}"/>
              </a:ext>
            </a:extLst>
          </p:cNvPr>
          <p:cNvSpPr txBox="1"/>
          <p:nvPr/>
        </p:nvSpPr>
        <p:spPr>
          <a:xfrm>
            <a:off x="1350347" y="2850433"/>
            <a:ext cx="13552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Protein prep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CAE24-A16E-8559-A867-88CB4B4B67DE}"/>
              </a:ext>
            </a:extLst>
          </p:cNvPr>
          <p:cNvSpPr txBox="1"/>
          <p:nvPr/>
        </p:nvSpPr>
        <p:spPr>
          <a:xfrm>
            <a:off x="2705590" y="2850433"/>
            <a:ext cx="30814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Unique protein name (</a:t>
            </a:r>
            <a:r>
              <a:rPr lang="en-GB" b="1" dirty="0"/>
              <a:t>PKL001</a:t>
            </a:r>
            <a:r>
              <a:rPr lang="en-GB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07EF9-0890-4394-B9CF-1BDE489E8171}"/>
              </a:ext>
            </a:extLst>
          </p:cNvPr>
          <p:cNvSpPr txBox="1"/>
          <p:nvPr/>
        </p:nvSpPr>
        <p:spPr>
          <a:xfrm>
            <a:off x="1101112" y="3522638"/>
            <a:ext cx="16044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Crystallisation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ABF97-F655-F1A7-15BC-44EB0E7F59AB}"/>
              </a:ext>
            </a:extLst>
          </p:cNvPr>
          <p:cNvSpPr txBox="1"/>
          <p:nvPr/>
        </p:nvSpPr>
        <p:spPr>
          <a:xfrm>
            <a:off x="2705590" y="3522638"/>
            <a:ext cx="53764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YYYYMMDD_ProtID_screen</a:t>
            </a:r>
            <a:r>
              <a:rPr lang="en-GB" dirty="0"/>
              <a:t> (</a:t>
            </a:r>
            <a:r>
              <a:rPr lang="en-GB" b="1" dirty="0"/>
              <a:t>20220628_PKL001_JCSG</a:t>
            </a:r>
            <a:r>
              <a:rPr lang="en-GB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15A98-27D7-98E2-EE15-A13F9E9D7F59}"/>
              </a:ext>
            </a:extLst>
          </p:cNvPr>
          <p:cNvSpPr txBox="1"/>
          <p:nvPr/>
        </p:nvSpPr>
        <p:spPr>
          <a:xfrm>
            <a:off x="913112" y="4194843"/>
            <a:ext cx="17924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Soaking &amp; fishing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28C41-B907-D31D-AFE4-5E4143594897}"/>
              </a:ext>
            </a:extLst>
          </p:cNvPr>
          <p:cNvSpPr txBox="1"/>
          <p:nvPr/>
        </p:nvSpPr>
        <p:spPr>
          <a:xfrm>
            <a:off x="2705590" y="4194843"/>
            <a:ext cx="44285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LIGAND_ProtID_x</a:t>
            </a:r>
            <a:r>
              <a:rPr lang="en-GB" dirty="0"/>
              <a:t># (</a:t>
            </a:r>
            <a:r>
              <a:rPr lang="en-GB" b="1" dirty="0"/>
              <a:t>AFF025_PKL001_01</a:t>
            </a:r>
            <a:r>
              <a:rPr lang="en-GB" dirty="0"/>
              <a:t>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C0F74-45B9-B9AE-9E45-B0C234879436}"/>
              </a:ext>
            </a:extLst>
          </p:cNvPr>
          <p:cNvSpPr txBox="1"/>
          <p:nvPr/>
        </p:nvSpPr>
        <p:spPr>
          <a:xfrm>
            <a:off x="1940893" y="1506023"/>
            <a:ext cx="7646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Target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536D0-7132-841A-A5FB-24FDEAEE78D9}"/>
              </a:ext>
            </a:extLst>
          </p:cNvPr>
          <p:cNvSpPr txBox="1"/>
          <p:nvPr/>
        </p:nvSpPr>
        <p:spPr>
          <a:xfrm>
            <a:off x="2705590" y="1506023"/>
            <a:ext cx="1880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Target name (PKL)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FD41A6-F345-3BB2-B17E-A53EE6A129B8}"/>
              </a:ext>
            </a:extLst>
          </p:cNvPr>
          <p:cNvSpPr txBox="1"/>
          <p:nvPr/>
        </p:nvSpPr>
        <p:spPr>
          <a:xfrm>
            <a:off x="1612983" y="2178228"/>
            <a:ext cx="10926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Construct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957DA-36DA-15BE-7F50-BBB13538705A}"/>
              </a:ext>
            </a:extLst>
          </p:cNvPr>
          <p:cNvSpPr txBox="1"/>
          <p:nvPr/>
        </p:nvSpPr>
        <p:spPr>
          <a:xfrm>
            <a:off x="2705590" y="2178228"/>
            <a:ext cx="56621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Plasmid-target-construct number (</a:t>
            </a:r>
            <a:r>
              <a:rPr lang="en-GB" b="1" dirty="0"/>
              <a:t>pExp-NHis-PKL001</a:t>
            </a:r>
            <a:r>
              <a:rPr lang="en-GB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B979C-8909-6BFB-0932-2CFDEDA9307B}"/>
              </a:ext>
            </a:extLst>
          </p:cNvPr>
          <p:cNvSpPr txBox="1"/>
          <p:nvPr/>
        </p:nvSpPr>
        <p:spPr>
          <a:xfrm>
            <a:off x="1121951" y="4867048"/>
            <a:ext cx="15836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Data collection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7D917-CCBF-43E9-D44A-2D372B3E27C0}"/>
              </a:ext>
            </a:extLst>
          </p:cNvPr>
          <p:cNvSpPr txBox="1"/>
          <p:nvPr/>
        </p:nvSpPr>
        <p:spPr>
          <a:xfrm>
            <a:off x="2705590" y="4867048"/>
            <a:ext cx="52108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LIGAND_ProtID_x#_</a:t>
            </a:r>
            <a:r>
              <a:rPr lang="en-GB" dirty="0" err="1"/>
              <a:t>runNO</a:t>
            </a:r>
            <a:r>
              <a:rPr lang="en-GB" dirty="0"/>
              <a:t> (</a:t>
            </a:r>
            <a:r>
              <a:rPr lang="en-GB" b="1" dirty="0"/>
              <a:t>AFF025_PKL001_01_2</a:t>
            </a:r>
            <a:r>
              <a:rPr lang="en-GB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EEA0A-7167-2334-9C96-1FC3C7E8DAEA}"/>
              </a:ext>
            </a:extLst>
          </p:cNvPr>
          <p:cNvSpPr txBox="1"/>
          <p:nvPr/>
        </p:nvSpPr>
        <p:spPr>
          <a:xfrm>
            <a:off x="247096" y="5539253"/>
            <a:ext cx="24584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Structure determination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6AFAC-8430-1DA9-658B-1E477C2716A1}"/>
              </a:ext>
            </a:extLst>
          </p:cNvPr>
          <p:cNvSpPr txBox="1"/>
          <p:nvPr/>
        </p:nvSpPr>
        <p:spPr>
          <a:xfrm>
            <a:off x="2688787" y="5539253"/>
            <a:ext cx="50637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DATASET_</a:t>
            </a:r>
            <a:r>
              <a:rPr lang="en-GB" dirty="0" err="1">
                <a:solidFill>
                  <a:srgbClr val="FF0000"/>
                </a:solidFill>
              </a:rPr>
              <a:t>stage</a:t>
            </a:r>
            <a:r>
              <a:rPr lang="en-GB" dirty="0">
                <a:solidFill>
                  <a:srgbClr val="FF0000"/>
                </a:solidFill>
              </a:rPr>
              <a:t>_#</a:t>
            </a:r>
            <a:r>
              <a:rPr lang="en-GB" dirty="0"/>
              <a:t> (</a:t>
            </a:r>
            <a:r>
              <a:rPr lang="en-GB" b="1" dirty="0"/>
              <a:t>AFF025_PKL001_01_</a:t>
            </a:r>
            <a:r>
              <a:rPr lang="en-GB" b="1" dirty="0">
                <a:solidFill>
                  <a:srgbClr val="FF0000"/>
                </a:solidFill>
              </a:rPr>
              <a:t>refine_1</a:t>
            </a:r>
            <a:r>
              <a:rPr lang="en-GB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4FA0AB-F9CF-4ECC-6D70-BD3E710C9F77}"/>
              </a:ext>
            </a:extLst>
          </p:cNvPr>
          <p:cNvSpPr txBox="1"/>
          <p:nvPr/>
        </p:nvSpPr>
        <p:spPr>
          <a:xfrm>
            <a:off x="1503017" y="6211460"/>
            <a:ext cx="12025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Deposition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39E310-B552-79D4-FD1B-19381D30F87B}"/>
              </a:ext>
            </a:extLst>
          </p:cNvPr>
          <p:cNvSpPr txBox="1"/>
          <p:nvPr/>
        </p:nvSpPr>
        <p:spPr>
          <a:xfrm>
            <a:off x="2688787" y="6211460"/>
            <a:ext cx="5408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DATASET_deposit</a:t>
            </a:r>
            <a:r>
              <a:rPr lang="en-GB" dirty="0"/>
              <a:t>.??? (</a:t>
            </a:r>
            <a:r>
              <a:rPr lang="en-GB" b="1" dirty="0"/>
              <a:t>AFF025_PKL001_01_deposit</a:t>
            </a:r>
            <a:r>
              <a:rPr lang="en-GB" dirty="0"/>
              <a:t>)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70102D7-FAD9-F8F1-97C4-86DE6F415507}"/>
              </a:ext>
            </a:extLst>
          </p:cNvPr>
          <p:cNvSpPr/>
          <p:nvPr/>
        </p:nvSpPr>
        <p:spPr>
          <a:xfrm>
            <a:off x="2184965" y="1946916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00EB12A-BED6-F3F5-4DF6-E3952FCA8F8B}"/>
              </a:ext>
            </a:extLst>
          </p:cNvPr>
          <p:cNvSpPr/>
          <p:nvPr/>
        </p:nvSpPr>
        <p:spPr>
          <a:xfrm>
            <a:off x="2184965" y="2623403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17A7DFB-1539-286A-77F8-07EF4F3A1AA6}"/>
              </a:ext>
            </a:extLst>
          </p:cNvPr>
          <p:cNvSpPr/>
          <p:nvPr/>
        </p:nvSpPr>
        <p:spPr>
          <a:xfrm>
            <a:off x="2184965" y="3299890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36E7651-62DC-7C47-A239-CD7B5DCB857F}"/>
              </a:ext>
            </a:extLst>
          </p:cNvPr>
          <p:cNvSpPr/>
          <p:nvPr/>
        </p:nvSpPr>
        <p:spPr>
          <a:xfrm>
            <a:off x="2184965" y="3976377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D74FC95-22E2-3993-DD30-D27ACD953062}"/>
              </a:ext>
            </a:extLst>
          </p:cNvPr>
          <p:cNvSpPr/>
          <p:nvPr/>
        </p:nvSpPr>
        <p:spPr>
          <a:xfrm>
            <a:off x="2184965" y="4652864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C091CD7-6169-0185-CB4B-FF84AF573E9E}"/>
              </a:ext>
            </a:extLst>
          </p:cNvPr>
          <p:cNvSpPr/>
          <p:nvPr/>
        </p:nvSpPr>
        <p:spPr>
          <a:xfrm>
            <a:off x="2184965" y="5329351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1B2BC821-77D1-4830-3454-43AE46DD1AE4}"/>
              </a:ext>
            </a:extLst>
          </p:cNvPr>
          <p:cNvSpPr/>
          <p:nvPr/>
        </p:nvSpPr>
        <p:spPr>
          <a:xfrm>
            <a:off x="2185896" y="6005840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DA42-31A0-B395-8758-2C59EB69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C22F7-2D36-C6A4-4EB9-90AC751F9759}"/>
              </a:ext>
            </a:extLst>
          </p:cNvPr>
          <p:cNvSpPr txBox="1"/>
          <p:nvPr/>
        </p:nvSpPr>
        <p:spPr>
          <a:xfrm>
            <a:off x="1719296" y="3330852"/>
            <a:ext cx="2569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Structure determination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08ED4-F8C5-8E1D-EBE5-A02C547CE225}"/>
              </a:ext>
            </a:extLst>
          </p:cNvPr>
          <p:cNvSpPr txBox="1"/>
          <p:nvPr/>
        </p:nvSpPr>
        <p:spPr>
          <a:xfrm>
            <a:off x="4530760" y="3268345"/>
            <a:ext cx="49268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full_pipedream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ON174 P12Did 1 174</a:t>
            </a:r>
          </a:p>
          <a:p>
            <a:r>
              <a:rPr lang="en-GB" sz="1600" dirty="0"/>
              <a:t>- output in coot/ON174_P12Did_1_refine_0.[</a:t>
            </a:r>
            <a:r>
              <a:rPr lang="en-GB" sz="1600" dirty="0" err="1"/>
              <a:t>pdb|mtz</a:t>
            </a:r>
            <a:r>
              <a:rPr lang="en-GB" sz="1600" dirty="0"/>
              <a:t>]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3C2A9-FEB1-3310-EC48-71089A687D90}"/>
              </a:ext>
            </a:extLst>
          </p:cNvPr>
          <p:cNvSpPr txBox="1"/>
          <p:nvPr/>
        </p:nvSpPr>
        <p:spPr>
          <a:xfrm>
            <a:off x="2052784" y="3981303"/>
            <a:ext cx="22365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Manual fixing in Coot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7AF63-4866-4555-345D-B61E38B234B6}"/>
              </a:ext>
            </a:extLst>
          </p:cNvPr>
          <p:cNvSpPr txBox="1"/>
          <p:nvPr/>
        </p:nvSpPr>
        <p:spPr>
          <a:xfrm>
            <a:off x="4530760" y="3905333"/>
            <a:ext cx="563070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coot_menus2.pl 1</a:t>
            </a:r>
          </a:p>
          <a:p>
            <a:r>
              <a:rPr lang="en-GB" sz="1600" dirty="0"/>
              <a:t>- output saved to coot/ON174_P12Did_1_refine_#_coot-</a:t>
            </a:r>
            <a:r>
              <a:rPr lang="en-GB" sz="1600" dirty="0">
                <a:solidFill>
                  <a:srgbClr val="C00000"/>
                </a:solidFill>
              </a:rPr>
              <a:t>0</a:t>
            </a:r>
            <a:r>
              <a:rPr lang="en-GB" sz="1600" dirty="0"/>
              <a:t>.pdb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2A431-9045-8F85-ED75-7A347AB9D070}"/>
              </a:ext>
            </a:extLst>
          </p:cNvPr>
          <p:cNvSpPr txBox="1"/>
          <p:nvPr/>
        </p:nvSpPr>
        <p:spPr>
          <a:xfrm>
            <a:off x="2750091" y="4694017"/>
            <a:ext cx="15392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Re-refinement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357BB-926B-E038-8F73-686060ED3798}"/>
              </a:ext>
            </a:extLst>
          </p:cNvPr>
          <p:cNvSpPr txBox="1"/>
          <p:nvPr/>
        </p:nvSpPr>
        <p:spPr>
          <a:xfrm>
            <a:off x="4507356" y="4602364"/>
            <a:ext cx="414216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re-refine ON174 P12Did 1 1</a:t>
            </a:r>
          </a:p>
          <a:p>
            <a:r>
              <a:rPr lang="en-GB" sz="1600" dirty="0"/>
              <a:t>- output coot/</a:t>
            </a:r>
            <a:r>
              <a:rPr lang="en-GB" sz="1600" dirty="0" err="1"/>
              <a:t>DATASET_refine</a:t>
            </a:r>
            <a:r>
              <a:rPr lang="en-GB" sz="1600" dirty="0"/>
              <a:t>_[</a:t>
            </a:r>
            <a:r>
              <a:rPr lang="en-GB" sz="1600" dirty="0" err="1"/>
              <a:t>pdb|mtz</a:t>
            </a:r>
            <a:r>
              <a:rPr lang="en-GB" sz="1600" dirty="0"/>
              <a:t>].???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711D2-8B74-A5B3-C146-2E8DEAB3D9EF}"/>
              </a:ext>
            </a:extLst>
          </p:cNvPr>
          <p:cNvSpPr txBox="1"/>
          <p:nvPr/>
        </p:nvSpPr>
        <p:spPr>
          <a:xfrm>
            <a:off x="705878" y="1690688"/>
            <a:ext cx="35834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Data from Diamond to local server</a:t>
            </a:r>
          </a:p>
          <a:p>
            <a:pPr algn="r"/>
            <a:r>
              <a:rPr lang="en-GB" dirty="0"/>
              <a:t>Only processed data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CDE5F-E657-A23C-59A1-7C0E543B9DE8}"/>
              </a:ext>
            </a:extLst>
          </p:cNvPr>
          <p:cNvSpPr txBox="1"/>
          <p:nvPr/>
        </p:nvSpPr>
        <p:spPr>
          <a:xfrm>
            <a:off x="4507356" y="1888102"/>
            <a:ext cx="771397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diamond_copy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/dls/i03/data/2022/mx25402-81/auto/PKL1 20220529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840B3-C38C-506B-42AB-9DD8AD9E9EE0}"/>
              </a:ext>
            </a:extLst>
          </p:cNvPr>
          <p:cNvSpPr txBox="1"/>
          <p:nvPr/>
        </p:nvSpPr>
        <p:spPr>
          <a:xfrm>
            <a:off x="1964620" y="2672153"/>
            <a:ext cx="23246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Server to workstation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010A81-E2B9-80BA-7D0C-089098C943AE}"/>
              </a:ext>
            </a:extLst>
          </p:cNvPr>
          <p:cNvSpPr txBox="1"/>
          <p:nvPr/>
        </p:nvSpPr>
        <p:spPr>
          <a:xfrm>
            <a:off x="4530760" y="2610597"/>
            <a:ext cx="734367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data_copy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/dls/i03/data/2022/mx25402-81/auto/PKL1 20220529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/>
              <a:t>- transfer from  NAS box to PROJECT/pipedream folder in a workstation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3840E-BE1A-002E-35E6-96E7F0EADC4E}"/>
              </a:ext>
            </a:extLst>
          </p:cNvPr>
          <p:cNvSpPr txBox="1"/>
          <p:nvPr/>
        </p:nvSpPr>
        <p:spPr>
          <a:xfrm>
            <a:off x="2108825" y="5371806"/>
            <a:ext cx="2180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Deposition to server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E84C0-0D4F-E02B-DFBB-5F7E8F193CD3}"/>
              </a:ext>
            </a:extLst>
          </p:cNvPr>
          <p:cNvSpPr txBox="1"/>
          <p:nvPr/>
        </p:nvSpPr>
        <p:spPr>
          <a:xfrm>
            <a:off x="4530760" y="5248695"/>
            <a:ext cx="512191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deposit_structure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ON174 P12Did 1 3 174 A</a:t>
            </a:r>
          </a:p>
          <a:p>
            <a:r>
              <a:rPr lang="en-GB" sz="1600" dirty="0"/>
              <a:t>- output to deposit/DATASET folder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F1466A0-68DB-86C4-B77E-E5E3DD49895A}"/>
              </a:ext>
            </a:extLst>
          </p:cNvPr>
          <p:cNvSpPr/>
          <p:nvPr/>
        </p:nvSpPr>
        <p:spPr>
          <a:xfrm>
            <a:off x="3177041" y="2419920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D5E1373-4E3A-908D-2F19-E702F2E0AB99}"/>
              </a:ext>
            </a:extLst>
          </p:cNvPr>
          <p:cNvSpPr/>
          <p:nvPr/>
        </p:nvSpPr>
        <p:spPr>
          <a:xfrm>
            <a:off x="3184437" y="3119356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72002BB-043B-5C21-D9E5-94A2C86D7425}"/>
              </a:ext>
            </a:extLst>
          </p:cNvPr>
          <p:cNvSpPr/>
          <p:nvPr/>
        </p:nvSpPr>
        <p:spPr>
          <a:xfrm>
            <a:off x="3245258" y="3798314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0887DD4-244B-53C4-57E4-F2AB2DC5B9B2}"/>
              </a:ext>
            </a:extLst>
          </p:cNvPr>
          <p:cNvSpPr/>
          <p:nvPr/>
        </p:nvSpPr>
        <p:spPr>
          <a:xfrm>
            <a:off x="3255568" y="4475551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8EAD896-BD18-3DE8-6B5C-E57C66B4947A}"/>
              </a:ext>
            </a:extLst>
          </p:cNvPr>
          <p:cNvSpPr/>
          <p:nvPr/>
        </p:nvSpPr>
        <p:spPr>
          <a:xfrm>
            <a:off x="3255568" y="5134193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E5719A1-B8D5-DDC0-27EB-CD7DEB715954}"/>
              </a:ext>
            </a:extLst>
          </p:cNvPr>
          <p:cNvSpPr/>
          <p:nvPr/>
        </p:nvSpPr>
        <p:spPr>
          <a:xfrm rot="10800000">
            <a:off x="2859296" y="4463905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453361-55C0-F8FF-F549-5F55EAAC7221}"/>
              </a:ext>
            </a:extLst>
          </p:cNvPr>
          <p:cNvSpPr txBox="1"/>
          <p:nvPr/>
        </p:nvSpPr>
        <p:spPr>
          <a:xfrm>
            <a:off x="1610056" y="6076926"/>
            <a:ext cx="27206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Deposition to PDB</a:t>
            </a:r>
          </a:p>
          <a:p>
            <a:pPr algn="r"/>
            <a:r>
              <a:rPr lang="en-GB" dirty="0"/>
              <a:t>also via Group deposition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C0F45A3-E544-C40F-F1EA-1AF15EB753C2}"/>
              </a:ext>
            </a:extLst>
          </p:cNvPr>
          <p:cNvSpPr/>
          <p:nvPr/>
        </p:nvSpPr>
        <p:spPr>
          <a:xfrm>
            <a:off x="3268238" y="5839313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F82C02-421F-A798-F8EB-21F5DF2AB862}"/>
              </a:ext>
            </a:extLst>
          </p:cNvPr>
          <p:cNvSpPr txBox="1"/>
          <p:nvPr/>
        </p:nvSpPr>
        <p:spPr>
          <a:xfrm>
            <a:off x="49814" y="3252957"/>
            <a:ext cx="13121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Ligand SMILES from a csv file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41DDC363-6E30-3460-EFD6-BD7BEF47577C}"/>
              </a:ext>
            </a:extLst>
          </p:cNvPr>
          <p:cNvSpPr/>
          <p:nvPr/>
        </p:nvSpPr>
        <p:spPr>
          <a:xfrm rot="16200000">
            <a:off x="1407094" y="3444848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2" grpId="0" animBg="1"/>
      <p:bldP spid="13" grpId="0"/>
      <p:bldP spid="14" grpId="0" animBg="1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BB417A-9A09-4FA5-9FFC-01D566FA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84014-928F-4FAE-854A-AA3B391CB199}"/>
              </a:ext>
            </a:extLst>
          </p:cNvPr>
          <p:cNvSpPr txBox="1"/>
          <p:nvPr/>
        </p:nvSpPr>
        <p:spPr>
          <a:xfrm>
            <a:off x="750855" y="1517767"/>
            <a:ext cx="44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Structure and function of TGF-</a:t>
            </a:r>
            <a:r>
              <a:rPr lang="en-GB" dirty="0">
                <a:latin typeface="Symbol" panose="05050102010706020507" pitchFamily="18" charset="2"/>
              </a:rPr>
              <a:t>b</a:t>
            </a:r>
            <a:r>
              <a:rPr lang="en-GB" dirty="0">
                <a:latin typeface="Arial Black" panose="020B0A04020102020204" pitchFamily="34" charset="0"/>
              </a:rPr>
              <a:t> family growth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9ED4F-A803-40C4-B237-D4DB865FD864}"/>
              </a:ext>
            </a:extLst>
          </p:cNvPr>
          <p:cNvSpPr txBox="1"/>
          <p:nvPr/>
        </p:nvSpPr>
        <p:spPr>
          <a:xfrm>
            <a:off x="5977558" y="1548840"/>
            <a:ext cx="489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Fragment-based, structure-guided drug discovery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CF2204-2920-4CE6-9B6E-381CF02EA086}"/>
              </a:ext>
            </a:extLst>
          </p:cNvPr>
          <p:cNvCxnSpPr>
            <a:cxnSpLocks/>
          </p:cNvCxnSpPr>
          <p:nvPr/>
        </p:nvCxnSpPr>
        <p:spPr>
          <a:xfrm>
            <a:off x="5544606" y="1529542"/>
            <a:ext cx="0" cy="511256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, sketch, art&#10;&#10;Description automatically generated">
            <a:extLst>
              <a:ext uri="{FF2B5EF4-FFF2-40B4-BE49-F238E27FC236}">
                <a16:creationId xmlns:a16="http://schemas.microsoft.com/office/drawing/2014/main" id="{496DEBF7-12EC-5C7F-1BC7-8B4FE6C9B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81" y="4601646"/>
            <a:ext cx="2549327" cy="2196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6DAC3D-D743-4872-B976-895836CDC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5" y="3226719"/>
            <a:ext cx="1886426" cy="127899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E8FC147-ED24-4D2A-BD5B-25AEE4A0D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410" y="2214716"/>
            <a:ext cx="2081351" cy="1304138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E0F6F815-E700-4AC8-947B-9DA7458D15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55105" r="24" b="-66"/>
          <a:stretch/>
        </p:blipFill>
        <p:spPr bwMode="auto">
          <a:xfrm>
            <a:off x="6077755" y="2341662"/>
            <a:ext cx="2664753" cy="17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8DAA03-0511-472D-BB53-584A1E5F59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3" r="31223"/>
          <a:stretch/>
        </p:blipFill>
        <p:spPr>
          <a:xfrm>
            <a:off x="9101415" y="2121421"/>
            <a:ext cx="1500927" cy="19784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752458-D9AF-409F-AF0A-5545AC508E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94" y="2193881"/>
            <a:ext cx="2308152" cy="1504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39987E-6303-C2BA-E826-98186417B27A}"/>
              </a:ext>
            </a:extLst>
          </p:cNvPr>
          <p:cNvSpPr txBox="1"/>
          <p:nvPr/>
        </p:nvSpPr>
        <p:spPr>
          <a:xfrm>
            <a:off x="479376" y="4293096"/>
            <a:ext cx="525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 Black" panose="020B0A04020102020204" pitchFamily="34" charset="0"/>
              </a:rPr>
              <a:t>Structural enzymology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(with Hollfelder lab)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CED8C6-73CB-D275-2B22-E0178008D6E5}"/>
              </a:ext>
            </a:extLst>
          </p:cNvPr>
          <p:cNvCxnSpPr>
            <a:cxnSpLocks/>
          </p:cNvCxnSpPr>
          <p:nvPr/>
        </p:nvCxnSpPr>
        <p:spPr>
          <a:xfrm>
            <a:off x="479376" y="4242193"/>
            <a:ext cx="10827676" cy="3586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6476910-0F78-A5D9-0788-2F2DFC472E0F}"/>
              </a:ext>
            </a:extLst>
          </p:cNvPr>
          <p:cNvSpPr txBox="1"/>
          <p:nvPr/>
        </p:nvSpPr>
        <p:spPr>
          <a:xfrm>
            <a:off x="5729565" y="4288797"/>
            <a:ext cx="596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 Black" panose="020B0A04020102020204" pitchFamily="34" charset="0"/>
              </a:rPr>
              <a:t>Tackling antimicrobial resistance </a:t>
            </a:r>
            <a:r>
              <a:rPr lang="en-GB" dirty="0">
                <a:latin typeface="+mn-lt"/>
              </a:rPr>
              <a:t>(in São Paulo)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7" name="Picture 26" descr="A black and white logo&#10;&#10;AI-generated content may be incorrect.">
            <a:extLst>
              <a:ext uri="{FF2B5EF4-FFF2-40B4-BE49-F238E27FC236}">
                <a16:creationId xmlns:a16="http://schemas.microsoft.com/office/drawing/2014/main" id="{C17CFE6F-0944-22E9-73D2-27C514DF5B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4851" r="18906" b="16695"/>
          <a:stretch/>
        </p:blipFill>
        <p:spPr>
          <a:xfrm>
            <a:off x="10227350" y="5681387"/>
            <a:ext cx="1728193" cy="1058966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7DD4036F-430F-1D10-DDE2-D0B0FEF2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09" y="3606736"/>
            <a:ext cx="954874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 diagram of a line of clothespins&#10;&#10;AI-generated content may be incorrect.">
            <a:extLst>
              <a:ext uri="{FF2B5EF4-FFF2-40B4-BE49-F238E27FC236}">
                <a16:creationId xmlns:a16="http://schemas.microsoft.com/office/drawing/2014/main" id="{F62111A3-3C23-61D9-F9B2-31E4EFC84E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574"/>
          <a:stretch/>
        </p:blipFill>
        <p:spPr>
          <a:xfrm>
            <a:off x="5925579" y="4897958"/>
            <a:ext cx="4161170" cy="17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6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6E33B-A94B-6C8B-9B2D-92D3C8E82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9A53-750D-8C35-1CB4-24F8AB5C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7978E-D448-E2D7-7EA2-38348C53AE02}"/>
              </a:ext>
            </a:extLst>
          </p:cNvPr>
          <p:cNvSpPr txBox="1"/>
          <p:nvPr/>
        </p:nvSpPr>
        <p:spPr>
          <a:xfrm>
            <a:off x="2243946" y="3330852"/>
            <a:ext cx="2569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Structure determination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EA1EE-7334-9E6B-25EB-E6E61011F55D}"/>
              </a:ext>
            </a:extLst>
          </p:cNvPr>
          <p:cNvSpPr txBox="1"/>
          <p:nvPr/>
        </p:nvSpPr>
        <p:spPr>
          <a:xfrm>
            <a:off x="2577434" y="3981303"/>
            <a:ext cx="22365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Manual fixing in Coot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38462-9078-5C43-03CF-10D982A5C351}"/>
              </a:ext>
            </a:extLst>
          </p:cNvPr>
          <p:cNvSpPr txBox="1"/>
          <p:nvPr/>
        </p:nvSpPr>
        <p:spPr>
          <a:xfrm>
            <a:off x="3274741" y="4694017"/>
            <a:ext cx="15392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Re-refinement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6D37A-3A8E-53A1-D390-5895CFA41108}"/>
              </a:ext>
            </a:extLst>
          </p:cNvPr>
          <p:cNvSpPr txBox="1"/>
          <p:nvPr/>
        </p:nvSpPr>
        <p:spPr>
          <a:xfrm>
            <a:off x="1230528" y="1690688"/>
            <a:ext cx="35834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Data from Diamond to local server</a:t>
            </a:r>
          </a:p>
          <a:p>
            <a:pPr algn="r"/>
            <a:r>
              <a:rPr lang="en-GB" dirty="0"/>
              <a:t>Only processed data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02821-BA13-4E36-67FA-910F6488778C}"/>
              </a:ext>
            </a:extLst>
          </p:cNvPr>
          <p:cNvSpPr txBox="1"/>
          <p:nvPr/>
        </p:nvSpPr>
        <p:spPr>
          <a:xfrm>
            <a:off x="2489270" y="2672153"/>
            <a:ext cx="23246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Server to workstation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F2BF95-D4B1-2687-9C42-A06B03F3F8A8}"/>
              </a:ext>
            </a:extLst>
          </p:cNvPr>
          <p:cNvSpPr txBox="1"/>
          <p:nvPr/>
        </p:nvSpPr>
        <p:spPr>
          <a:xfrm>
            <a:off x="2633475" y="5371806"/>
            <a:ext cx="2180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Deposition to server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DD8D441-EB10-1176-FC67-625BCE30F6DA}"/>
              </a:ext>
            </a:extLst>
          </p:cNvPr>
          <p:cNvSpPr/>
          <p:nvPr/>
        </p:nvSpPr>
        <p:spPr>
          <a:xfrm>
            <a:off x="3701691" y="2419920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27C4960-B971-8938-4200-832CFA833D9A}"/>
              </a:ext>
            </a:extLst>
          </p:cNvPr>
          <p:cNvSpPr/>
          <p:nvPr/>
        </p:nvSpPr>
        <p:spPr>
          <a:xfrm>
            <a:off x="3709087" y="3119356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FFC5967-DD09-C920-FDA5-D64CF3D6214E}"/>
              </a:ext>
            </a:extLst>
          </p:cNvPr>
          <p:cNvSpPr/>
          <p:nvPr/>
        </p:nvSpPr>
        <p:spPr>
          <a:xfrm>
            <a:off x="3769908" y="3798314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71B1C37-A3FC-F06C-8DC3-9B7D38E39F79}"/>
              </a:ext>
            </a:extLst>
          </p:cNvPr>
          <p:cNvSpPr/>
          <p:nvPr/>
        </p:nvSpPr>
        <p:spPr>
          <a:xfrm>
            <a:off x="3780218" y="4475551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B4832E6-7F9D-8543-FFDC-EDCA74BFEBCF}"/>
              </a:ext>
            </a:extLst>
          </p:cNvPr>
          <p:cNvSpPr/>
          <p:nvPr/>
        </p:nvSpPr>
        <p:spPr>
          <a:xfrm>
            <a:off x="3780218" y="5134193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590691F-DBAE-C244-8433-5A6A2E2CABD8}"/>
              </a:ext>
            </a:extLst>
          </p:cNvPr>
          <p:cNvSpPr/>
          <p:nvPr/>
        </p:nvSpPr>
        <p:spPr>
          <a:xfrm rot="10800000">
            <a:off x="3383946" y="4463905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0C9F35-DCE2-7F4B-0AB5-CE290445075A}"/>
              </a:ext>
            </a:extLst>
          </p:cNvPr>
          <p:cNvSpPr txBox="1"/>
          <p:nvPr/>
        </p:nvSpPr>
        <p:spPr>
          <a:xfrm>
            <a:off x="2901590" y="6169709"/>
            <a:ext cx="19965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Deposition to PDB</a:t>
            </a:r>
          </a:p>
          <a:p>
            <a:pPr algn="r"/>
            <a:r>
              <a:rPr lang="en-GB" dirty="0"/>
              <a:t>Also via </a:t>
            </a:r>
            <a:r>
              <a:rPr lang="en-GB" dirty="0" err="1"/>
              <a:t>Groupdep</a:t>
            </a:r>
            <a:endParaRPr lang="en-GB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ED8B0FE-B3AA-F147-1B6B-D710140310DB}"/>
              </a:ext>
            </a:extLst>
          </p:cNvPr>
          <p:cNvSpPr/>
          <p:nvPr/>
        </p:nvSpPr>
        <p:spPr>
          <a:xfrm>
            <a:off x="3836726" y="5951611"/>
            <a:ext cx="296029" cy="1394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CA892-8627-0A85-F24D-7D83669CF6CE}"/>
              </a:ext>
            </a:extLst>
          </p:cNvPr>
          <p:cNvSpPr txBox="1"/>
          <p:nvPr/>
        </p:nvSpPr>
        <p:spPr>
          <a:xfrm>
            <a:off x="5703346" y="1812088"/>
            <a:ext cx="53885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No renaming of files, DLS file structure (more or less)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16727C-7404-8D20-E470-BDE7B332FF70}"/>
              </a:ext>
            </a:extLst>
          </p:cNvPr>
          <p:cNvSpPr txBox="1"/>
          <p:nvPr/>
        </p:nvSpPr>
        <p:spPr>
          <a:xfrm>
            <a:off x="5765692" y="2686420"/>
            <a:ext cx="36549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Files renamed as per sample 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45FA5-8ECE-E769-76BC-95AEC927291B}"/>
              </a:ext>
            </a:extLst>
          </p:cNvPr>
          <p:cNvSpPr txBox="1"/>
          <p:nvPr/>
        </p:nvSpPr>
        <p:spPr>
          <a:xfrm>
            <a:off x="5828038" y="3330852"/>
            <a:ext cx="37379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Output something refine_0.pdb/</a:t>
            </a:r>
            <a:r>
              <a:rPr lang="en-GB" dirty="0" err="1"/>
              <a:t>mtz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7488C2-A3DF-CC47-2C79-9C66D1EEAF84}"/>
              </a:ext>
            </a:extLst>
          </p:cNvPr>
          <p:cNvSpPr txBox="1"/>
          <p:nvPr/>
        </p:nvSpPr>
        <p:spPr>
          <a:xfrm>
            <a:off x="5828038" y="3975284"/>
            <a:ext cx="5742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Automatic generation of “New structures” menu for coot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EA714B-8E0A-AC6C-7283-8D77A151C233}"/>
              </a:ext>
            </a:extLst>
          </p:cNvPr>
          <p:cNvSpPr txBox="1"/>
          <p:nvPr/>
        </p:nvSpPr>
        <p:spPr>
          <a:xfrm>
            <a:off x="5828038" y="4664950"/>
            <a:ext cx="4474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Automatically pick the latest “fixed” model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9780C2-A60C-DC15-2E38-91030641BD25}"/>
              </a:ext>
            </a:extLst>
          </p:cNvPr>
          <p:cNvSpPr txBox="1"/>
          <p:nvPr/>
        </p:nvSpPr>
        <p:spPr>
          <a:xfrm>
            <a:off x="5833253" y="5293128"/>
            <a:ext cx="512871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Collect all relevant files needed for deposition</a:t>
            </a:r>
          </a:p>
          <a:p>
            <a:r>
              <a:rPr lang="en-GB" dirty="0"/>
              <a:t>Run also B-factor etc analysis, renumber residues</a:t>
            </a:r>
          </a:p>
        </p:txBody>
      </p:sp>
    </p:spTree>
    <p:extLst>
      <p:ext uri="{BB962C8B-B14F-4D97-AF65-F5344CB8AC3E}">
        <p14:creationId xmlns:p14="http://schemas.microsoft.com/office/powerpoint/2010/main" val="27178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5D69-6207-C62D-2AE2-81D10F4A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name progression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26681C-8699-03DF-2CF0-C336A2D8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5" y="1690689"/>
            <a:ext cx="5795299" cy="489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</a:rPr>
              <a:t>ligand_protein_xtalNo_processing</a:t>
            </a:r>
            <a:r>
              <a:rPr lang="en-GB" sz="2000" dirty="0" err="1"/>
              <a:t>.mtz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19C276-EADF-2A92-A8A9-DBA912915C65}"/>
              </a:ext>
            </a:extLst>
          </p:cNvPr>
          <p:cNvSpPr txBox="1">
            <a:spLocks/>
          </p:cNvSpPr>
          <p:nvPr/>
        </p:nvSpPr>
        <p:spPr>
          <a:xfrm>
            <a:off x="628650" y="2372734"/>
            <a:ext cx="5795299" cy="4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ligand_protein_xtalNo_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refine_0</a:t>
            </a:r>
            <a:r>
              <a:rPr lang="en-GB" sz="2000" dirty="0"/>
              <a:t>.pdb/</a:t>
            </a:r>
            <a:r>
              <a:rPr lang="en-GB" sz="2000" dirty="0" err="1"/>
              <a:t>mtz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F74977-3DE8-35F0-1F02-5996EC96BB80}"/>
              </a:ext>
            </a:extLst>
          </p:cNvPr>
          <p:cNvSpPr txBox="1">
            <a:spLocks/>
          </p:cNvSpPr>
          <p:nvPr/>
        </p:nvSpPr>
        <p:spPr>
          <a:xfrm>
            <a:off x="628653" y="3129807"/>
            <a:ext cx="5795299" cy="4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ligand_protein_xtalNo_refine_0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-coot-0</a:t>
            </a:r>
            <a:r>
              <a:rPr lang="en-GB" sz="2000" dirty="0"/>
              <a:t>.pdb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6036D2-030D-C706-0DA9-DF6CC70C3BEC}"/>
              </a:ext>
            </a:extLst>
          </p:cNvPr>
          <p:cNvSpPr txBox="1">
            <a:spLocks/>
          </p:cNvSpPr>
          <p:nvPr/>
        </p:nvSpPr>
        <p:spPr>
          <a:xfrm>
            <a:off x="628652" y="3849366"/>
            <a:ext cx="5795299" cy="4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ligand_protein_xtalNo_refine_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dirty="0"/>
              <a:t>.pdb/</a:t>
            </a:r>
            <a:r>
              <a:rPr lang="en-GB" sz="2000" dirty="0" err="1"/>
              <a:t>mtz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DABDE9-96E4-40F3-FEDA-BEB24BD0939C}"/>
              </a:ext>
            </a:extLst>
          </p:cNvPr>
          <p:cNvSpPr txBox="1">
            <a:spLocks/>
          </p:cNvSpPr>
          <p:nvPr/>
        </p:nvSpPr>
        <p:spPr>
          <a:xfrm>
            <a:off x="628651" y="4568925"/>
            <a:ext cx="5795299" cy="4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ligand_protein_xtalNo_refine_1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-coot-0</a:t>
            </a:r>
            <a:r>
              <a:rPr lang="en-GB" sz="2000" dirty="0"/>
              <a:t>.pdb/</a:t>
            </a:r>
            <a:r>
              <a:rPr lang="en-GB" sz="2000" dirty="0" err="1"/>
              <a:t>mtz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25D4D7-DF51-D358-2760-BAE77514E72A}"/>
              </a:ext>
            </a:extLst>
          </p:cNvPr>
          <p:cNvSpPr txBox="1">
            <a:spLocks/>
          </p:cNvSpPr>
          <p:nvPr/>
        </p:nvSpPr>
        <p:spPr>
          <a:xfrm>
            <a:off x="628650" y="5288484"/>
            <a:ext cx="5795299" cy="4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ligand_protein_xtalNo_refine_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000" dirty="0"/>
              <a:t>.pdb/</a:t>
            </a:r>
            <a:r>
              <a:rPr lang="en-GB" sz="2000" dirty="0" err="1"/>
              <a:t>mtz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427D45-C622-030B-0819-8CDC048BF531}"/>
              </a:ext>
            </a:extLst>
          </p:cNvPr>
          <p:cNvSpPr txBox="1">
            <a:spLocks/>
          </p:cNvSpPr>
          <p:nvPr/>
        </p:nvSpPr>
        <p:spPr>
          <a:xfrm>
            <a:off x="676878" y="6008043"/>
            <a:ext cx="5795299" cy="4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ligand_protein_xtalNo_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deposit</a:t>
            </a:r>
            <a:r>
              <a:rPr lang="en-GB" sz="2000" dirty="0"/>
              <a:t>.pdb/</a:t>
            </a:r>
            <a:r>
              <a:rPr lang="en-GB" sz="2000" dirty="0" err="1"/>
              <a:t>mtz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4648D6-B765-42F1-6B2F-E5A51A164BB6}"/>
              </a:ext>
            </a:extLst>
          </p:cNvPr>
          <p:cNvSpPr txBox="1">
            <a:spLocks/>
          </p:cNvSpPr>
          <p:nvPr/>
        </p:nvSpPr>
        <p:spPr>
          <a:xfrm>
            <a:off x="6096000" y="1735946"/>
            <a:ext cx="5257800" cy="520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Integrated data from Diamond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66D1B4-EB03-CF5D-69ED-EC6DD0E612C7}"/>
              </a:ext>
            </a:extLst>
          </p:cNvPr>
          <p:cNvSpPr txBox="1">
            <a:spLocks/>
          </p:cNvSpPr>
          <p:nvPr/>
        </p:nvSpPr>
        <p:spPr>
          <a:xfrm>
            <a:off x="6096000" y="2382617"/>
            <a:ext cx="5257800" cy="520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Initial structure determination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48A20F-98CB-7930-0200-6D8707391F63}"/>
              </a:ext>
            </a:extLst>
          </p:cNvPr>
          <p:cNvSpPr txBox="1">
            <a:spLocks/>
          </p:cNvSpPr>
          <p:nvPr/>
        </p:nvSpPr>
        <p:spPr>
          <a:xfrm>
            <a:off x="6096000" y="3137615"/>
            <a:ext cx="5257800" cy="520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Fixed coordinates after initial stage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814356-C948-DA85-6284-697331BA4652}"/>
              </a:ext>
            </a:extLst>
          </p:cNvPr>
          <p:cNvSpPr txBox="1">
            <a:spLocks/>
          </p:cNvSpPr>
          <p:nvPr/>
        </p:nvSpPr>
        <p:spPr>
          <a:xfrm>
            <a:off x="6096000" y="3849366"/>
            <a:ext cx="5257800" cy="520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Data after first manual refinement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44A91B-737A-9A59-F573-A033919736FE}"/>
              </a:ext>
            </a:extLst>
          </p:cNvPr>
          <p:cNvSpPr txBox="1">
            <a:spLocks/>
          </p:cNvSpPr>
          <p:nvPr/>
        </p:nvSpPr>
        <p:spPr>
          <a:xfrm>
            <a:off x="6096000" y="4580781"/>
            <a:ext cx="5257800" cy="520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Fixed coordinates after first refinement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E23BDF5-77CF-40D9-F2D9-A24B25DD7369}"/>
              </a:ext>
            </a:extLst>
          </p:cNvPr>
          <p:cNvSpPr txBox="1">
            <a:spLocks/>
          </p:cNvSpPr>
          <p:nvPr/>
        </p:nvSpPr>
        <p:spPr>
          <a:xfrm>
            <a:off x="6096000" y="5314442"/>
            <a:ext cx="5257800" cy="520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Data after later refinement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A3DDA6-93DB-814A-B70E-2240FF70B723}"/>
              </a:ext>
            </a:extLst>
          </p:cNvPr>
          <p:cNvSpPr txBox="1">
            <a:spLocks/>
          </p:cNvSpPr>
          <p:nvPr/>
        </p:nvSpPr>
        <p:spPr>
          <a:xfrm>
            <a:off x="6096000" y="5972553"/>
            <a:ext cx="5257800" cy="520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Deposited data after last refinement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5946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57BC-27A9-2B92-FDE4-30A136FD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deposition files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E9CE36-5AA9-A1C3-EA49-EC2812E6A56E}"/>
              </a:ext>
            </a:extLst>
          </p:cNvPr>
          <p:cNvSpPr txBox="1">
            <a:spLocks/>
          </p:cNvSpPr>
          <p:nvPr/>
        </p:nvSpPr>
        <p:spPr>
          <a:xfrm>
            <a:off x="621723" y="1690688"/>
            <a:ext cx="7886700" cy="4932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Copied to local server</a:t>
            </a:r>
          </a:p>
          <a:p>
            <a:r>
              <a:rPr lang="en-GB" dirty="0"/>
              <a:t>Refinement PDB and </a:t>
            </a:r>
            <a:r>
              <a:rPr lang="en-GB" dirty="0" err="1"/>
              <a:t>mmcif</a:t>
            </a:r>
            <a:r>
              <a:rPr lang="en-GB" dirty="0"/>
              <a:t> files of coordinates</a:t>
            </a:r>
          </a:p>
          <a:p>
            <a:r>
              <a:rPr lang="en-GB" dirty="0"/>
              <a:t>Refinement </a:t>
            </a:r>
            <a:r>
              <a:rPr lang="en-GB" dirty="0" err="1"/>
              <a:t>mtz</a:t>
            </a:r>
            <a:r>
              <a:rPr lang="en-GB" dirty="0"/>
              <a:t> and </a:t>
            </a:r>
            <a:r>
              <a:rPr lang="en-GB" dirty="0" err="1"/>
              <a:t>mmcif</a:t>
            </a:r>
            <a:r>
              <a:rPr lang="en-GB" dirty="0"/>
              <a:t> files of structure factors</a:t>
            </a:r>
          </a:p>
          <a:p>
            <a:r>
              <a:rPr lang="en-GB" dirty="0"/>
              <a:t>Deposition ready </a:t>
            </a:r>
            <a:r>
              <a:rPr lang="en-GB" dirty="0" err="1"/>
              <a:t>mmcif</a:t>
            </a:r>
            <a:r>
              <a:rPr lang="en-GB" dirty="0"/>
              <a:t> coordinates</a:t>
            </a:r>
          </a:p>
          <a:p>
            <a:r>
              <a:rPr lang="en-GB" dirty="0"/>
              <a:t>“2FoFc” map of the final refinement with the ligand</a:t>
            </a:r>
          </a:p>
          <a:p>
            <a:r>
              <a:rPr lang="en-GB" dirty="0"/>
              <a:t>“2FoFc” map  of ligand site from last refinement without ligand </a:t>
            </a:r>
          </a:p>
          <a:p>
            <a:r>
              <a:rPr lang="en-GB" dirty="0"/>
              <a:t>“</a:t>
            </a:r>
            <a:r>
              <a:rPr lang="en-GB" dirty="0" err="1"/>
              <a:t>FoFc</a:t>
            </a:r>
            <a:r>
              <a:rPr lang="en-GB" dirty="0"/>
              <a:t>” map  of ligand site from last refinement without ligand </a:t>
            </a:r>
          </a:p>
          <a:p>
            <a:r>
              <a:rPr lang="en-GB" dirty="0"/>
              <a:t>“Table 1” in csv format using makecrystTable3 script from </a:t>
            </a:r>
            <a:r>
              <a:rPr lang="en-GB" dirty="0" err="1"/>
              <a:t>mmcif</a:t>
            </a:r>
            <a:endParaRPr lang="en-GB" dirty="0"/>
          </a:p>
          <a:p>
            <a:r>
              <a:rPr lang="en-GB" dirty="0"/>
              <a:t>Processing log files (</a:t>
            </a:r>
            <a:r>
              <a:rPr lang="en-GB" dirty="0" err="1"/>
              <a:t>staraniso</a:t>
            </a:r>
            <a:r>
              <a:rPr lang="en-GB" dirty="0"/>
              <a:t>, aimless, XDS)</a:t>
            </a:r>
          </a:p>
          <a:p>
            <a:r>
              <a:rPr lang="en-GB" dirty="0"/>
              <a:t>Processing “table 1” (staraniso.table1)</a:t>
            </a:r>
          </a:p>
          <a:p>
            <a:r>
              <a:rPr lang="en-GB" dirty="0"/>
              <a:t>Original integrated, scaled </a:t>
            </a:r>
            <a:r>
              <a:rPr lang="en-GB" dirty="0" err="1"/>
              <a:t>cif</a:t>
            </a:r>
            <a:r>
              <a:rPr lang="en-GB" dirty="0"/>
              <a:t> file (if available)</a:t>
            </a:r>
          </a:p>
          <a:p>
            <a:r>
              <a:rPr lang="en-GB" dirty="0"/>
              <a:t>Original integrated, scaled </a:t>
            </a:r>
            <a:r>
              <a:rPr lang="en-GB" dirty="0" err="1"/>
              <a:t>mtz</a:t>
            </a:r>
            <a:r>
              <a:rPr lang="en-GB" dirty="0"/>
              <a:t> file (</a:t>
            </a:r>
            <a:r>
              <a:rPr lang="en-GB" dirty="0" err="1"/>
              <a:t>staraniso_alldata-unique.mtz</a:t>
            </a:r>
            <a:r>
              <a:rPr lang="en-GB" dirty="0"/>
              <a:t>)</a:t>
            </a:r>
          </a:p>
          <a:p>
            <a:r>
              <a:rPr lang="en-GB" dirty="0"/>
              <a:t>Ligand SMILES, PDB and </a:t>
            </a:r>
            <a:r>
              <a:rPr lang="en-GB" dirty="0" err="1"/>
              <a:t>cif</a:t>
            </a:r>
            <a:r>
              <a:rPr lang="en-GB" dirty="0"/>
              <a:t> files </a:t>
            </a:r>
          </a:p>
          <a:p>
            <a:r>
              <a:rPr lang="en-GB" dirty="0" err="1"/>
              <a:t>PyMOL</a:t>
            </a:r>
            <a:r>
              <a:rPr lang="en-GB" dirty="0"/>
              <a:t> script for loading structure and maps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560574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119A-7943-4011-3D29-A4203BC3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Wishlist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7191-7831-DB35-9DBB-B20D1568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95067"/>
          </a:xfrm>
        </p:spPr>
        <p:txBody>
          <a:bodyPr>
            <a:normAutofit/>
          </a:bodyPr>
          <a:lstStyle/>
          <a:p>
            <a:r>
              <a:rPr lang="en-GB" dirty="0"/>
              <a:t>Files stored already with sample names defined in </a:t>
            </a:r>
            <a:r>
              <a:rPr lang="en-GB" dirty="0" err="1"/>
              <a:t>ISPyB</a:t>
            </a:r>
            <a:endParaRPr lang="en-GB" dirty="0"/>
          </a:p>
          <a:p>
            <a:r>
              <a:rPr lang="en-GB" dirty="0"/>
              <a:t>Easier generation of standardised Table 1 </a:t>
            </a:r>
          </a:p>
          <a:p>
            <a:pPr lvl="1"/>
            <a:r>
              <a:rPr lang="en-GB" dirty="0"/>
              <a:t>sure, no standards: add all, easy to remove later</a:t>
            </a:r>
          </a:p>
          <a:p>
            <a:r>
              <a:rPr lang="en-GB" dirty="0"/>
              <a:t>Notification of changes to file structure and naming</a:t>
            </a:r>
          </a:p>
          <a:p>
            <a:r>
              <a:rPr lang="en-GB" dirty="0"/>
              <a:t>CSV file with all the data collections from a “trip” </a:t>
            </a:r>
          </a:p>
          <a:p>
            <a:pPr lvl="1"/>
            <a:r>
              <a:rPr lang="en-GB" dirty="0"/>
              <a:t>Currently just manually from </a:t>
            </a:r>
            <a:r>
              <a:rPr lang="en-GB" dirty="0" err="1"/>
              <a:t>ISPyB</a:t>
            </a:r>
            <a:endParaRPr lang="en-GB" dirty="0"/>
          </a:p>
          <a:p>
            <a:r>
              <a:rPr lang="en-GB" dirty="0"/>
              <a:t>Capture other data needed/desired for deposition, e.g. synchrotron, beamline, date of collection,  detector type, …</a:t>
            </a:r>
          </a:p>
          <a:p>
            <a:pPr lvl="1"/>
            <a:r>
              <a:rPr lang="en-GB" dirty="0" err="1"/>
              <a:t>mmcif</a:t>
            </a:r>
            <a:r>
              <a:rPr lang="en-GB" dirty="0"/>
              <a:t> snippet to grab for deposition files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20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FC00-C4E6-9FDE-D8DD-192AF1DF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Collection csv vs. data processing summary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8E157-618F-1EEF-ABC3-0E0F9346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5" y="1533291"/>
            <a:ext cx="10055900" cy="2653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5A3C2-3F1C-5831-D1E2-F840DA08D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589" y="4356980"/>
            <a:ext cx="8474439" cy="23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7990-5661-36C8-D6F6-CB7D5238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AB3C0-613D-127E-48CF-9CB066A7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Previously</a:t>
            </a:r>
          </a:p>
          <a:p>
            <a:pPr lvl="1"/>
            <a:r>
              <a:rPr lang="en-GB" dirty="0"/>
              <a:t>ESRF, Soleil, SLS, Diamond</a:t>
            </a:r>
          </a:p>
          <a:p>
            <a:r>
              <a:rPr lang="en-GB" dirty="0"/>
              <a:t>Today: Diamond, Diamond, Diamond</a:t>
            </a:r>
          </a:p>
          <a:p>
            <a:pPr lvl="1"/>
            <a:r>
              <a:rPr lang="en-GB" dirty="0"/>
              <a:t>BAG for MX</a:t>
            </a:r>
          </a:p>
          <a:p>
            <a:pPr lvl="1"/>
            <a:r>
              <a:rPr lang="en-GB" dirty="0"/>
              <a:t>BAG for </a:t>
            </a:r>
            <a:r>
              <a:rPr lang="en-GB" dirty="0" err="1"/>
              <a:t>XChem</a:t>
            </a:r>
            <a:endParaRPr lang="en-GB" dirty="0"/>
          </a:p>
          <a:p>
            <a:r>
              <a:rPr lang="en-GB" dirty="0"/>
              <a:t>Future…</a:t>
            </a:r>
          </a:p>
          <a:p>
            <a:pPr lvl="1"/>
            <a:r>
              <a:rPr lang="en-GB" dirty="0"/>
              <a:t>Diamond dark time </a:t>
            </a:r>
          </a:p>
        </p:txBody>
      </p:sp>
    </p:spTree>
    <p:extLst>
      <p:ext uri="{BB962C8B-B14F-4D97-AF65-F5344CB8AC3E}">
        <p14:creationId xmlns:p14="http://schemas.microsoft.com/office/powerpoint/2010/main" val="22787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D80B-3F7E-446D-CA8A-A49A1CDD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 for data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2F88-1C01-ACDE-7A4D-AEF42446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140"/>
            <a:ext cx="10515600" cy="36232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 dedicated resource for hardware or for people</a:t>
            </a:r>
          </a:p>
          <a:p>
            <a:pPr lvl="1"/>
            <a:r>
              <a:rPr lang="en-GB" dirty="0"/>
              <a:t>Investment when grants allow</a:t>
            </a:r>
          </a:p>
          <a:p>
            <a:pPr lvl="2"/>
            <a:r>
              <a:rPr lang="en-GB" dirty="0"/>
              <a:t>keeping data in between the grants can be a challenge</a:t>
            </a:r>
          </a:p>
          <a:p>
            <a:pPr lvl="1"/>
            <a:r>
              <a:rPr lang="en-GB" dirty="0"/>
              <a:t>Running NAS boxes to the ground</a:t>
            </a:r>
          </a:p>
          <a:p>
            <a:pPr lvl="1"/>
            <a:r>
              <a:rPr lang="en-GB" dirty="0"/>
              <a:t>Plenty of praying </a:t>
            </a:r>
          </a:p>
          <a:p>
            <a:pPr lvl="2"/>
            <a:r>
              <a:rPr lang="en-GB" dirty="0"/>
              <a:t>and missed heartbeats, waking up in cold sweat in the middle of the night</a:t>
            </a:r>
          </a:p>
          <a:p>
            <a:r>
              <a:rPr lang="en-GB" dirty="0"/>
              <a:t>No data managers</a:t>
            </a:r>
          </a:p>
          <a:p>
            <a:pPr lvl="1"/>
            <a:r>
              <a:rPr lang="en-GB" dirty="0"/>
              <a:t>hardly system managers</a:t>
            </a:r>
          </a:p>
          <a:p>
            <a:pPr lvl="1"/>
            <a:r>
              <a:rPr lang="en-GB" dirty="0"/>
              <a:t>everything is a DIY job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46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14CE-5C4F-9E04-F84B-CD1C9BA3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34" y="1578781"/>
            <a:ext cx="10515600" cy="1325563"/>
          </a:xfrm>
        </p:spPr>
        <p:txBody>
          <a:bodyPr/>
          <a:lstStyle/>
          <a:p>
            <a:r>
              <a:rPr lang="en-GB" dirty="0"/>
              <a:t>Deposition to PDB is a major limiting factor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263558-1D6D-8B1C-ADF8-D1AD4043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77" y="2966166"/>
            <a:ext cx="4769058" cy="35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6ED802F-2590-02D5-58B5-7C810454E169}"/>
              </a:ext>
            </a:extLst>
          </p:cNvPr>
          <p:cNvSpPr txBox="1">
            <a:spLocks/>
          </p:cNvSpPr>
          <p:nvPr/>
        </p:nvSpPr>
        <p:spPr>
          <a:xfrm>
            <a:off x="420973" y="3863714"/>
            <a:ext cx="3791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/>
              <a:t>mmcif</a:t>
            </a:r>
            <a:r>
              <a:rPr lang="en-GB" sz="4000" dirty="0"/>
              <a:t> is not making it easier</a:t>
            </a:r>
          </a:p>
        </p:txBody>
      </p:sp>
    </p:spTree>
    <p:extLst>
      <p:ext uri="{BB962C8B-B14F-4D97-AF65-F5344CB8AC3E}">
        <p14:creationId xmlns:p14="http://schemas.microsoft.com/office/powerpoint/2010/main" val="131516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137C-6D38-4B5A-86A0-20E157D8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only command that I (as a PI) need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84DB7-91A9-EFDD-234A-4C82B07BC685}"/>
              </a:ext>
            </a:extLst>
          </p:cNvPr>
          <p:cNvSpPr txBox="1"/>
          <p:nvPr/>
        </p:nvSpPr>
        <p:spPr>
          <a:xfrm>
            <a:off x="3176438" y="2733092"/>
            <a:ext cx="512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deposit   AFF025_PKL1_01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C6E30-5CF0-320F-E923-2CA69445ECE7}"/>
              </a:ext>
            </a:extLst>
          </p:cNvPr>
          <p:cNvSpPr txBox="1"/>
          <p:nvPr/>
        </p:nvSpPr>
        <p:spPr>
          <a:xfrm>
            <a:off x="974647" y="4152336"/>
            <a:ext cx="428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Finds the latest refinement and related processing files based on the base name for the structure.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7F9E43-580A-F763-6939-05DEBDF763DF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118097" y="3237664"/>
            <a:ext cx="753879" cy="914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C27B30-1671-8E43-F403-0B4C391F0A0E}"/>
              </a:ext>
            </a:extLst>
          </p:cNvPr>
          <p:cNvSpPr txBox="1"/>
          <p:nvPr/>
        </p:nvSpPr>
        <p:spPr>
          <a:xfrm>
            <a:off x="6176854" y="4327260"/>
            <a:ext cx="247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Defines the dataset and what is in it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1C7D0F-31A7-6FDC-1D04-D24EC7720AD1}"/>
              </a:ext>
            </a:extLst>
          </p:cNvPr>
          <p:cNvCxnSpPr>
            <a:cxnSpLocks/>
          </p:cNvCxnSpPr>
          <p:nvPr/>
        </p:nvCxnSpPr>
        <p:spPr>
          <a:xfrm>
            <a:off x="5823679" y="3263882"/>
            <a:ext cx="1124262" cy="8884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5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AAB33F-FEDA-926E-7799-B80FA3E02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7D1E-0C41-775F-8A91-231836CC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only command that I (as a PI) need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5B0FE-1F34-EE91-0804-50F8DE5B93D7}"/>
              </a:ext>
            </a:extLst>
          </p:cNvPr>
          <p:cNvSpPr txBox="1"/>
          <p:nvPr/>
        </p:nvSpPr>
        <p:spPr>
          <a:xfrm>
            <a:off x="2486891" y="204354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deposit AFF025_PKL1_01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8D763-9298-83F6-2795-627BA986F0B5}"/>
              </a:ext>
            </a:extLst>
          </p:cNvPr>
          <p:cNvSpPr txBox="1"/>
          <p:nvPr/>
        </p:nvSpPr>
        <p:spPr>
          <a:xfrm>
            <a:off x="225139" y="3489006"/>
            <a:ext cx="2570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Finds the latest refinement and related processing files based on the base name for the structure.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FE8125-DDC9-C757-A79E-34131A8C6706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510148" y="2574334"/>
            <a:ext cx="1612320" cy="914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B251ED-F3B3-DD7E-41C1-41ACB9F9D794}"/>
              </a:ext>
            </a:extLst>
          </p:cNvPr>
          <p:cNvCxnSpPr>
            <a:cxnSpLocks/>
          </p:cNvCxnSpPr>
          <p:nvPr/>
        </p:nvCxnSpPr>
        <p:spPr>
          <a:xfrm>
            <a:off x="5430982" y="2566764"/>
            <a:ext cx="1620982" cy="774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691ADB-C484-D09A-F254-CDF8C22B37FA}"/>
              </a:ext>
            </a:extLst>
          </p:cNvPr>
          <p:cNvSpPr txBox="1"/>
          <p:nvPr/>
        </p:nvSpPr>
        <p:spPr>
          <a:xfrm>
            <a:off x="3006435" y="3442840"/>
            <a:ext cx="2479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Defines which ligand is in the structure and allows retrieval of the relevant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9C44C-072E-F39B-75E2-2B807C058A73}"/>
              </a:ext>
            </a:extLst>
          </p:cNvPr>
          <p:cNvSpPr txBox="1"/>
          <p:nvPr/>
        </p:nvSpPr>
        <p:spPr>
          <a:xfrm>
            <a:off x="5888180" y="3421431"/>
            <a:ext cx="2993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Defines protein in the crystallised sample and allows extraction of its details (</a:t>
            </a:r>
            <a:r>
              <a:rPr lang="en-GB" sz="2000" dirty="0" err="1"/>
              <a:t>e.g</a:t>
            </a:r>
            <a:r>
              <a:rPr lang="en-GB" sz="2000" dirty="0"/>
              <a:t> sequence)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490692-CA2A-FB62-91E4-AB71F4B19BA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246418" y="2566764"/>
            <a:ext cx="0" cy="876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3DB5DB-8546-6BAC-2008-5E0C4D76EB56}"/>
              </a:ext>
            </a:extLst>
          </p:cNvPr>
          <p:cNvCxnSpPr>
            <a:cxnSpLocks/>
          </p:cNvCxnSpPr>
          <p:nvPr/>
        </p:nvCxnSpPr>
        <p:spPr>
          <a:xfrm>
            <a:off x="6241473" y="2483666"/>
            <a:ext cx="3741976" cy="937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D78CF4F-9CEB-C801-8537-1C03DDD8F46D}"/>
              </a:ext>
            </a:extLst>
          </p:cNvPr>
          <p:cNvSpPr txBox="1"/>
          <p:nvPr/>
        </p:nvSpPr>
        <p:spPr>
          <a:xfrm>
            <a:off x="9088581" y="3489006"/>
            <a:ext cx="3103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Defines where the crystal came from, </a:t>
            </a:r>
            <a:r>
              <a:rPr lang="en-GB" sz="2000" dirty="0" err="1"/>
              <a:t>xtallisation</a:t>
            </a:r>
            <a:r>
              <a:rPr lang="en-GB" sz="2000" dirty="0"/>
              <a:t> conditions etc. </a:t>
            </a:r>
          </a:p>
        </p:txBody>
      </p:sp>
    </p:spTree>
    <p:extLst>
      <p:ext uri="{BB962C8B-B14F-4D97-AF65-F5344CB8AC3E}">
        <p14:creationId xmlns:p14="http://schemas.microsoft.com/office/powerpoint/2010/main" val="27986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7D1C-8EC2-B4C7-3BBB-F44B7666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 need that command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D239-6091-49E0-756E-3D6EF214B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Sharing data with collaborators </a:t>
            </a:r>
          </a:p>
          <a:p>
            <a:pPr lvl="1"/>
            <a:r>
              <a:rPr lang="en-GB" dirty="0"/>
              <a:t>Especially chemists working on the project</a:t>
            </a:r>
          </a:p>
          <a:p>
            <a:pPr lvl="1"/>
            <a:r>
              <a:rPr lang="en-GB" dirty="0"/>
              <a:t>Standardised data, in a format they are comfortable with</a:t>
            </a:r>
          </a:p>
          <a:p>
            <a:pPr lvl="1"/>
            <a:r>
              <a:rPr lang="en-GB" dirty="0"/>
              <a:t>Also e-density maps (with </a:t>
            </a:r>
            <a:r>
              <a:rPr lang="en-GB" dirty="0" err="1"/>
              <a:t>pymol</a:t>
            </a:r>
            <a:r>
              <a:rPr lang="en-GB" dirty="0"/>
              <a:t> command file to read it all in)</a:t>
            </a:r>
          </a:p>
          <a:p>
            <a:r>
              <a:rPr lang="en-GB" dirty="0"/>
              <a:t>PDB deposition</a:t>
            </a:r>
          </a:p>
          <a:p>
            <a:pPr lvl="1"/>
            <a:r>
              <a:rPr lang="en-GB" dirty="0" err="1"/>
              <a:t>Incl</a:t>
            </a:r>
            <a:r>
              <a:rPr lang="en-GB" dirty="0"/>
              <a:t> Group Deposition of tens/hundreds of structures</a:t>
            </a:r>
          </a:p>
          <a:p>
            <a:r>
              <a:rPr lang="en-GB" dirty="0"/>
              <a:t>Generating data for publications</a:t>
            </a:r>
          </a:p>
          <a:p>
            <a:pPr lvl="1"/>
            <a:r>
              <a:rPr lang="en-GB" dirty="0"/>
              <a:t>“Table 1”</a:t>
            </a:r>
          </a:p>
          <a:p>
            <a:pPr lvl="1"/>
            <a:r>
              <a:rPr lang="en-GB" dirty="0"/>
              <a:t>Generating ligand electron densities (for the supplement)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89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9CBE-F324-49DA-2F39-14EA347D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else to know and keep track of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992F-2BFC-E777-9181-35E096C9F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has been sent to synchrotron</a:t>
            </a:r>
          </a:p>
          <a:p>
            <a:r>
              <a:rPr lang="en-GB" dirty="0"/>
              <a:t>What has been collected</a:t>
            </a:r>
          </a:p>
          <a:p>
            <a:r>
              <a:rPr lang="en-GB" dirty="0"/>
              <a:t>Outcome of those collections</a:t>
            </a:r>
          </a:p>
          <a:p>
            <a:pPr lvl="1"/>
            <a:r>
              <a:rPr lang="en-GB" dirty="0"/>
              <a:t>Which results in the representative/best structure</a:t>
            </a:r>
          </a:p>
          <a:p>
            <a:pPr lvl="1"/>
            <a:endParaRPr lang="en-GB" dirty="0"/>
          </a:p>
          <a:p>
            <a:r>
              <a:rPr lang="en-GB" dirty="0"/>
              <a:t>To keep track of progress</a:t>
            </a:r>
          </a:p>
          <a:p>
            <a:r>
              <a:rPr lang="en-GB" dirty="0"/>
              <a:t>To enable data purging </a:t>
            </a:r>
          </a:p>
          <a:p>
            <a:pPr lvl="1"/>
            <a:r>
              <a:rPr lang="en-GB" dirty="0"/>
              <a:t>delete data that does not result in structure we keep </a:t>
            </a:r>
          </a:p>
          <a:p>
            <a:pPr lvl="1"/>
            <a:r>
              <a:rPr lang="en-GB" dirty="0"/>
              <a:t>I do not need that and want to clean my disks</a:t>
            </a:r>
          </a:p>
        </p:txBody>
      </p:sp>
    </p:spTree>
    <p:extLst>
      <p:ext uri="{BB962C8B-B14F-4D97-AF65-F5344CB8AC3E}">
        <p14:creationId xmlns:p14="http://schemas.microsoft.com/office/powerpoint/2010/main" val="35432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1859</Words>
  <Application>Microsoft Office PowerPoint</Application>
  <PresentationFormat>Widescreen</PresentationFormat>
  <Paragraphs>312</Paragraphs>
  <Slides>24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Aptos Display</vt:lpstr>
      <vt:lpstr>Arial</vt:lpstr>
      <vt:lpstr>Arial Black</vt:lpstr>
      <vt:lpstr>Courier New</vt:lpstr>
      <vt:lpstr>Gill Sans Nova</vt:lpstr>
      <vt:lpstr>Gill Sans Nova Light</vt:lpstr>
      <vt:lpstr>Symbol</vt:lpstr>
      <vt:lpstr>Office Theme</vt:lpstr>
      <vt:lpstr>1_Office Theme</vt:lpstr>
      <vt:lpstr>Homebrewed Crystallographic Data Management in an Academic Setting</vt:lpstr>
      <vt:lpstr>What do we do</vt:lpstr>
      <vt:lpstr>Data sources</vt:lpstr>
      <vt:lpstr>Resource for data management </vt:lpstr>
      <vt:lpstr>Deposition to PDB is a major limiting factor</vt:lpstr>
      <vt:lpstr>The only command that I (as a PI) need</vt:lpstr>
      <vt:lpstr>The only command that I (as a PI) need</vt:lpstr>
      <vt:lpstr>What I need that command for</vt:lpstr>
      <vt:lpstr>What else to know and keep track of </vt:lpstr>
      <vt:lpstr>End-to-end (and back) traceability </vt:lpstr>
      <vt:lpstr>End-to-end (and back) traceability </vt:lpstr>
      <vt:lpstr>Workflow from crystals to data capture</vt:lpstr>
      <vt:lpstr>Strict file structure and strict naming policy</vt:lpstr>
      <vt:lpstr>What we do with data</vt:lpstr>
      <vt:lpstr>PowerPoint Presentation</vt:lpstr>
      <vt:lpstr>PowerPoint Presentation</vt:lpstr>
      <vt:lpstr>Nomenclature</vt:lpstr>
      <vt:lpstr>Workflow</vt:lpstr>
      <vt:lpstr>Data flow</vt:lpstr>
      <vt:lpstr>Data flow</vt:lpstr>
      <vt:lpstr>File name progression</vt:lpstr>
      <vt:lpstr>Local deposition files</vt:lpstr>
      <vt:lpstr>Wishlist</vt:lpstr>
      <vt:lpstr>Collection csv vs. data processing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Marko Hyvonen</dc:creator>
  <cp:lastModifiedBy>Marko Hyvonen</cp:lastModifiedBy>
  <cp:revision>2</cp:revision>
  <dcterms:created xsi:type="dcterms:W3CDTF">2025-11-15T18:08:01Z</dcterms:created>
  <dcterms:modified xsi:type="dcterms:W3CDTF">2025-11-18T15:52:11Z</dcterms:modified>
</cp:coreProperties>
</file>