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sldIdLst>
    <p:sldId id="256" r:id="rId2"/>
    <p:sldId id="294" r:id="rId3"/>
    <p:sldId id="302" r:id="rId4"/>
    <p:sldId id="298" r:id="rId5"/>
    <p:sldId id="301" r:id="rId6"/>
    <p:sldId id="303" r:id="rId7"/>
    <p:sldId id="290" r:id="rId8"/>
    <p:sldId id="304" r:id="rId9"/>
    <p:sldId id="300" r:id="rId10"/>
    <p:sldId id="299" r:id="rId11"/>
    <p:sldId id="306" r:id="rId12"/>
    <p:sldId id="307" r:id="rId13"/>
    <p:sldId id="308" r:id="rId14"/>
    <p:sldId id="309" r:id="rId15"/>
    <p:sldId id="30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2C976-56DB-44CB-B3F2-ED7AC1A0F377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BCA76-DACE-40ED-A8D7-B4CDB4A18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84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76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23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BCA76-DACE-40ED-A8D7-B4CDB4A18D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4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 flipV="1">
            <a:off x="1588" y="0"/>
            <a:ext cx="9144000" cy="28956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" name="Picture 17" descr="logo_embl_6eck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34888" t="2509" b="49506"/>
          <a:stretch>
            <a:fillRect/>
          </a:stretch>
        </p:blipFill>
        <p:spPr bwMode="auto">
          <a:xfrm>
            <a:off x="0" y="0"/>
            <a:ext cx="3533775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2895600"/>
            <a:ext cx="9144000" cy="3962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18" descr="logo_embl_6eck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 l="34888" t="50446" b="-2196"/>
          <a:stretch>
            <a:fillRect/>
          </a:stretch>
        </p:blipFill>
        <p:spPr bwMode="auto">
          <a:xfrm>
            <a:off x="0" y="2894013"/>
            <a:ext cx="35337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2284413"/>
            <a:ext cx="7772400" cy="6858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150813"/>
            <a:ext cx="1603375" cy="3048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38450" y="6301817"/>
            <a:ext cx="6667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1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10th </a:t>
            </a:r>
            <a:r>
              <a:rPr lang="en-US" sz="11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MXCuBE</a:t>
            </a:r>
            <a:r>
              <a:rPr lang="en-US" sz="11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meeting, 16-18 January 2017</a:t>
            </a:r>
          </a:p>
          <a:p>
            <a:pPr marL="0" algn="l" defTabSz="914400" rtl="0" eaLnBrk="1" latinLnBrk="0" hangingPunct="1"/>
            <a:r>
              <a:rPr lang="en-US" sz="11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Gergely</a:t>
            </a:r>
            <a:r>
              <a:rPr lang="en-US" sz="11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PAPP (gpapp@embl.fr), Didier NURIZZO (didier.nurizzo@esrf.fr)</a:t>
            </a:r>
            <a:endParaRPr lang="en-US" sz="1100" b="0" i="0" u="none" strike="noStrike" kern="1200" baseline="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0000"/>
              </a:buClr>
              <a:buFont typeface="Arial" pitchFamily="34" charset="0"/>
              <a:buChar char="■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/>
          <a:lstStyle>
            <a:lvl1pPr>
              <a:defRPr sz="2800" b="1" i="1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Slide Number Placeholder 11"/>
          <p:cNvSpPr txBox="1">
            <a:spLocks/>
          </p:cNvSpPr>
          <p:nvPr/>
        </p:nvSpPr>
        <p:spPr bwMode="auto">
          <a:xfrm>
            <a:off x="8686800" y="6400800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A24A57-854B-41B1-B20B-1DDE79786F42}" type="slidenum">
              <a:rPr kumimoji="0" lang="de-DE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6200" y="6368475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en-US" sz="10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10th </a:t>
            </a:r>
            <a:r>
              <a:rPr lang="en-US" sz="10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MXCuBE</a:t>
            </a:r>
            <a:r>
              <a:rPr lang="en-US" sz="10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meeting, 16-18 January 2017</a:t>
            </a:r>
          </a:p>
          <a:p>
            <a:pPr marL="0" algn="l" defTabSz="914400" rtl="0" eaLnBrk="1" latinLnBrk="0" hangingPunct="1"/>
            <a:r>
              <a:rPr lang="en-US" sz="1000" b="0" i="0" u="none" strike="noStrike" kern="1200" baseline="0" dirty="0" err="1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Gergely</a:t>
            </a:r>
            <a:r>
              <a:rPr lang="en-US" sz="1000" b="0" i="0" u="none" strike="noStrike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PAPP (gpapp@embl.fr), Didier NURIZZO (didier.nurizzo@esrf.fr)</a:t>
            </a:r>
            <a:endParaRPr lang="en-US" sz="1000" b="0" i="0" u="none" strike="noStrike" kern="1200" baseline="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6400800" y="6568530"/>
            <a:ext cx="2590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solidFill>
                  <a:schemeClr val="accent3"/>
                </a:solidFill>
              </a:rPr>
              <a:t>16</a:t>
            </a:r>
            <a:r>
              <a:rPr lang="en-GB" sz="1000" baseline="30000" dirty="0" smtClean="0">
                <a:solidFill>
                  <a:schemeClr val="accent3"/>
                </a:solidFill>
              </a:rPr>
              <a:t>th</a:t>
            </a:r>
            <a:r>
              <a:rPr lang="en-GB" sz="1000" dirty="0" smtClean="0">
                <a:solidFill>
                  <a:schemeClr val="accent3"/>
                </a:solidFill>
              </a:rPr>
              <a:t> January 2017</a:t>
            </a:r>
            <a:endParaRPr lang="en-US" sz="10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 flipH="1">
            <a:off x="0" y="6172200"/>
            <a:ext cx="77724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772400" y="6172200"/>
            <a:ext cx="13716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153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6525" y="6354324"/>
            <a:ext cx="5875675" cy="42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1400" b="0" i="0" u="none" strike="noStrike" baseline="0" smtClean="0"/>
            </a:lvl1pPr>
          </a:lstStyle>
          <a:p>
            <a:r>
              <a:rPr lang="en-US" dirty="0" smtClean="0"/>
              <a:t>10th </a:t>
            </a:r>
            <a:r>
              <a:rPr lang="en-US" dirty="0" err="1" smtClean="0"/>
              <a:t>MXCuBE</a:t>
            </a:r>
            <a:r>
              <a:rPr lang="en-US" dirty="0" smtClean="0"/>
              <a:t> meeting, 16-18 January 2017</a:t>
            </a:r>
          </a:p>
          <a:p>
            <a:r>
              <a:rPr lang="en-US" dirty="0" err="1" smtClean="0"/>
              <a:t>Gergely</a:t>
            </a:r>
            <a:r>
              <a:rPr lang="en-US" dirty="0" smtClean="0"/>
              <a:t> PAPP (gpapp@embl.fr), Didier NURIZZO (didier.nurizzo@esrf.fr)</a:t>
            </a:r>
            <a:endParaRPr lang="en-US" dirty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smtClean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22450" y="6444335"/>
            <a:ext cx="304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536AE0E3-3DE3-49D4-A332-1417D5C006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80" charset="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9.png"/><Relationship Id="rId3" Type="http://schemas.openxmlformats.org/officeDocument/2006/relationships/image" Target="../media/image14.png"/><Relationship Id="rId7" Type="http://schemas.openxmlformats.org/officeDocument/2006/relationships/image" Target="../media/image17.jpeg"/><Relationship Id="rId12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20.jpeg"/><Relationship Id="rId5" Type="http://schemas.openxmlformats.org/officeDocument/2006/relationships/image" Target="../media/image16.png"/><Relationship Id="rId10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8.jpeg"/><Relationship Id="rId7" Type="http://schemas.openxmlformats.org/officeDocument/2006/relationships/image" Target="../media/image2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3400" y="3657600"/>
            <a:ext cx="7924800" cy="3048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Control software and </a:t>
            </a:r>
            <a:r>
              <a:rPr lang="en-GB" sz="2800" dirty="0" smtClean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MxCube integration</a:t>
            </a:r>
            <a:endParaRPr lang="en-US" sz="28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382000" cy="914400"/>
          </a:xfrm>
        </p:spPr>
        <p:txBody>
          <a:bodyPr/>
          <a:lstStyle/>
          <a:p>
            <a:r>
              <a:rPr lang="en-GB" b="1" dirty="0" smtClean="0"/>
              <a:t>Flex robotics</a:t>
            </a:r>
            <a:r>
              <a:rPr lang="en-GB" dirty="0" smtClean="0"/>
              <a:t>: a versatile sample changer for macromolecular crystallography applications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4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0" y="933635"/>
            <a:ext cx="1676400" cy="457200"/>
          </a:xfrm>
        </p:spPr>
        <p:txBody>
          <a:bodyPr/>
          <a:lstStyle/>
          <a:p>
            <a:r>
              <a:rPr lang="en-GB" dirty="0" smtClean="0"/>
              <a:t>Flex</a:t>
            </a:r>
            <a:r>
              <a:rPr lang="en-GB" b="1" dirty="0" smtClean="0">
                <a:solidFill>
                  <a:srgbClr val="FF0000"/>
                </a:solidFill>
              </a:rPr>
              <a:t>ED3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Flex robotics variants	 </a:t>
            </a:r>
            <a:endParaRPr lang="en-US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136212" y="914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■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smtClean="0"/>
              <a:t>Flex</a:t>
            </a:r>
            <a:r>
              <a:rPr lang="en-GB" b="1" kern="0" dirty="0" smtClean="0">
                <a:solidFill>
                  <a:srgbClr val="FF0000"/>
                </a:solidFill>
              </a:rPr>
              <a:t>ED8</a:t>
            </a:r>
          </a:p>
          <a:p>
            <a:endParaRPr lang="en-GB" kern="0" dirty="0"/>
          </a:p>
          <a:p>
            <a:endParaRPr lang="en-GB" kern="0" dirty="0" smtClean="0"/>
          </a:p>
          <a:p>
            <a:endParaRPr lang="en-GB" kern="0" dirty="0"/>
          </a:p>
          <a:p>
            <a:endParaRPr lang="en-GB" kern="0" dirty="0" smtClean="0"/>
          </a:p>
          <a:p>
            <a:endParaRPr lang="en-GB" kern="0" dirty="0"/>
          </a:p>
          <a:p>
            <a:endParaRPr lang="en-GB" kern="0" dirty="0" smtClean="0"/>
          </a:p>
          <a:p>
            <a:pPr marL="0" indent="0">
              <a:buNone/>
            </a:pPr>
            <a:endParaRPr lang="en-GB" kern="0" dirty="0"/>
          </a:p>
          <a:p>
            <a:endParaRPr lang="en-US" kern="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6423734" y="914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■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smtClean="0"/>
              <a:t>Flex</a:t>
            </a:r>
            <a:r>
              <a:rPr lang="en-GB" b="1" kern="0" dirty="0" smtClean="0">
                <a:solidFill>
                  <a:srgbClr val="FF0000"/>
                </a:solidFill>
              </a:rPr>
              <a:t>HCD</a:t>
            </a:r>
          </a:p>
          <a:p>
            <a:endParaRPr lang="en-US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28565"/>
            <a:ext cx="2277470" cy="3429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28565"/>
            <a:ext cx="2816515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428565"/>
            <a:ext cx="228600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7552" y="501228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ED8</a:t>
            </a:r>
            <a:r>
              <a:rPr lang="en-GB" dirty="0" smtClean="0"/>
              <a:t> : EdgeDewar8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09931" y="3886200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ED3</a:t>
            </a:r>
            <a:r>
              <a:rPr lang="en-GB" dirty="0" smtClean="0"/>
              <a:t> : EdgeDewar3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7788" y="5014045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HCD</a:t>
            </a:r>
            <a:r>
              <a:rPr lang="en-GB" dirty="0" smtClean="0"/>
              <a:t> : High Capacity Dewar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52" y="685800"/>
            <a:ext cx="7522873" cy="4648200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ED8</a:t>
            </a:r>
            <a:r>
              <a:rPr lang="en-GB" dirty="0" smtClean="0">
                <a:sym typeface="Wingdings" panose="05000000000000000000" pitchFamily="2" charset="2"/>
              </a:rPr>
              <a:t>: 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E</a:t>
            </a:r>
            <a:r>
              <a:rPr lang="en-GB" dirty="0" smtClean="0">
                <a:sym typeface="Wingdings" panose="05000000000000000000" pitchFamily="2" charset="2"/>
              </a:rPr>
              <a:t>dge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GB" dirty="0" smtClean="0">
                <a:sym typeface="Wingdings" panose="05000000000000000000" pitchFamily="2" charset="2"/>
              </a:rPr>
              <a:t>ewar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8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Patented EMBL design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Open (no ports)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Self cleaning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Permits short dewar access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Eight </a:t>
            </a:r>
            <a:r>
              <a:rPr lang="en-GB" dirty="0" err="1" smtClean="0">
                <a:sym typeface="Wingdings" panose="05000000000000000000" pitchFamily="2" charset="2"/>
              </a:rPr>
              <a:t>uni</a:t>
            </a:r>
            <a:r>
              <a:rPr lang="en-GB" dirty="0" smtClean="0">
                <a:sym typeface="Wingdings" panose="05000000000000000000" pitchFamily="2" charset="2"/>
              </a:rPr>
              <a:t>-puck footprint slots</a:t>
            </a:r>
          </a:p>
          <a:p>
            <a:pPr lvl="1"/>
            <a:r>
              <a:rPr lang="en-GB" dirty="0" err="1" smtClean="0">
                <a:sym typeface="Wingdings" panose="05000000000000000000" pitchFamily="2" charset="2"/>
              </a:rPr>
              <a:t>ProxiSens</a:t>
            </a:r>
            <a:r>
              <a:rPr lang="en-GB" dirty="0" smtClean="0">
                <a:sym typeface="Wingdings" panose="05000000000000000000" pitchFamily="2" charset="2"/>
              </a:rPr>
              <a:t> puck detection system </a:t>
            </a:r>
          </a:p>
          <a:p>
            <a:pPr lvl="1"/>
            <a:endParaRPr lang="en-GB" dirty="0" smtClean="0">
              <a:sym typeface="Wingdings" panose="05000000000000000000" pitchFamily="2" charset="2"/>
            </a:endParaRPr>
          </a:p>
          <a:p>
            <a:pPr lvl="1"/>
            <a:endParaRPr lang="en-GB" dirty="0" smtClean="0">
              <a:sym typeface="Wingdings" panose="05000000000000000000" pitchFamily="2" charset="2"/>
            </a:endParaRPr>
          </a:p>
          <a:p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HCD</a:t>
            </a:r>
            <a:r>
              <a:rPr lang="en-GB" dirty="0" smtClean="0">
                <a:sym typeface="Wingdings" panose="05000000000000000000" pitchFamily="2" charset="2"/>
              </a:rPr>
              <a:t>: 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</a:t>
            </a:r>
            <a:r>
              <a:rPr lang="en-GB" dirty="0" smtClean="0">
                <a:sym typeface="Wingdings" panose="05000000000000000000" pitchFamily="2" charset="2"/>
              </a:rPr>
              <a:t>igh 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</a:t>
            </a:r>
            <a:r>
              <a:rPr lang="en-GB" dirty="0" smtClean="0">
                <a:sym typeface="Wingdings" panose="05000000000000000000" pitchFamily="2" charset="2"/>
              </a:rPr>
              <a:t>apacity </a:t>
            </a:r>
            <a:r>
              <a:rPr lang="en-GB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en-GB" dirty="0" smtClean="0">
                <a:sym typeface="Wingdings" panose="05000000000000000000" pitchFamily="2" charset="2"/>
              </a:rPr>
              <a:t>ewar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Modified ESRF design 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12 SC3 puck footprint &amp; 12 </a:t>
            </a:r>
            <a:r>
              <a:rPr lang="en-GB" dirty="0" err="1" smtClean="0">
                <a:sym typeface="Wingdings" panose="05000000000000000000" pitchFamily="2" charset="2"/>
              </a:rPr>
              <a:t>uni</a:t>
            </a:r>
            <a:r>
              <a:rPr lang="en-GB" dirty="0" smtClean="0">
                <a:sym typeface="Wingdings" panose="05000000000000000000" pitchFamily="2" charset="2"/>
              </a:rPr>
              <a:t>-puck </a:t>
            </a:r>
            <a:r>
              <a:rPr lang="en-GB" dirty="0" err="1" smtClean="0">
                <a:sym typeface="Wingdings" panose="05000000000000000000" pitchFamily="2" charset="2"/>
              </a:rPr>
              <a:t>puck</a:t>
            </a:r>
            <a:r>
              <a:rPr lang="en-GB" dirty="0" smtClean="0">
                <a:sym typeface="Wingdings" panose="05000000000000000000" pitchFamily="2" charset="2"/>
              </a:rPr>
              <a:t> footprint</a:t>
            </a:r>
          </a:p>
          <a:p>
            <a:pPr lvl="1"/>
            <a:r>
              <a:rPr lang="en-GB" dirty="0" err="1">
                <a:sym typeface="Wingdings" panose="05000000000000000000" pitchFamily="2" charset="2"/>
              </a:rPr>
              <a:t>ProxiSens</a:t>
            </a:r>
            <a:r>
              <a:rPr lang="en-GB" dirty="0">
                <a:sym typeface="Wingdings" panose="05000000000000000000" pitchFamily="2" charset="2"/>
              </a:rPr>
              <a:t> puck detection system</a:t>
            </a:r>
            <a:endParaRPr lang="en-GB" dirty="0" smtClean="0">
              <a:sym typeface="Wingdings" panose="05000000000000000000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Dewars</a:t>
            </a:r>
            <a:endParaRPr lang="en-US" dirty="0"/>
          </a:p>
        </p:txBody>
      </p:sp>
      <p:pic>
        <p:nvPicPr>
          <p:cNvPr id="6" name="Picture 3" descr="D:\méca\04 - Beamlines\BM14\20 - Setup from 2012\21 - Pré étude\Images\2012_02_22_dewar 3_1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0266"/>
            <a:ext cx="2371725" cy="241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1" descr="T:\instr\Meetings_ProgressReports_Conferences\ProgressReports\2014\ID30B robotics\Images de Dewar\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8" r="12028"/>
          <a:stretch/>
        </p:blipFill>
        <p:spPr bwMode="auto">
          <a:xfrm>
            <a:off x="6584475" y="3581400"/>
            <a:ext cx="2126859" cy="212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104057"/>
            <a:ext cx="609600" cy="7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3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</a:t>
            </a:r>
            <a:r>
              <a:rPr lang="en-GB" dirty="0"/>
              <a:t>software </a:t>
            </a:r>
            <a:r>
              <a:rPr lang="en-GB" dirty="0" smtClean="0"/>
              <a:t>architectures	 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685800"/>
          </a:xfrm>
        </p:spPr>
        <p:txBody>
          <a:bodyPr/>
          <a:lstStyle/>
          <a:p>
            <a:r>
              <a:rPr lang="en-GB" dirty="0" smtClean="0"/>
              <a:t>Two ≠ software architecture with same </a:t>
            </a:r>
            <a:r>
              <a:rPr lang="en-GB" b="1" dirty="0" smtClean="0"/>
              <a:t>StaubCom</a:t>
            </a:r>
            <a:r>
              <a:rPr lang="en-GB" dirty="0" smtClean="0"/>
              <a:t> device server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91956" y="2586359"/>
            <a:ext cx="1905000" cy="2590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MxCube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45494" y="2587839"/>
            <a:ext cx="1828800" cy="2667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StaubCom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charset="0"/>
              </a:rPr>
              <a:t>l</a:t>
            </a:r>
            <a:r>
              <a:rPr lang="en-GB" sz="2400" dirty="0" smtClean="0">
                <a:latin typeface="Arial" charset="0"/>
              </a:rPr>
              <a:t>ow level server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222584" y="2590799"/>
            <a:ext cx="2340016" cy="16002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Java high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level control software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80119" y="4338959"/>
            <a:ext cx="1905000" cy="838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Python client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388" y="3921339"/>
            <a:ext cx="1149011" cy="114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88" y="3390901"/>
            <a:ext cx="6905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4" y="3714066"/>
            <a:ext cx="812512" cy="5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>
            <a:stCxn id="15" idx="1"/>
          </p:cNvCxnSpPr>
          <p:nvPr/>
        </p:nvCxnSpPr>
        <p:spPr bwMode="auto">
          <a:xfrm flipH="1">
            <a:off x="2196956" y="3390900"/>
            <a:ext cx="102562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2196956" y="4762500"/>
            <a:ext cx="4833742" cy="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5551504" y="3390901"/>
            <a:ext cx="148289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736182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47804" y="3067735"/>
            <a:ext cx="148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</a:t>
            </a:r>
          </a:p>
          <a:p>
            <a:pPr algn="ctr"/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81438" y="4424019"/>
            <a:ext cx="230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 protocol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65884" y="3067733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Exporter</a:t>
            </a:r>
          </a:p>
          <a:p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80119" y="4338959"/>
            <a:ext cx="6750579" cy="995041"/>
          </a:xfrm>
          <a:prstGeom prst="rect">
            <a:avLst/>
          </a:prstGeom>
          <a:solidFill>
            <a:srgbClr val="FFFFFF">
              <a:alpha val="8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52400" y="2209800"/>
            <a:ext cx="8915400" cy="2129159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150550" y="4338959"/>
            <a:ext cx="8915400" cy="1064579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7030698" y="2586359"/>
            <a:ext cx="1843596" cy="2668480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14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  <p:bldP spid="32" grpId="1" animBg="1"/>
      <p:bldP spid="37" grpId="0" animBg="1"/>
      <p:bldP spid="37" grpId="1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87149"/>
            <a:ext cx="8153400" cy="3813452"/>
          </a:xfrm>
        </p:spPr>
        <p:txBody>
          <a:bodyPr/>
          <a:lstStyle/>
          <a:p>
            <a:r>
              <a:rPr lang="en-GB" dirty="0" smtClean="0"/>
              <a:t>Socket based Ethernet communication with clients</a:t>
            </a:r>
          </a:p>
          <a:p>
            <a:r>
              <a:rPr lang="en-GB" dirty="0" smtClean="0"/>
              <a:t>Core Features:</a:t>
            </a:r>
          </a:p>
          <a:p>
            <a:pPr lvl="1"/>
            <a:r>
              <a:rPr lang="en-GB" dirty="0" smtClean="0"/>
              <a:t>Keep-alive messages</a:t>
            </a:r>
          </a:p>
          <a:p>
            <a:pPr lvl="1"/>
            <a:r>
              <a:rPr lang="en-GB" dirty="0" smtClean="0"/>
              <a:t>Update and log messages about robot status</a:t>
            </a:r>
          </a:p>
          <a:p>
            <a:pPr lvl="1"/>
            <a:r>
              <a:rPr lang="en-GB" dirty="0" smtClean="0"/>
              <a:t>Dynamic loading of custom movement sequences and custom PLCs</a:t>
            </a:r>
          </a:p>
          <a:p>
            <a:r>
              <a:rPr lang="en-GB" dirty="0" smtClean="0"/>
              <a:t>The API permits to implement custom:</a:t>
            </a:r>
          </a:p>
          <a:p>
            <a:pPr lvl="1"/>
            <a:r>
              <a:rPr lang="en-GB" dirty="0" smtClean="0"/>
              <a:t>Movement sequences</a:t>
            </a:r>
          </a:p>
          <a:p>
            <a:pPr lvl="1"/>
            <a:r>
              <a:rPr lang="en-GB" dirty="0" smtClean="0"/>
              <a:t>PLCs </a:t>
            </a:r>
          </a:p>
          <a:p>
            <a:pPr lvl="1"/>
            <a:r>
              <a:rPr lang="en-GB" dirty="0"/>
              <a:t>Variable and IO state notification to the client</a:t>
            </a:r>
          </a:p>
          <a:p>
            <a:pPr lvl="1"/>
            <a:r>
              <a:rPr lang="en-GB" dirty="0" smtClean="0"/>
              <a:t>Initialization and termination scripts</a:t>
            </a:r>
          </a:p>
          <a:p>
            <a:pPr lvl="1"/>
            <a:r>
              <a:rPr lang="en-GB" dirty="0" smtClean="0"/>
              <a:t>Log and error messages</a:t>
            </a:r>
          </a:p>
          <a:p>
            <a:pPr lvl="1"/>
            <a:endParaRPr lang="en-GB" sz="1800" dirty="0" smtClean="0"/>
          </a:p>
          <a:p>
            <a:pPr lvl="1"/>
            <a:endParaRPr lang="en-GB" sz="1800" dirty="0" smtClean="0"/>
          </a:p>
          <a:p>
            <a:pPr lvl="1"/>
            <a:endParaRPr lang="en-GB" sz="1800" dirty="0" smtClean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StaubCom generic device server and API for </a:t>
            </a:r>
            <a:r>
              <a:rPr lang="en-GB" dirty="0" err="1" smtClean="0"/>
              <a:t>Staubli</a:t>
            </a:r>
            <a:r>
              <a:rPr lang="en-GB" dirty="0" smtClean="0"/>
              <a:t> robots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410200" y="5105400"/>
            <a:ext cx="3546966" cy="990600"/>
            <a:chOff x="5579279" y="4191000"/>
            <a:chExt cx="3546966" cy="990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5579279" y="4191000"/>
              <a:ext cx="3546966" cy="990600"/>
            </a:xfrm>
            <a:prstGeom prst="roundRect">
              <a:avLst/>
            </a:prstGeom>
            <a:solidFill>
              <a:schemeClr val="accent1">
                <a:alpha val="26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1704" y="4264195"/>
              <a:ext cx="844211" cy="844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626104" y="4501634"/>
              <a:ext cx="24801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software.embl-em.de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07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</a:t>
            </a:r>
            <a:r>
              <a:rPr lang="en-GB" dirty="0"/>
              <a:t>software </a:t>
            </a:r>
            <a:r>
              <a:rPr lang="en-GB" dirty="0" smtClean="0"/>
              <a:t>architecture	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73091" y="2052960"/>
            <a:ext cx="1905000" cy="2590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MxCube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26629" y="2054440"/>
            <a:ext cx="1828800" cy="2667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StaubCom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charset="0"/>
              </a:rPr>
              <a:t>l</a:t>
            </a:r>
            <a:r>
              <a:rPr lang="en-GB" sz="2400" dirty="0" smtClean="0">
                <a:latin typeface="Arial" charset="0"/>
              </a:rPr>
              <a:t>ow level server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203719" y="2057400"/>
            <a:ext cx="2340016" cy="16002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Java high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level control software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61254" y="3805560"/>
            <a:ext cx="1905000" cy="838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Python client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523" y="3387940"/>
            <a:ext cx="1149011" cy="114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823" y="2857502"/>
            <a:ext cx="6905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79" y="3180667"/>
            <a:ext cx="812512" cy="5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>
            <a:stCxn id="15" idx="1"/>
          </p:cNvCxnSpPr>
          <p:nvPr/>
        </p:nvCxnSpPr>
        <p:spPr bwMode="auto">
          <a:xfrm flipH="1">
            <a:off x="2178091" y="2857501"/>
            <a:ext cx="102562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2178091" y="4229101"/>
            <a:ext cx="4833742" cy="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5532639" y="2857502"/>
            <a:ext cx="148289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935" y="3202783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28939" y="2534336"/>
            <a:ext cx="148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</a:t>
            </a:r>
          </a:p>
          <a:p>
            <a:pPr algn="ctr"/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62573" y="3890620"/>
            <a:ext cx="230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 protocol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47019" y="2534334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Exporter</a:t>
            </a:r>
          </a:p>
          <a:p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165989" y="2014120"/>
            <a:ext cx="2377746" cy="1643481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261254" y="3811459"/>
            <a:ext cx="6750579" cy="909981"/>
          </a:xfrm>
          <a:prstGeom prst="rect">
            <a:avLst/>
          </a:prstGeom>
          <a:solidFill>
            <a:srgbClr val="FFFFFF">
              <a:alpha val="8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0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Flex robotics control architecture with Java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1008" y="2575135"/>
            <a:ext cx="1059793" cy="92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8547" y="1529665"/>
            <a:ext cx="952500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eft-Right Arrow 5"/>
          <p:cNvSpPr/>
          <p:nvPr/>
        </p:nvSpPr>
        <p:spPr bwMode="auto">
          <a:xfrm>
            <a:off x="4216966" y="2853949"/>
            <a:ext cx="1655763" cy="215900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7" name="Left-Right Arrow 6"/>
          <p:cNvSpPr/>
          <p:nvPr/>
        </p:nvSpPr>
        <p:spPr bwMode="auto">
          <a:xfrm>
            <a:off x="7700207" y="2846121"/>
            <a:ext cx="379413" cy="206375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8" name="TextBox 46"/>
          <p:cNvSpPr txBox="1">
            <a:spLocks noChangeArrowheads="1"/>
          </p:cNvSpPr>
          <p:nvPr/>
        </p:nvSpPr>
        <p:spPr bwMode="auto">
          <a:xfrm>
            <a:off x="4163836" y="2315975"/>
            <a:ext cx="1600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/>
              <a:t>StaubCom</a:t>
            </a:r>
            <a:endParaRPr lang="en-US" sz="1600" b="1" dirty="0" smtClean="0"/>
          </a:p>
          <a:p>
            <a:pPr algn="ctr"/>
            <a:r>
              <a:rPr lang="en-US" sz="1600" dirty="0" smtClean="0"/>
              <a:t>Protocol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 smtClean="0"/>
              <a:t>Socket</a:t>
            </a:r>
          </a:p>
          <a:p>
            <a:pPr algn="ctr"/>
            <a:r>
              <a:rPr lang="en-GB" sz="1600" dirty="0" smtClean="0"/>
              <a:t>(Ethernet)</a:t>
            </a:r>
            <a:endParaRPr lang="en-US" sz="1600" dirty="0" smtClean="0"/>
          </a:p>
          <a:p>
            <a:pPr algn="ctr"/>
            <a:endParaRPr lang="en-US" sz="1600" dirty="0"/>
          </a:p>
        </p:txBody>
      </p:sp>
      <p:sp>
        <p:nvSpPr>
          <p:cNvPr id="9" name="Left-Right Arrow 8"/>
          <p:cNvSpPr/>
          <p:nvPr/>
        </p:nvSpPr>
        <p:spPr bwMode="auto">
          <a:xfrm rot="16200000">
            <a:off x="6564711" y="3716927"/>
            <a:ext cx="463552" cy="15239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87204" y="4707833"/>
            <a:ext cx="18924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u="sng" dirty="0" smtClean="0"/>
              <a:t>movement sequences</a:t>
            </a:r>
            <a:r>
              <a:rPr lang="en-US" sz="1100" dirty="0" smtClean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Loading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Unloading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/>
              <a:t>…</a:t>
            </a:r>
          </a:p>
        </p:txBody>
      </p:sp>
      <p:sp>
        <p:nvSpPr>
          <p:cNvPr id="11" name="Flowchart: Multidocument 10"/>
          <p:cNvSpPr/>
          <p:nvPr/>
        </p:nvSpPr>
        <p:spPr bwMode="auto">
          <a:xfrm>
            <a:off x="6415488" y="4136065"/>
            <a:ext cx="823512" cy="533400"/>
          </a:xfrm>
          <a:prstGeom prst="flowChartMultidocumen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/>
              <a:t>VAL3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2" descr="C:\Users\gpapp\Desktop\flex screensho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171" y="2072104"/>
            <a:ext cx="2894491" cy="196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gpapp\Desktop\products_wago_7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33" b="98600" l="1688" r="90000">
                        <a14:foregroundMark x1="24875" y1="45101" x2="24875" y2="45101"/>
                        <a14:foregroundMark x1="73438" y1="20062" x2="73438" y2="20062"/>
                        <a14:foregroundMark x1="76250" y1="20451" x2="76250" y2="20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58" y="946630"/>
            <a:ext cx="1245368" cy="100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Left-Right Arrow 13"/>
          <p:cNvSpPr/>
          <p:nvPr/>
        </p:nvSpPr>
        <p:spPr bwMode="auto">
          <a:xfrm rot="16200000">
            <a:off x="6751210" y="2128572"/>
            <a:ext cx="463552" cy="15239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15" name="TextBox 46"/>
          <p:cNvSpPr txBox="1">
            <a:spLocks noChangeArrowheads="1"/>
          </p:cNvSpPr>
          <p:nvPr/>
        </p:nvSpPr>
        <p:spPr bwMode="auto">
          <a:xfrm>
            <a:off x="7004727" y="1902827"/>
            <a:ext cx="12115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Modbus</a:t>
            </a:r>
          </a:p>
          <a:p>
            <a:pPr algn="ctr"/>
            <a:r>
              <a:rPr lang="en-GB" sz="1400" dirty="0" smtClean="0"/>
              <a:t>(Ethernet)</a:t>
            </a:r>
            <a:endParaRPr lang="en-US" sz="1400" dirty="0" smtClean="0"/>
          </a:p>
        </p:txBody>
      </p:sp>
      <p:pic>
        <p:nvPicPr>
          <p:cNvPr id="16" name="Picture 4" descr="C:\Users\gpapp\Desktop\uEye_MM_lens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0" y="4579308"/>
            <a:ext cx="1064581" cy="78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gpapp\Desktop\microscan_ipte_mini-hawk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489" y="4604157"/>
            <a:ext cx="829983" cy="82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backgroundMark x1="45109" y1="34026" x2="45109" y2="34026"/>
                        <a14:backgroundMark x1="61051" y1="39481" x2="61051" y2="39481"/>
                        <a14:backgroundMark x1="75906" y1="36364" x2="75906" y2="36364"/>
                        <a14:backgroundMark x1="58877" y1="36104" x2="58877" y2="36104"/>
                        <a14:backgroundMark x1="51268" y1="45714" x2="51268" y2="45714"/>
                        <a14:backgroundMark x1="45652" y1="53506" x2="45652" y2="53506"/>
                        <a14:backgroundMark x1="52717" y1="71688" x2="52717" y2="71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85" y="4604157"/>
            <a:ext cx="905521" cy="63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Left-Right Arrow 18"/>
          <p:cNvSpPr/>
          <p:nvPr/>
        </p:nvSpPr>
        <p:spPr bwMode="auto">
          <a:xfrm rot="19046633">
            <a:off x="709969" y="4288204"/>
            <a:ext cx="463552" cy="152399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20" name="Left-Right Arrow 19"/>
          <p:cNvSpPr/>
          <p:nvPr/>
        </p:nvSpPr>
        <p:spPr bwMode="auto">
          <a:xfrm rot="16200000">
            <a:off x="1554505" y="4309130"/>
            <a:ext cx="463552" cy="152399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21" name="Left-Right Arrow 20"/>
          <p:cNvSpPr/>
          <p:nvPr/>
        </p:nvSpPr>
        <p:spPr bwMode="auto">
          <a:xfrm rot="16200000">
            <a:off x="2713041" y="4315416"/>
            <a:ext cx="463552" cy="152399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0352" y="1297986"/>
            <a:ext cx="4899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Tango, Tine, Exporter, </a:t>
            </a:r>
            <a:r>
              <a:rPr lang="en-GB" dirty="0" err="1" smtClean="0"/>
              <a:t>WebServices</a:t>
            </a:r>
            <a:r>
              <a:rPr lang="en-GB" dirty="0" smtClean="0"/>
              <a:t>, Epics, …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475066" y="1828800"/>
            <a:ext cx="4569781" cy="0"/>
          </a:xfrm>
          <a:prstGeom prst="line">
            <a:avLst/>
          </a:prstGeom>
          <a:ln w="222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98647" y="628491"/>
            <a:ext cx="2655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VAL3 </a:t>
            </a:r>
            <a:r>
              <a:rPr lang="en-GB" b="1" u="sng" dirty="0" err="1" smtClean="0"/>
              <a:t>StaubCom</a:t>
            </a:r>
            <a:r>
              <a:rPr lang="en-GB" u="sng" dirty="0" smtClean="0"/>
              <a:t> server</a:t>
            </a:r>
            <a:endParaRPr lang="en-US" u="sng" dirty="0"/>
          </a:p>
        </p:txBody>
      </p:sp>
      <p:sp>
        <p:nvSpPr>
          <p:cNvPr id="25" name="TextBox 24"/>
          <p:cNvSpPr txBox="1"/>
          <p:nvPr/>
        </p:nvSpPr>
        <p:spPr>
          <a:xfrm>
            <a:off x="2510529" y="526183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 smtClean="0"/>
              <a:t>OneWire</a:t>
            </a:r>
            <a:r>
              <a:rPr lang="en-GB" sz="1100" dirty="0" smtClean="0"/>
              <a:t>:</a:t>
            </a:r>
          </a:p>
          <a:p>
            <a:r>
              <a:rPr lang="en-GB" sz="1100" dirty="0" smtClean="0"/>
              <a:t>Gripper identification</a:t>
            </a:r>
            <a:endParaRPr lang="en-U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1418637" y="5362419"/>
            <a:ext cx="913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DM reader</a:t>
            </a:r>
            <a:endParaRPr lang="en-US" sz="1100" dirty="0"/>
          </a:p>
        </p:txBody>
      </p:sp>
      <p:pic>
        <p:nvPicPr>
          <p:cNvPr id="27" name="Content Placeholder 6"/>
          <p:cNvPicPr>
            <a:picLocks noGrp="1" noChangeAspect="1"/>
          </p:cNvPicPr>
          <p:nvPr>
            <p:ph idx="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16823" r="23306" b="11340"/>
          <a:stretch>
            <a:fillRect/>
          </a:stretch>
        </p:blipFill>
        <p:spPr>
          <a:xfrm>
            <a:off x="3864524" y="4678855"/>
            <a:ext cx="848363" cy="551488"/>
          </a:xfrm>
        </p:spPr>
      </p:pic>
      <p:sp>
        <p:nvSpPr>
          <p:cNvPr id="28" name="Left-Right Arrow 27"/>
          <p:cNvSpPr/>
          <p:nvPr/>
        </p:nvSpPr>
        <p:spPr bwMode="auto">
          <a:xfrm rot="13790079">
            <a:off x="3726553" y="4275119"/>
            <a:ext cx="463552" cy="152399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20258" y="5323947"/>
            <a:ext cx="15613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err="1" smtClean="0"/>
              <a:t>ProxiSense</a:t>
            </a:r>
            <a:r>
              <a:rPr lang="en-GB" sz="1100" dirty="0" smtClean="0"/>
              <a:t> Card: </a:t>
            </a:r>
          </a:p>
          <a:p>
            <a:r>
              <a:rPr lang="en-GB" sz="1100" dirty="0" smtClean="0"/>
              <a:t>Puck presence &amp; type detection</a:t>
            </a:r>
            <a:endParaRPr lang="en-US" sz="1100" dirty="0"/>
          </a:p>
        </p:txBody>
      </p:sp>
      <p:sp>
        <p:nvSpPr>
          <p:cNvPr id="31" name="Rectangle 30"/>
          <p:cNvSpPr/>
          <p:nvPr/>
        </p:nvSpPr>
        <p:spPr>
          <a:xfrm>
            <a:off x="6019800" y="565666"/>
            <a:ext cx="2989882" cy="5143002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-Right Arrow 31"/>
          <p:cNvSpPr/>
          <p:nvPr/>
        </p:nvSpPr>
        <p:spPr bwMode="auto">
          <a:xfrm rot="16200000">
            <a:off x="2178630" y="1052565"/>
            <a:ext cx="351911" cy="181982"/>
          </a:xfrm>
          <a:prstGeom prst="left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33" name="Left-Right Arrow 32"/>
          <p:cNvSpPr/>
          <p:nvPr/>
        </p:nvSpPr>
        <p:spPr bwMode="auto">
          <a:xfrm rot="16200000">
            <a:off x="2192508" y="1737808"/>
            <a:ext cx="351911" cy="181982"/>
          </a:xfrm>
          <a:prstGeom prst="leftRightArrow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>
              <a:defRPr/>
            </a:pPr>
            <a:endParaRPr lang="en-US" b="1">
              <a:ea typeface="Geneva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096" y="5386206"/>
            <a:ext cx="1712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Camera + image processing:</a:t>
            </a:r>
          </a:p>
          <a:p>
            <a:r>
              <a:rPr lang="en-GB" sz="1100" dirty="0" smtClean="0"/>
              <a:t>Gripper calibration</a:t>
            </a:r>
          </a:p>
          <a:p>
            <a:r>
              <a:rPr lang="en-GB" sz="1100" dirty="0" smtClean="0"/>
              <a:t>Pin detection</a:t>
            </a:r>
            <a:endParaRPr lang="en-US" sz="1100" dirty="0"/>
          </a:p>
        </p:txBody>
      </p:sp>
      <p:sp>
        <p:nvSpPr>
          <p:cNvPr id="35" name="TextBox 34"/>
          <p:cNvSpPr txBox="1"/>
          <p:nvPr/>
        </p:nvSpPr>
        <p:spPr>
          <a:xfrm>
            <a:off x="431926" y="644423"/>
            <a:ext cx="4532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beamline control software (e.g.: </a:t>
            </a:r>
            <a:r>
              <a:rPr lang="en-GB" dirty="0" err="1" smtClean="0"/>
              <a:t>MxCube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540801" y="1182570"/>
            <a:ext cx="13745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u="sng" dirty="0" smtClean="0"/>
              <a:t>IO management</a:t>
            </a:r>
          </a:p>
          <a:p>
            <a:endParaRPr lang="en-GB" sz="1100" dirty="0" smtClean="0"/>
          </a:p>
          <a:p>
            <a:endParaRPr lang="en-US" sz="1100" dirty="0" smtClean="0"/>
          </a:p>
        </p:txBody>
      </p:sp>
      <p:sp>
        <p:nvSpPr>
          <p:cNvPr id="37" name="Circular Arrow 36"/>
          <p:cNvSpPr/>
          <p:nvPr/>
        </p:nvSpPr>
        <p:spPr bwMode="auto">
          <a:xfrm rot="16200000" flipV="1">
            <a:off x="8028679" y="3669275"/>
            <a:ext cx="398842" cy="403554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227310"/>
              <a:gd name="adj5" fmla="val 12500"/>
            </a:avLst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07417" y="4159839"/>
            <a:ext cx="13745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u="sng" dirty="0" smtClean="0"/>
              <a:t>PLCs</a:t>
            </a:r>
            <a:r>
              <a:rPr lang="en-GB" sz="1100" dirty="0" smtClean="0"/>
              <a:t> for low level regulation tasks</a:t>
            </a:r>
          </a:p>
          <a:p>
            <a:endParaRPr lang="en-US" sz="1100" dirty="0" smtClean="0"/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263" y="4912123"/>
            <a:ext cx="692480" cy="6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04" y="2164825"/>
            <a:ext cx="6905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622" y="591106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07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Control </a:t>
            </a:r>
            <a:r>
              <a:rPr lang="en-GB" dirty="0"/>
              <a:t>software </a:t>
            </a:r>
            <a:r>
              <a:rPr lang="en-GB" dirty="0" smtClean="0"/>
              <a:t>architecture 	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91956" y="2070343"/>
            <a:ext cx="1905000" cy="2590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MxCube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45494" y="2071823"/>
            <a:ext cx="1828800" cy="2667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StaubCom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charset="0"/>
              </a:rPr>
              <a:t>l</a:t>
            </a:r>
            <a:r>
              <a:rPr lang="en-GB" sz="2400" dirty="0" smtClean="0">
                <a:latin typeface="Arial" charset="0"/>
              </a:rPr>
              <a:t>ow level server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222584" y="2074783"/>
            <a:ext cx="2340016" cy="16002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Java high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level control software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80119" y="3822943"/>
            <a:ext cx="1905000" cy="838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Python client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388" y="3405323"/>
            <a:ext cx="1149011" cy="114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88" y="2874885"/>
            <a:ext cx="6905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4" y="3198050"/>
            <a:ext cx="812512" cy="5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>
            <a:stCxn id="15" idx="1"/>
          </p:cNvCxnSpPr>
          <p:nvPr/>
        </p:nvCxnSpPr>
        <p:spPr bwMode="auto">
          <a:xfrm flipH="1">
            <a:off x="2196956" y="2874884"/>
            <a:ext cx="102562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2196956" y="4246484"/>
            <a:ext cx="4833742" cy="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5551504" y="2874885"/>
            <a:ext cx="148289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0166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47804" y="2551719"/>
            <a:ext cx="148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</a:t>
            </a:r>
          </a:p>
          <a:p>
            <a:pPr algn="ctr"/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81438" y="3908003"/>
            <a:ext cx="230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 protocol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65884" y="2551717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Exporter</a:t>
            </a:r>
          </a:p>
          <a:p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280119" y="3828842"/>
            <a:ext cx="6750579" cy="909981"/>
          </a:xfrm>
          <a:prstGeom prst="rect">
            <a:avLst/>
          </a:prstGeom>
          <a:solidFill>
            <a:srgbClr val="FFFFFF">
              <a:alpha val="8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280119" y="2031502"/>
            <a:ext cx="1916837" cy="1791441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7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685800"/>
            <a:ext cx="8153400" cy="4884738"/>
          </a:xfrm>
        </p:spPr>
        <p:txBody>
          <a:bodyPr/>
          <a:lstStyle/>
          <a:p>
            <a:r>
              <a:rPr lang="en-GB" sz="2000" dirty="0" smtClean="0"/>
              <a:t>Based on the </a:t>
            </a:r>
            <a:r>
              <a:rPr lang="en-GB" sz="2000" dirty="0" err="1" smtClean="0"/>
              <a:t>GenericSample</a:t>
            </a:r>
            <a:r>
              <a:rPr lang="en-GB" sz="2000" dirty="0" err="1"/>
              <a:t>C</a:t>
            </a:r>
            <a:r>
              <a:rPr lang="en-GB" sz="2000" dirty="0" err="1" smtClean="0"/>
              <a:t>hanger</a:t>
            </a:r>
            <a:r>
              <a:rPr lang="en-GB" sz="2000" dirty="0" smtClean="0"/>
              <a:t>  class (</a:t>
            </a:r>
            <a:r>
              <a:rPr lang="en-GB" sz="2000" dirty="0" err="1" smtClean="0"/>
              <a:t>Alaxandre</a:t>
            </a:r>
            <a:r>
              <a:rPr lang="en-GB" sz="2000" dirty="0" smtClean="0"/>
              <a:t> </a:t>
            </a:r>
            <a:r>
              <a:rPr lang="en-GB" sz="2000" dirty="0" err="1" smtClean="0"/>
              <a:t>Gobbo</a:t>
            </a:r>
            <a:r>
              <a:rPr lang="en-GB" sz="2000" dirty="0" smtClean="0"/>
              <a:t>)</a:t>
            </a:r>
          </a:p>
          <a:p>
            <a:r>
              <a:rPr lang="en-GB" sz="2000" dirty="0" smtClean="0"/>
              <a:t>Development done by </a:t>
            </a:r>
            <a:r>
              <a:rPr lang="en-GB" sz="2000" dirty="0" err="1" smtClean="0"/>
              <a:t>Akim</a:t>
            </a:r>
            <a:r>
              <a:rPr lang="en-GB" sz="2000" dirty="0" smtClean="0"/>
              <a:t> </a:t>
            </a:r>
            <a:r>
              <a:rPr lang="en-GB" sz="2000" dirty="0" err="1" smtClean="0"/>
              <a:t>Khadrouche</a:t>
            </a:r>
            <a:r>
              <a:rPr lang="en-GB" sz="2000" dirty="0" smtClean="0"/>
              <a:t> (former BM14 technician)</a:t>
            </a:r>
          </a:p>
          <a:p>
            <a:r>
              <a:rPr lang="en-GB" sz="2000" dirty="0" smtClean="0"/>
              <a:t>Communication using Exporter protocol (JLib)</a:t>
            </a:r>
          </a:p>
          <a:p>
            <a:r>
              <a:rPr lang="en-GB" sz="2000" dirty="0" smtClean="0"/>
              <a:t>Supports events</a:t>
            </a:r>
          </a:p>
          <a:p>
            <a:r>
              <a:rPr lang="en-GB" sz="2000" dirty="0" smtClean="0"/>
              <a:t>Error and log messages</a:t>
            </a:r>
          </a:p>
          <a:p>
            <a:r>
              <a:rPr lang="en-GB" sz="2000" dirty="0" smtClean="0"/>
              <a:t>Robot status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Flex robots MxCube integration </a:t>
            </a:r>
            <a:endParaRPr lang="en-US" dirty="0"/>
          </a:p>
        </p:txBody>
      </p:sp>
      <p:pic>
        <p:nvPicPr>
          <p:cNvPr id="4" name="Picture 3" descr="T:\instr\Projects\FlexHCD-ID30B\FlexHCD documentation\Vol I - User Manual\pics\mxcube snapshots\Mxcube_ss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495363"/>
            <a:ext cx="5867400" cy="36576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41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Flex robots</a:t>
            </a:r>
          </a:p>
          <a:p>
            <a:pPr lvl="1"/>
            <a:r>
              <a:rPr lang="en-GB" dirty="0" smtClean="0"/>
              <a:t>Flex</a:t>
            </a:r>
            <a:r>
              <a:rPr lang="en-GB" b="1" dirty="0" smtClean="0">
                <a:solidFill>
                  <a:srgbClr val="FF0000"/>
                </a:solidFill>
              </a:rPr>
              <a:t>HCD	</a:t>
            </a:r>
            <a:r>
              <a:rPr lang="en-GB" dirty="0" smtClean="0"/>
              <a:t>: ID30B	- ESRF</a:t>
            </a:r>
          </a:p>
          <a:p>
            <a:pPr lvl="1"/>
            <a:r>
              <a:rPr lang="en-GB" dirty="0" smtClean="0"/>
              <a:t>Flex</a:t>
            </a:r>
            <a:r>
              <a:rPr lang="en-GB" b="1" dirty="0" smtClean="0">
                <a:solidFill>
                  <a:srgbClr val="FF0000"/>
                </a:solidFill>
              </a:rPr>
              <a:t>ED8	</a:t>
            </a:r>
            <a:r>
              <a:rPr lang="en-GB" dirty="0" smtClean="0"/>
              <a:t>: BM14 (</a:t>
            </a:r>
            <a:r>
              <a:rPr lang="en-GB" dirty="0" err="1" smtClean="0"/>
              <a:t>dismanteled</a:t>
            </a:r>
            <a:r>
              <a:rPr lang="en-GB" dirty="0" smtClean="0"/>
              <a:t>) - ESRF</a:t>
            </a:r>
          </a:p>
          <a:p>
            <a:pPr lvl="1"/>
            <a:r>
              <a:rPr lang="en-GB" dirty="0" smtClean="0"/>
              <a:t>Flex</a:t>
            </a:r>
            <a:r>
              <a:rPr lang="en-GB" b="1" dirty="0" smtClean="0">
                <a:solidFill>
                  <a:srgbClr val="FF0000"/>
                </a:solidFill>
              </a:rPr>
              <a:t>ED3	</a:t>
            </a:r>
            <a:r>
              <a:rPr lang="en-GB" dirty="0" smtClean="0"/>
              <a:t>: </a:t>
            </a:r>
            <a:r>
              <a:rPr lang="en-GB" dirty="0" err="1" smtClean="0"/>
              <a:t>HTXLab</a:t>
            </a:r>
            <a:r>
              <a:rPr lang="en-GB" dirty="0" smtClean="0"/>
              <a:t> – EMBL</a:t>
            </a:r>
          </a:p>
          <a:p>
            <a:endParaRPr lang="en-GB" dirty="0" smtClean="0"/>
          </a:p>
          <a:p>
            <a:r>
              <a:rPr lang="en-GB" dirty="0" smtClean="0"/>
              <a:t>Other sample changers</a:t>
            </a:r>
            <a:endParaRPr lang="en-GB" dirty="0"/>
          </a:p>
          <a:p>
            <a:pPr lvl="1"/>
            <a:r>
              <a:rPr lang="en-GB" dirty="0" err="1" smtClean="0"/>
              <a:t>RoboDiff</a:t>
            </a:r>
            <a:r>
              <a:rPr lang="en-GB" dirty="0" smtClean="0"/>
              <a:t>	: Massif 1 - ESRF</a:t>
            </a:r>
          </a:p>
          <a:p>
            <a:pPr lvl="1"/>
            <a:r>
              <a:rPr lang="en-GB" dirty="0" smtClean="0"/>
              <a:t>NSLS-II Sample Changer: 17.ID.1 &amp; 17.ID.2  - BROOKHAVEN</a:t>
            </a:r>
          </a:p>
          <a:p>
            <a:pPr lvl="1"/>
            <a:endParaRPr lang="en-GB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Sample changers with Java control software &amp; StaubCom device server / API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6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82662"/>
            <a:ext cx="8153400" cy="4351338"/>
          </a:xfrm>
        </p:spPr>
        <p:txBody>
          <a:bodyPr/>
          <a:lstStyle/>
          <a:p>
            <a:r>
              <a:rPr lang="en-GB" dirty="0" err="1" smtClean="0"/>
              <a:t>RoboDiff</a:t>
            </a:r>
            <a:r>
              <a:rPr lang="en-GB" dirty="0" smtClean="0"/>
              <a:t> (Massif-1)</a:t>
            </a:r>
          </a:p>
          <a:p>
            <a:pPr lvl="1"/>
            <a:r>
              <a:rPr lang="en-GB" dirty="0" smtClean="0"/>
              <a:t>SPINE Sample Changer</a:t>
            </a:r>
          </a:p>
          <a:p>
            <a:pPr lvl="1"/>
            <a:r>
              <a:rPr lang="en-GB" dirty="0" err="1" smtClean="0"/>
              <a:t>Diffractometer</a:t>
            </a:r>
            <a:endParaRPr lang="en-GB" dirty="0" smtClean="0"/>
          </a:p>
          <a:p>
            <a:pPr lvl="1"/>
            <a:r>
              <a:rPr lang="en-US" dirty="0" smtClean="0"/>
              <a:t>VAL3 integration of external devices</a:t>
            </a:r>
            <a:endParaRPr lang="en-GB" dirty="0" smtClean="0"/>
          </a:p>
          <a:p>
            <a:endParaRPr lang="en-GB" dirty="0" smtClean="0"/>
          </a:p>
          <a:p>
            <a:r>
              <a:rPr lang="en-US" dirty="0" smtClean="0"/>
              <a:t>ESRF-</a:t>
            </a:r>
            <a:r>
              <a:rPr lang="en-US" dirty="0" err="1" smtClean="0"/>
              <a:t>FlexHCD</a:t>
            </a:r>
            <a:r>
              <a:rPr lang="en-US" dirty="0" smtClean="0"/>
              <a:t> </a:t>
            </a:r>
            <a:endParaRPr lang="en-GB" dirty="0"/>
          </a:p>
          <a:p>
            <a:pPr lvl="1"/>
            <a:r>
              <a:rPr lang="en-GB" dirty="0" smtClean="0"/>
              <a:t>Versatile sample changer</a:t>
            </a:r>
            <a:endParaRPr lang="en-GB" dirty="0"/>
          </a:p>
          <a:p>
            <a:pPr lvl="1"/>
            <a:r>
              <a:rPr lang="en-US" dirty="0" smtClean="0"/>
              <a:t>External devices helping the sample handling</a:t>
            </a:r>
            <a:endParaRPr lang="en-GB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GB" dirty="0" err="1" smtClean="0"/>
              <a:t>RoboDiff</a:t>
            </a:r>
            <a:r>
              <a:rPr lang="en-GB" dirty="0" smtClean="0"/>
              <a:t> and ESRF-Flex-HCD</a:t>
            </a:r>
            <a:endParaRPr lang="en-US" dirty="0"/>
          </a:p>
        </p:txBody>
      </p:sp>
      <p:pic>
        <p:nvPicPr>
          <p:cNvPr id="4" name="Picture 4" descr="C:\Users\gpapp\Desktop\uEye_MM_lens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0" y="4579307"/>
            <a:ext cx="1661043" cy="121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gpapp\Desktop\microscan_ipte_mini-haw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650" y="4631439"/>
            <a:ext cx="1371911" cy="136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45109" y1="34026" x2="45109" y2="34026"/>
                        <a14:backgroundMark x1="61051" y1="39481" x2="61051" y2="39481"/>
                        <a14:backgroundMark x1="75906" y1="36364" x2="75906" y2="36364"/>
                        <a14:backgroundMark x1="58877" y1="36104" x2="58877" y2="36104"/>
                        <a14:backgroundMark x1="51268" y1="45714" x2="51268" y2="45714"/>
                        <a14:backgroundMark x1="45652" y1="53506" x2="45652" y2="53506"/>
                        <a14:backgroundMark x1="52717" y1="71688" x2="52717" y2="71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47" y="4588789"/>
            <a:ext cx="1713322" cy="119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16823" r="23306" b="11340"/>
          <a:stretch>
            <a:fillRect/>
          </a:stretch>
        </p:blipFill>
        <p:spPr bwMode="auto">
          <a:xfrm>
            <a:off x="5687456" y="4644196"/>
            <a:ext cx="1776665" cy="115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r="26296" b="42222"/>
          <a:stretch/>
        </p:blipFill>
        <p:spPr>
          <a:xfrm>
            <a:off x="5791200" y="319663"/>
            <a:ext cx="914400" cy="1584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36667" r="46667" b="37778"/>
          <a:stretch/>
        </p:blipFill>
        <p:spPr>
          <a:xfrm>
            <a:off x="6984389" y="270163"/>
            <a:ext cx="1755913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6" t="10000" r="33704" b="34443"/>
          <a:stretch/>
        </p:blipFill>
        <p:spPr>
          <a:xfrm>
            <a:off x="7239000" y="1294376"/>
            <a:ext cx="1110996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ESRF-</a:t>
            </a:r>
            <a:r>
              <a:rPr lang="en-GB" dirty="0" err="1" smtClean="0"/>
              <a:t>FlexHCD</a:t>
            </a:r>
            <a:r>
              <a:rPr lang="en-GB" dirty="0" smtClean="0"/>
              <a:t> Control </a:t>
            </a:r>
            <a:r>
              <a:rPr lang="en-GB" dirty="0"/>
              <a:t>software </a:t>
            </a:r>
            <a:r>
              <a:rPr lang="en-GB" dirty="0" smtClean="0"/>
              <a:t>architecture	 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790476"/>
            <a:ext cx="9144000" cy="111452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b="1" dirty="0" err="1" smtClean="0"/>
              <a:t>StaubCom</a:t>
            </a:r>
            <a:r>
              <a:rPr lang="en-GB" dirty="0" smtClean="0"/>
              <a:t> device server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Python client integrated in a Bliss device server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91956" y="2821621"/>
            <a:ext cx="1905000" cy="2590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MxCube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45494" y="2823101"/>
            <a:ext cx="1828800" cy="2667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StaubCom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dirty="0">
                <a:latin typeface="Arial" charset="0"/>
              </a:rPr>
              <a:t>l</a:t>
            </a:r>
            <a:r>
              <a:rPr lang="en-GB" sz="2400" dirty="0" smtClean="0">
                <a:latin typeface="Arial" charset="0"/>
              </a:rPr>
              <a:t>ow level server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222584" y="2826061"/>
            <a:ext cx="2340016" cy="160020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Java high</a:t>
            </a:r>
            <a:r>
              <a:rPr kumimoji="0" lang="en-GB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level control software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80119" y="4574221"/>
            <a:ext cx="1905000" cy="838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Python client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388" y="4156601"/>
            <a:ext cx="1149011" cy="1149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688" y="3626163"/>
            <a:ext cx="690562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4" y="3949328"/>
            <a:ext cx="812512" cy="5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Arrow Connector 17"/>
          <p:cNvCxnSpPr>
            <a:stCxn id="15" idx="1"/>
          </p:cNvCxnSpPr>
          <p:nvPr/>
        </p:nvCxnSpPr>
        <p:spPr bwMode="auto">
          <a:xfrm flipH="1">
            <a:off x="2196956" y="3626162"/>
            <a:ext cx="1025628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H="1">
            <a:off x="2196956" y="4997762"/>
            <a:ext cx="4833742" cy="1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H="1">
            <a:off x="5551504" y="3626163"/>
            <a:ext cx="1482893" cy="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71444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547804" y="3302997"/>
            <a:ext cx="148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</a:t>
            </a:r>
          </a:p>
          <a:p>
            <a:pPr algn="ctr"/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81438" y="4659281"/>
            <a:ext cx="230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StaubCom protocol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165884" y="3302995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Exporter</a:t>
            </a:r>
          </a:p>
          <a:p>
            <a:r>
              <a:rPr lang="en-GB" dirty="0" smtClean="0"/>
              <a:t>protocol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7030698" y="2821621"/>
            <a:ext cx="1843596" cy="2668480"/>
          </a:xfrm>
          <a:prstGeom prst="rect">
            <a:avLst/>
          </a:prstGeom>
          <a:noFill/>
          <a:ln w="8572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79194" y="2597462"/>
            <a:ext cx="6750579" cy="1926432"/>
          </a:xfrm>
          <a:prstGeom prst="rect">
            <a:avLst/>
          </a:prstGeom>
          <a:solidFill>
            <a:srgbClr val="FFFFFF">
              <a:alpha val="8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7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ESRF-</a:t>
            </a:r>
            <a:r>
              <a:rPr lang="en-GB" dirty="0" err="1" smtClean="0"/>
              <a:t>FlexHCD</a:t>
            </a:r>
            <a:r>
              <a:rPr lang="en-GB" dirty="0" smtClean="0"/>
              <a:t> Control </a:t>
            </a:r>
            <a:r>
              <a:rPr lang="en-GB" dirty="0"/>
              <a:t>software </a:t>
            </a:r>
            <a:r>
              <a:rPr lang="en-GB" dirty="0" smtClean="0"/>
              <a:t>architecture	 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5334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b="1" dirty="0" err="1" smtClean="0"/>
              <a:t>StaubCom</a:t>
            </a:r>
            <a:r>
              <a:rPr lang="en-GB" dirty="0" smtClean="0"/>
              <a:t> device server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Python client integrated in </a:t>
            </a:r>
            <a:r>
              <a:rPr lang="en-US" dirty="0" err="1" smtClean="0"/>
              <a:t>PyFlex</a:t>
            </a:r>
            <a:r>
              <a:rPr lang="en-US" dirty="0" smtClean="0"/>
              <a:t> BLISS controller :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 Trajectories handling :</a:t>
            </a:r>
          </a:p>
          <a:p>
            <a:pPr lvl="6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/>
              <a:t>Ueye</a:t>
            </a:r>
            <a:r>
              <a:rPr lang="en-US" dirty="0"/>
              <a:t> camera image analysis (Lima library)</a:t>
            </a:r>
          </a:p>
          <a:p>
            <a:pPr lvl="6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 smtClean="0"/>
              <a:t>Microscan</a:t>
            </a:r>
            <a:r>
              <a:rPr lang="en-US" dirty="0" smtClean="0"/>
              <a:t> </a:t>
            </a:r>
            <a:r>
              <a:rPr lang="en-US" dirty="0"/>
              <a:t>Data matrix reading (Ethernet </a:t>
            </a:r>
            <a:r>
              <a:rPr lang="en-US" dirty="0" smtClean="0"/>
              <a:t>socket)</a:t>
            </a:r>
            <a:endParaRPr lang="en-US" dirty="0"/>
          </a:p>
          <a:p>
            <a:pPr lvl="6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 Cached </a:t>
            </a:r>
            <a:r>
              <a:rPr lang="en-US" dirty="0"/>
              <a:t>variable </a:t>
            </a:r>
            <a:r>
              <a:rPr lang="en-US" dirty="0" smtClean="0"/>
              <a:t>updates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 External device :</a:t>
            </a:r>
          </a:p>
          <a:p>
            <a:pPr lvl="6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1-wire </a:t>
            </a:r>
            <a:r>
              <a:rPr lang="en-US" dirty="0"/>
              <a:t>memory reading (</a:t>
            </a:r>
            <a:r>
              <a:rPr lang="en-US" dirty="0" err="1"/>
              <a:t>pyowfs</a:t>
            </a:r>
            <a:r>
              <a:rPr lang="en-US" dirty="0"/>
              <a:t>)</a:t>
            </a:r>
          </a:p>
          <a:p>
            <a:pPr lvl="6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 err="1" smtClean="0"/>
              <a:t>Proxisense</a:t>
            </a:r>
            <a:r>
              <a:rPr lang="en-US" dirty="0" smtClean="0"/>
              <a:t> </a:t>
            </a:r>
            <a:r>
              <a:rPr lang="en-US" dirty="0"/>
              <a:t>card (serial line socket</a:t>
            </a:r>
            <a:r>
              <a:rPr lang="en-US" dirty="0" smtClean="0"/>
              <a:t>)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Logging of </a:t>
            </a:r>
            <a:r>
              <a:rPr lang="en-US" dirty="0" err="1" smtClean="0"/>
              <a:t>StaubCom</a:t>
            </a:r>
            <a:r>
              <a:rPr lang="en-US" dirty="0" smtClean="0"/>
              <a:t> and </a:t>
            </a:r>
            <a:r>
              <a:rPr lang="en-US" dirty="0" err="1" smtClean="0"/>
              <a:t>PyFlex</a:t>
            </a:r>
            <a:r>
              <a:rPr lang="en-US" dirty="0" smtClean="0"/>
              <a:t> + Command line debugging option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No GUI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automatically exported as a generic TANGO server</a:t>
            </a:r>
          </a:p>
          <a:p>
            <a:pPr lvl="4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5" t="27401" r="8718" b="35311"/>
          <a:stretch/>
        </p:blipFill>
        <p:spPr>
          <a:xfrm>
            <a:off x="0" y="1981200"/>
            <a:ext cx="2100481" cy="11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5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txBody>
          <a:bodyPr/>
          <a:lstStyle/>
          <a:p>
            <a:r>
              <a:rPr lang="en-GB" dirty="0" smtClean="0"/>
              <a:t>ESRF-</a:t>
            </a:r>
            <a:r>
              <a:rPr lang="en-GB" dirty="0" err="1" smtClean="0"/>
              <a:t>FlexHCD</a:t>
            </a:r>
            <a:r>
              <a:rPr lang="en-GB" dirty="0" smtClean="0"/>
              <a:t> integrated</a:t>
            </a:r>
            <a:r>
              <a:rPr lang="en-GB" dirty="0"/>
              <a:t> </a:t>
            </a:r>
            <a:r>
              <a:rPr lang="en-GB" dirty="0" smtClean="0"/>
              <a:t>in MX-CuBE</a:t>
            </a:r>
            <a:r>
              <a:rPr lang="en-GB" dirty="0"/>
              <a:t>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91"/>
          <a:stretch/>
        </p:blipFill>
        <p:spPr>
          <a:xfrm>
            <a:off x="76200" y="762000"/>
            <a:ext cx="3736687" cy="51379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21"/>
          <a:stretch/>
        </p:blipFill>
        <p:spPr>
          <a:xfrm>
            <a:off x="3254188" y="762000"/>
            <a:ext cx="1165412" cy="513794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2243517" y="971155"/>
            <a:ext cx="525962" cy="228599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630037" y="4603530"/>
            <a:ext cx="1731818" cy="11430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Content Placeholder 11"/>
          <p:cNvSpPr>
            <a:spLocks noGrp="1"/>
          </p:cNvSpPr>
          <p:nvPr>
            <p:ph idx="1"/>
          </p:nvPr>
        </p:nvSpPr>
        <p:spPr>
          <a:xfrm>
            <a:off x="4625787" y="762000"/>
            <a:ext cx="4213413" cy="53340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GB" dirty="0" smtClean="0"/>
              <a:t>Sample Changer Tab using the generic sample changer Class :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/>
              <a:t>Sample position list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/>
              <a:t>Basic </a:t>
            </a:r>
            <a:r>
              <a:rPr lang="en-US" dirty="0" smtClean="0"/>
              <a:t>commands: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Loading / unloading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change gripper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/>
              <a:t> </a:t>
            </a:r>
            <a:r>
              <a:rPr lang="en-US" dirty="0" smtClean="0"/>
              <a:t>Sample reset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 Abort</a:t>
            </a:r>
            <a:endParaRPr lang="en-GB" dirty="0" smtClean="0"/>
          </a:p>
          <a:p>
            <a:pPr>
              <a:lnSpc>
                <a:spcPct val="120000"/>
              </a:lnSpc>
            </a:pPr>
            <a:r>
              <a:rPr lang="en-US" dirty="0" smtClean="0"/>
              <a:t>Data collection list: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Chained loading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Automatic processing</a:t>
            </a:r>
            <a:endParaRPr lang="en-GB" dirty="0" smtClean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8312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200"/>
            <a:ext cx="3657600" cy="4351338"/>
          </a:xfrm>
        </p:spPr>
        <p:txBody>
          <a:bodyPr/>
          <a:lstStyle/>
          <a:p>
            <a:r>
              <a:rPr lang="en-GB" dirty="0" smtClean="0"/>
              <a:t>EMBL:</a:t>
            </a:r>
          </a:p>
          <a:p>
            <a:pPr lvl="1"/>
            <a:r>
              <a:rPr lang="en-GB" sz="1600" dirty="0" err="1" smtClean="0"/>
              <a:t>Gergely</a:t>
            </a:r>
            <a:r>
              <a:rPr lang="en-GB" sz="1600" dirty="0" smtClean="0"/>
              <a:t> PAPP</a:t>
            </a:r>
          </a:p>
          <a:p>
            <a:pPr lvl="1"/>
            <a:r>
              <a:rPr lang="en-GB" sz="1600" dirty="0" smtClean="0"/>
              <a:t>Marcos LOPEZ-MARRERO</a:t>
            </a:r>
            <a:endParaRPr lang="en-GB" sz="1600" dirty="0"/>
          </a:p>
          <a:p>
            <a:pPr lvl="1"/>
            <a:r>
              <a:rPr lang="en-GB" sz="1600" dirty="0"/>
              <a:t>Christopher ROSSI </a:t>
            </a:r>
            <a:endParaRPr lang="en-GB" sz="1600" dirty="0" smtClean="0"/>
          </a:p>
          <a:p>
            <a:pPr lvl="1"/>
            <a:r>
              <a:rPr lang="en-GB" sz="1600" dirty="0" smtClean="0"/>
              <a:t>Robert JANOCHA</a:t>
            </a:r>
          </a:p>
          <a:p>
            <a:pPr lvl="1"/>
            <a:r>
              <a:rPr lang="en-GB" sz="1600" dirty="0" smtClean="0"/>
              <a:t>Franck </a:t>
            </a:r>
            <a:r>
              <a:rPr lang="en-GB" sz="1600" dirty="0"/>
              <a:t>FELISAZ</a:t>
            </a:r>
          </a:p>
          <a:p>
            <a:pPr lvl="1"/>
            <a:r>
              <a:rPr lang="en-GB" sz="1600" dirty="0"/>
              <a:t>Clement SOREZ</a:t>
            </a:r>
          </a:p>
          <a:p>
            <a:pPr lvl="1"/>
            <a:r>
              <a:rPr lang="en-GB" sz="1600" dirty="0" err="1"/>
              <a:t>Florent</a:t>
            </a:r>
            <a:r>
              <a:rPr lang="en-GB" sz="1600" dirty="0"/>
              <a:t> </a:t>
            </a:r>
            <a:r>
              <a:rPr lang="en-GB" sz="1600" dirty="0" smtClean="0"/>
              <a:t>Cipriani</a:t>
            </a:r>
          </a:p>
          <a:p>
            <a:pPr lvl="1"/>
            <a:r>
              <a:rPr lang="en-GB" sz="1600" dirty="0"/>
              <a:t>Andrew MC CARTHY</a:t>
            </a:r>
          </a:p>
          <a:p>
            <a:pPr lvl="1"/>
            <a:r>
              <a:rPr lang="en-GB" sz="1600" dirty="0"/>
              <a:t>Hassan BELRHALI</a:t>
            </a:r>
          </a:p>
          <a:p>
            <a:pPr lvl="1"/>
            <a:r>
              <a:rPr lang="en-GB" sz="1600" dirty="0" err="1"/>
              <a:t>Akim</a:t>
            </a:r>
            <a:r>
              <a:rPr lang="en-GB" sz="1600" dirty="0"/>
              <a:t> KHADROUCHE</a:t>
            </a:r>
          </a:p>
          <a:p>
            <a:pPr lvl="1"/>
            <a:r>
              <a:rPr lang="en-GB" sz="1600" dirty="0" err="1"/>
              <a:t>Babu</a:t>
            </a:r>
            <a:r>
              <a:rPr lang="en-GB" sz="1600" dirty="0"/>
              <a:t> MANJASETTY</a:t>
            </a:r>
          </a:p>
          <a:p>
            <a:pPr lvl="1"/>
            <a:r>
              <a:rPr lang="en-GB" sz="1600" dirty="0"/>
              <a:t>Stephen CUSACK</a:t>
            </a:r>
          </a:p>
          <a:p>
            <a:pPr lvl="1"/>
            <a:endParaRPr lang="en-GB" sz="1600" dirty="0"/>
          </a:p>
          <a:p>
            <a:pPr lvl="1"/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US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650418" y="1143000"/>
            <a:ext cx="4036381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Arial" pitchFamily="34" charset="0"/>
              <a:buChar char="■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smtClean="0"/>
              <a:t>ESRF:</a:t>
            </a:r>
            <a:endParaRPr lang="en-GB" sz="1600" kern="0" dirty="0"/>
          </a:p>
          <a:p>
            <a:pPr lvl="1"/>
            <a:r>
              <a:rPr lang="en-GB" sz="1600" kern="0" dirty="0" smtClean="0"/>
              <a:t>Didier </a:t>
            </a:r>
            <a:r>
              <a:rPr lang="en-GB" sz="1600" kern="0" dirty="0" err="1" smtClean="0"/>
              <a:t>Nurizzo</a:t>
            </a:r>
            <a:endParaRPr lang="en-GB" sz="1600" kern="0" dirty="0" smtClean="0"/>
          </a:p>
          <a:p>
            <a:pPr lvl="1"/>
            <a:r>
              <a:rPr lang="en-US" sz="1600" kern="0" dirty="0" smtClean="0"/>
              <a:t>Matias </a:t>
            </a:r>
            <a:r>
              <a:rPr lang="en-US" sz="1600" kern="0" dirty="0" err="1" smtClean="0"/>
              <a:t>Guijarro</a:t>
            </a:r>
            <a:endParaRPr lang="en-US" sz="1600" kern="0" dirty="0" smtClean="0"/>
          </a:p>
          <a:p>
            <a:pPr lvl="1"/>
            <a:r>
              <a:rPr lang="en-US" sz="1600" kern="0" dirty="0" smtClean="0"/>
              <a:t>Antonia </a:t>
            </a:r>
            <a:r>
              <a:rPr lang="en-US" sz="1600" kern="0" dirty="0" err="1" smtClean="0"/>
              <a:t>Beteva</a:t>
            </a:r>
            <a:endParaRPr lang="en-GB" sz="1600" kern="0" dirty="0"/>
          </a:p>
          <a:p>
            <a:pPr lvl="1"/>
            <a:r>
              <a:rPr lang="en-GB" sz="1600" kern="0" dirty="0"/>
              <a:t>Fabien </a:t>
            </a:r>
            <a:r>
              <a:rPr lang="en-GB" sz="1600" kern="0" dirty="0" err="1" smtClean="0"/>
              <a:t>Dobias</a:t>
            </a:r>
            <a:endParaRPr lang="en-GB" sz="1600" kern="0" dirty="0"/>
          </a:p>
          <a:p>
            <a:pPr lvl="1"/>
            <a:r>
              <a:rPr lang="en-GB" sz="1600" kern="0" dirty="0" smtClean="0"/>
              <a:t>Hugo </a:t>
            </a:r>
            <a:r>
              <a:rPr lang="en-GB" sz="1600" kern="0" dirty="0" err="1" smtClean="0"/>
              <a:t>Caserotto</a:t>
            </a:r>
            <a:endParaRPr lang="en-GB" sz="1600" kern="0" dirty="0"/>
          </a:p>
          <a:p>
            <a:pPr lvl="1"/>
            <a:r>
              <a:rPr lang="en-GB" sz="1600" kern="0" dirty="0" smtClean="0"/>
              <a:t>Thierry Giraud</a:t>
            </a:r>
            <a:endParaRPr lang="en-GB" sz="1600" kern="0" dirty="0"/>
          </a:p>
          <a:p>
            <a:pPr lvl="1"/>
            <a:r>
              <a:rPr lang="en-GB" sz="1600" kern="0" dirty="0" smtClean="0"/>
              <a:t>Pascal </a:t>
            </a:r>
            <a:r>
              <a:rPr lang="en-GB" sz="1600" kern="0" dirty="0" err="1" smtClean="0"/>
              <a:t>Theveneau</a:t>
            </a:r>
            <a:endParaRPr lang="en-GB" sz="1600" kern="0" dirty="0"/>
          </a:p>
          <a:p>
            <a:pPr lvl="1"/>
            <a:r>
              <a:rPr lang="en-GB" sz="1600" kern="0" dirty="0"/>
              <a:t>Gordon </a:t>
            </a:r>
            <a:r>
              <a:rPr lang="en-GB" sz="1600" kern="0" dirty="0" smtClean="0"/>
              <a:t>Leonard</a:t>
            </a:r>
            <a:endParaRPr lang="en-GB" sz="1600" kern="0" dirty="0"/>
          </a:p>
          <a:p>
            <a:pPr lvl="1"/>
            <a:endParaRPr lang="en-GB" kern="0" dirty="0" smtClean="0"/>
          </a:p>
        </p:txBody>
      </p:sp>
    </p:spTree>
    <p:extLst>
      <p:ext uri="{BB962C8B-B14F-4D97-AF65-F5344CB8AC3E}">
        <p14:creationId xmlns:p14="http://schemas.microsoft.com/office/powerpoint/2010/main" val="18068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MBL">
  <a:themeElements>
    <a:clrScheme name="EMBL-EBI Presentation 2">
      <a:dk1>
        <a:srgbClr val="000000"/>
      </a:dk1>
      <a:lt1>
        <a:srgbClr val="DCDCDC"/>
      </a:lt1>
      <a:dk2>
        <a:srgbClr val="007E82"/>
      </a:dk2>
      <a:lt2>
        <a:srgbClr val="7D7D7D"/>
      </a:lt2>
      <a:accent1>
        <a:srgbClr val="72AD46"/>
      </a:accent1>
      <a:accent2>
        <a:srgbClr val="DF001A"/>
      </a:accent2>
      <a:accent3>
        <a:srgbClr val="EBEBEB"/>
      </a:accent3>
      <a:accent4>
        <a:srgbClr val="000000"/>
      </a:accent4>
      <a:accent5>
        <a:srgbClr val="BCD3B0"/>
      </a:accent5>
      <a:accent6>
        <a:srgbClr val="CA0016"/>
      </a:accent6>
      <a:hlink>
        <a:srgbClr val="007E82"/>
      </a:hlink>
      <a:folHlink>
        <a:srgbClr val="72AD46"/>
      </a:folHlink>
    </a:clrScheme>
    <a:fontScheme name="EMBL-EBI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MBL-EBI Pre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MBL-EBI Presentation 2">
        <a:dk1>
          <a:srgbClr val="000000"/>
        </a:dk1>
        <a:lt1>
          <a:srgbClr val="DCDCDC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EBEBEB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EMBL</Template>
  <TotalTime>876</TotalTime>
  <Words>577</Words>
  <Application>Microsoft Office PowerPoint</Application>
  <PresentationFormat>On-screen Show (4:3)</PresentationFormat>
  <Paragraphs>197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Geneva</vt:lpstr>
      <vt:lpstr>Times</vt:lpstr>
      <vt:lpstr>Wingdings</vt:lpstr>
      <vt:lpstr>EMBL</vt:lpstr>
      <vt:lpstr>Flex robotics: a versatile sample changer for macromolecular crystallography applications</vt:lpstr>
      <vt:lpstr>Flex robotics variants  </vt:lpstr>
      <vt:lpstr>Dewars</vt:lpstr>
      <vt:lpstr>Control software architectures  </vt:lpstr>
      <vt:lpstr>StaubCom generic device server and API for Staubli robots</vt:lpstr>
      <vt:lpstr>Control software architecture  </vt:lpstr>
      <vt:lpstr>Flex robotics control architecture with Java </vt:lpstr>
      <vt:lpstr>Control software architecture   </vt:lpstr>
      <vt:lpstr>Flex robots MxCube integration </vt:lpstr>
      <vt:lpstr>Sample changers with Java control software &amp; StaubCom device server / API</vt:lpstr>
      <vt:lpstr>RoboDiff and ESRF-Flex-HCD</vt:lpstr>
      <vt:lpstr>ESRF-FlexHCD Control software architecture  </vt:lpstr>
      <vt:lpstr>ESRF-FlexHCD Control software architecture  </vt:lpstr>
      <vt:lpstr>ESRF-FlexHCD integrated in MX-CuBE2</vt:lpstr>
      <vt:lpstr>Acknowledgements</vt:lpstr>
    </vt:vector>
  </TitlesOfParts>
  <Company>embl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Flex robotics: a versatile sample changer for macromolecular crystallography applications</dc:title>
  <dc:creator>gpapp</dc:creator>
  <cp:lastModifiedBy>Generic account for public pc's</cp:lastModifiedBy>
  <cp:revision>78</cp:revision>
  <dcterms:created xsi:type="dcterms:W3CDTF">2016-09-29T09:42:20Z</dcterms:created>
  <dcterms:modified xsi:type="dcterms:W3CDTF">2017-01-16T12:00:36Z</dcterms:modified>
</cp:coreProperties>
</file>