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_rels/presentation.xml.rels" ContentType="application/vnd.openxmlformats-package.relationships+xml"/>
  <Override PartName="/ppt/media/image13.png" ContentType="image/png"/>
  <Override PartName="/ppt/media/image12.png" ContentType="image/png"/>
  <Override PartName="/ppt/media/image11.png" ContentType="image/png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10.png" ContentType="image/png"/>
  <Override PartName="/ppt/media/image9.png" ContentType="image/png"/>
  <Override PartName="/ppt/slides/_rels/slide16.xml.rels" ContentType="application/vnd.openxmlformats-package.relationships+xml"/>
  <Override PartName="/ppt/slides/_rels/slide15.xml.rels" ContentType="application/vnd.openxmlformats-package.relationships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.xml.rels" ContentType="application/vnd.openxmlformats-package.relationships+xml"/>
  <Override PartName="/ppt/slides/_rels/slide8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7.xml.rels" ContentType="application/vnd.openxmlformats-package.relationships+xml"/>
  <Override PartName="/ppt/slides/_rels/slide10.xml.rels" ContentType="application/vnd.openxmlformats-package.relationships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36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/>
          <a:p>
            <a:r>
              <a:rPr b="0" lang="en-GB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notes format</a:t>
            </a:r>
            <a:endParaRPr b="0" lang="en-GB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r>
              <a:rPr b="0" lang="en-GB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  <a:endParaRPr b="0" lang="en-GB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0" lang="en-GB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  <a:endParaRPr b="0" lang="en-GB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r>
              <a:rPr b="0" lang="en-GB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  <a:endParaRPr b="0" lang="en-GB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27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BC43BC40-D679-4F06-90DB-2C1C33CD862D}" type="slidenum">
              <a:rPr b="0" lang="en-GB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1</a:t>
            </a:fld>
            <a:endParaRPr b="0" lang="en-GB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 b="0" lang="en-GB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6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881A913D-DF8A-4246-ACC4-90FCE9E23A15}" type="slidenum">
              <a:rPr b="0" lang="en-GB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&lt;number&gt;</a:t>
            </a:fld>
            <a:endParaRPr b="0" lang="en-GB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8E313197-FFC3-4855-89F8-3C021F7B0018}" type="datetime">
              <a:rPr b="0" lang="en-GB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05/02/18</a:t>
            </a:fld>
            <a:endParaRPr b="0" lang="en-GB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 b="0" lang="en-GB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3E79A8A0-3F3D-4247-BC52-923B78F59E8E}" type="slidenum">
              <a:rPr b="0" lang="en-GB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&lt;number&gt;</a:t>
            </a:fld>
            <a:endParaRPr b="0" lang="en-GB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Third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7BE92669-FE61-4347-B1B5-08972D339C29}" type="datetime">
              <a:rPr b="0" lang="en-GB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05/02/18</a:t>
            </a:fld>
            <a:endParaRPr b="0" lang="en-GB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 b="0" lang="en-GB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CDE8C8AE-978B-4662-8B31-724C85B88E5E}" type="slidenum">
              <a:rPr b="0" lang="en-GB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</a:t>
            </a:fld>
            <a:endParaRPr b="0" lang="en-GB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Third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Master text styles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743040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143000" indent="-2282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Third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600200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Fourth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057400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Fifth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FA2A4C49-58DC-4FA0-8D1C-A0F46AC03BB7}" type="datetime">
              <a:rPr b="0" lang="en-GB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05/02/18</a:t>
            </a:fld>
            <a:endParaRPr b="0" lang="en-GB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 b="0" lang="en-GB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A78E53EC-4C39-47F8-BD19-7B9B1C7AD42C}" type="slidenum">
              <a:rPr b="0" lang="en-GB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</a:t>
            </a:fld>
            <a:endParaRPr b="0" lang="en-GB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2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slideLayout" Target="../slideLayouts/slideLayout2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2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2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2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2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Picture 4" descr=""/>
          <p:cNvPicPr/>
          <p:nvPr/>
        </p:nvPicPr>
        <p:blipFill>
          <a:blip r:embed="rId1"/>
          <a:srcRect l="13776" t="0" r="0" b="3711"/>
          <a:stretch/>
        </p:blipFill>
        <p:spPr>
          <a:xfrm>
            <a:off x="-8280" y="-2520"/>
            <a:ext cx="9151920" cy="6957000"/>
          </a:xfrm>
          <a:prstGeom prst="rect">
            <a:avLst/>
          </a:prstGeom>
          <a:ln>
            <a:noFill/>
          </a:ln>
        </p:spPr>
      </p:pic>
      <p:sp>
        <p:nvSpPr>
          <p:cNvPr id="129" name="CustomShape 1"/>
          <p:cNvSpPr/>
          <p:nvPr/>
        </p:nvSpPr>
        <p:spPr>
          <a:xfrm>
            <a:off x="504720" y="1412640"/>
            <a:ext cx="8052480" cy="2864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en-GB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Perfomance issues in Serial and Mesh&amp;Collect-type of experiments</a:t>
            </a:r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GB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Gleb Bourenkov, EMBL Hamburg</a:t>
            </a:r>
            <a:br/>
            <a:endParaRPr b="0" lang="en-GB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br/>
            <a:r>
              <a:rPr b="1" lang="en-GB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ISPyB – MXCuBE meeting </a:t>
            </a:r>
            <a:endParaRPr b="0" lang="en-GB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GB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Diamond Light Source, 01/02/2018</a:t>
            </a:r>
            <a:endParaRPr b="0" lang="en-GB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GB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endParaRPr b="0" lang="en-GB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extShape 1"/>
          <p:cNvSpPr txBox="1"/>
          <p:nvPr/>
        </p:nvSpPr>
        <p:spPr>
          <a:xfrm>
            <a:off x="685800" y="250200"/>
            <a:ext cx="7772040" cy="14695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Outline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31" name="TextShape 2"/>
          <p:cNvSpPr txBox="1"/>
          <p:nvPr/>
        </p:nvSpPr>
        <p:spPr>
          <a:xfrm>
            <a:off x="1485000" y="2275920"/>
            <a:ext cx="6699240" cy="29876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457200" indent="-456840">
              <a:lnSpc>
                <a:spcPct val="100000"/>
              </a:lnSpc>
              <a:spcBef>
                <a:spcPts val="641"/>
              </a:spcBef>
              <a:buClr>
                <a:srgbClr val="8b8b8b"/>
              </a:buClr>
              <a:buFont typeface="Arial"/>
              <a:buChar char="•"/>
            </a:pPr>
            <a:r>
              <a:rPr b="0" lang="en-GB" sz="3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Serializing the scans</a:t>
            </a:r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456840">
              <a:lnSpc>
                <a:spcPct val="100000"/>
              </a:lnSpc>
              <a:spcBef>
                <a:spcPts val="641"/>
              </a:spcBef>
              <a:buClr>
                <a:srgbClr val="8b8b8b"/>
              </a:buClr>
              <a:buFont typeface="Arial"/>
              <a:buChar char="•"/>
            </a:pPr>
            <a:r>
              <a:rPr b="0" lang="en-GB" sz="3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Scan parameter validation</a:t>
            </a:r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456840">
              <a:lnSpc>
                <a:spcPct val="100000"/>
              </a:lnSpc>
              <a:spcBef>
                <a:spcPts val="641"/>
              </a:spcBef>
              <a:buClr>
                <a:srgbClr val="8b8b8b"/>
              </a:buClr>
              <a:buFont typeface="Arial"/>
              <a:buChar char="•"/>
            </a:pPr>
            <a:r>
              <a:rPr b="0" lang="en-GB" sz="3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On-the-fly processing with DOZOR</a:t>
            </a:r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456840">
              <a:lnSpc>
                <a:spcPct val="100000"/>
              </a:lnSpc>
              <a:spcBef>
                <a:spcPts val="641"/>
              </a:spcBef>
              <a:buClr>
                <a:srgbClr val="8b8b8b"/>
              </a:buClr>
              <a:buFont typeface="Arial"/>
              <a:buChar char="•"/>
            </a:pPr>
            <a:r>
              <a:rPr b="0" lang="en-GB" sz="3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An alternative to diffraction-based sample location</a:t>
            </a:r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Large content removed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timing>
    <p:tnLst>
      <p:par>
        <p:cTn id="5" dur="indefinite" restart="never" nodeType="tmRoot">
          <p:childTnLst>
            <p:seq>
              <p:cTn id="6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nodeType="clickEffect" fill="hold" presetClass="mediacall">
                                  <p:stCondLst>
                                    <p:cond delay="0"/>
                                  </p:stCondLst>
                                  <p:childTnLst/>
                                </p:cTn>
                              </p:par>
                              <p:par>
                                <p:cTn id="10" nodeType="withEffect" fill="hold" presetClass="mediacall">
                                  <p:stCondLst>
                                    <p:cond delay="0"/>
                                  </p:stCondLst>
                                  <p:childTnLst/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  <p:seq>
              <p:cTn id="11" restart="whenNotActive" nodeType="interactiveSeq" fill="hold">
                <p:childTnLst>
                  <p:par>
                    <p:cTn id="12" fill="hold">
                      <p:stCondLst/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nodeType="clickEffect" fill="hold" presetClass="mediacall">
                                  <p:stCondLst>
                                    <p:cond delay="0"/>
                                  </p:stCondLst>
                                  <p:childTnLst/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  <p:seq>
              <p:cTn id="15" restart="whenNotActive" nodeType="interactiveSeq" fill="hold">
                <p:childTnLst>
                  <p:par>
                    <p:cTn id="16" fill="hold">
                      <p:stCondLst/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clickEffect" fill="hold" presetClass="mediacall">
                                  <p:stCondLst>
                                    <p:cond delay="0"/>
                                  </p:stCondLst>
                                  <p:childTnLst/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Controls overhead in helical scan serialization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graphicFrame>
        <p:nvGraphicFramePr>
          <p:cNvPr id="134" name="Table 2"/>
          <p:cNvGraphicFramePr/>
          <p:nvPr/>
        </p:nvGraphicFramePr>
        <p:xfrm>
          <a:off x="914400" y="1689120"/>
          <a:ext cx="7606800" cy="4233600"/>
        </p:xfrm>
        <a:graphic>
          <a:graphicData uri="http://schemas.openxmlformats.org/drawingml/2006/table">
            <a:tbl>
              <a:tblPr/>
              <a:tblGrid>
                <a:gridCol w="1292400"/>
                <a:gridCol w="3863520"/>
                <a:gridCol w="2450880"/>
              </a:tblGrid>
              <a:tr h="104328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GB" sz="2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Year</a:t>
                      </a:r>
                      <a:endParaRPr b="0" lang="en-GB" sz="2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noFill/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GB" sz="2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Implementation</a:t>
                      </a:r>
                      <a:endParaRPr b="0" lang="en-GB" sz="2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n-GB" sz="2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Overhead time</a:t>
                      </a:r>
                      <a:endParaRPr b="0" lang="en-GB" sz="2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n-GB" sz="2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 </a:t>
                      </a:r>
                      <a:r>
                        <a:rPr b="1" lang="en-GB" sz="2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per line</a:t>
                      </a:r>
                      <a:endParaRPr b="0" lang="en-GB" sz="24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noFill/>
                  </a:tcPr>
                </a:tc>
              </a:tr>
              <a:tr h="104328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GB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2013</a:t>
                      </a:r>
                      <a:endParaRPr b="0" lang="en-GB" sz="20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noFill/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GB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Control system level </a:t>
                      </a:r>
                      <a:endParaRPr b="0" lang="en-GB" sz="20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GB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detector re-harnessed on each line</a:t>
                      </a:r>
                      <a:endParaRPr b="0" lang="en-GB" sz="20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GB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10 sec</a:t>
                      </a:r>
                      <a:endParaRPr b="0" lang="en-GB" sz="20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noFill/>
                  </a:tcPr>
                </a:tc>
              </a:tr>
              <a:tr h="110412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GB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2014</a:t>
                      </a:r>
                      <a:endParaRPr b="0" lang="en-GB" sz="20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en-GB" sz="20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en-GB" sz="20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en-GB" sz="20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noFill/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GB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Diffractometer devices server </a:t>
                      </a:r>
                      <a:endParaRPr b="0" lang="en-GB" sz="20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GB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Single acq. sequence at detector</a:t>
                      </a:r>
                      <a:endParaRPr b="0" lang="en-GB" sz="20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GB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Alexander Gobo, EMBL-Gr</a:t>
                      </a:r>
                      <a:endParaRPr b="0" lang="en-GB" sz="20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en-GB" sz="20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GB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 sec</a:t>
                      </a:r>
                      <a:endParaRPr b="0" lang="en-GB" sz="20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GB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aka “Fast Mesh”</a:t>
                      </a:r>
                      <a:endParaRPr b="0" lang="en-GB" sz="20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en-GB" sz="20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noFill/>
                  </a:tcPr>
                </a:tc>
              </a:tr>
              <a:tr h="104292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GB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2017</a:t>
                      </a:r>
                      <a:endParaRPr b="0" lang="en-GB" sz="20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noFill/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GB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Motion controller level </a:t>
                      </a:r>
                      <a:endParaRPr b="0" lang="en-GB" sz="20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GB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Jeremy Sinoir, EMBL-GR</a:t>
                      </a:r>
                      <a:endParaRPr b="0" lang="en-GB" sz="20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GB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0.1 sec</a:t>
                      </a:r>
                      <a:endParaRPr b="0" lang="en-GB" sz="20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noFill/>
                  </a:tcPr>
                </a:tc>
              </a:tr>
            </a:tbl>
          </a:graphicData>
        </a:graphic>
      </p:graphicFrame>
    </p:spTree>
  </p:cSld>
  <p:timing>
    <p:tnLst>
      <p:par>
        <p:cTn id="19" dur="indefinite" restart="never" nodeType="tmRoot">
          <p:childTnLst>
            <p:seq>
              <p:cTn id="2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extShape 1"/>
          <p:cNvSpPr txBox="1"/>
          <p:nvPr/>
        </p:nvSpPr>
        <p:spPr>
          <a:xfrm>
            <a:off x="368280" y="334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Sample displacement fits within the spindle acceleration time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136" name="Picture 4" descr=""/>
          <p:cNvPicPr/>
          <p:nvPr/>
        </p:nvPicPr>
        <p:blipFill>
          <a:blip r:embed="rId1"/>
          <a:stretch/>
        </p:blipFill>
        <p:spPr>
          <a:xfrm>
            <a:off x="2538360" y="1430280"/>
            <a:ext cx="5247720" cy="3923640"/>
          </a:xfrm>
          <a:prstGeom prst="rect">
            <a:avLst/>
          </a:prstGeom>
          <a:ln w="9360">
            <a:noFill/>
          </a:ln>
        </p:spPr>
      </p:pic>
      <p:sp>
        <p:nvSpPr>
          <p:cNvPr id="137" name="CustomShape 2"/>
          <p:cNvSpPr/>
          <p:nvPr/>
        </p:nvSpPr>
        <p:spPr>
          <a:xfrm>
            <a:off x="137520" y="1599120"/>
            <a:ext cx="2191680" cy="11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GB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Jeremy Sinoir</a:t>
            </a:r>
            <a:endParaRPr b="0" lang="en-GB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GB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GB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7</a:t>
            </a:r>
            <a:r>
              <a:rPr b="0" lang="en-GB" sz="1800" spc="-1" strike="noStrike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</a:t>
            </a:r>
            <a:r>
              <a:rPr b="0" lang="en-GB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generation motion</a:t>
            </a:r>
            <a:endParaRPr b="0" lang="en-GB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GB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controller</a:t>
            </a:r>
            <a:endParaRPr b="0" lang="en-GB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8" name="CustomShape 3"/>
          <p:cNvSpPr/>
          <p:nvPr/>
        </p:nvSpPr>
        <p:spPr>
          <a:xfrm>
            <a:off x="2044800" y="5511960"/>
            <a:ext cx="4939920" cy="1065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GB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MD3up, ESRF ID23-1</a:t>
            </a:r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GB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Mon Feb 5 on MD3, P14</a:t>
            </a:r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21" dur="indefinite" restart="never" nodeType="tmRoot">
          <p:childTnLst>
            <p:seq>
              <p:cTn id="2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TextShape 1"/>
          <p:cNvSpPr txBox="1"/>
          <p:nvPr/>
        </p:nvSpPr>
        <p:spPr>
          <a:xfrm>
            <a:off x="457200" y="2998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Scan parameter validation, </a:t>
            </a:r>
            <a:br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Serial Helical Scan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40" name="TextShape 2"/>
          <p:cNvSpPr txBox="1"/>
          <p:nvPr/>
        </p:nvSpPr>
        <p:spPr>
          <a:xfrm>
            <a:off x="2438280" y="4542840"/>
            <a:ext cx="7937280" cy="189108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And constraints, i.e. hw MAX values: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743040" indent="-2854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Detector frame rate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743040" indent="-2854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Y Translation speed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743040" indent="-2854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Rotation speed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743040" indent="-2854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Rotation range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41" name="CustomShape 3"/>
          <p:cNvSpPr/>
          <p:nvPr/>
        </p:nvSpPr>
        <p:spPr>
          <a:xfrm>
            <a:off x="2438280" y="3263400"/>
            <a:ext cx="7937280" cy="2073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Given a mesh, i.e.</a:t>
            </a:r>
            <a:endParaRPr b="0" lang="en-GB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743040" indent="-2854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GB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Y Translation range</a:t>
            </a:r>
            <a:endParaRPr b="0" lang="en-GB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743040" indent="-2854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GB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Number of frames</a:t>
            </a:r>
            <a:endParaRPr b="0" lang="en-GB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2" name="CustomShape 4"/>
          <p:cNvSpPr/>
          <p:nvPr/>
        </p:nvSpPr>
        <p:spPr>
          <a:xfrm>
            <a:off x="2438280" y="1963440"/>
            <a:ext cx="7937280" cy="2073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Enter/validate while user is typing</a:t>
            </a:r>
            <a:endParaRPr b="0" lang="en-GB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0" lang="en-GB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	</a:t>
            </a:r>
            <a:r>
              <a:rPr b="0" lang="en-GB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exposure time</a:t>
            </a:r>
            <a:endParaRPr b="0" lang="en-GB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>
              <a:lnSpc>
                <a:spcPct val="100000"/>
              </a:lnSpc>
              <a:spcBef>
                <a:spcPts val="400"/>
              </a:spcBef>
            </a:pPr>
            <a:r>
              <a:rPr b="0" lang="en-GB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rotation per frame</a:t>
            </a:r>
            <a:endParaRPr b="0" lang="en-GB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23" dur="indefinite" restart="never" nodeType="tmRoot">
          <p:childTnLst>
            <p:seq>
              <p:cTn id="2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Picture 3" descr=""/>
          <p:cNvPicPr/>
          <p:nvPr/>
        </p:nvPicPr>
        <p:blipFill>
          <a:blip r:embed="rId1"/>
          <a:stretch/>
        </p:blipFill>
        <p:spPr>
          <a:xfrm>
            <a:off x="3070440" y="1468440"/>
            <a:ext cx="2974320" cy="4061880"/>
          </a:xfrm>
          <a:prstGeom prst="rect">
            <a:avLst/>
          </a:prstGeom>
          <a:ln>
            <a:noFill/>
          </a:ln>
        </p:spPr>
      </p:pic>
      <p:sp>
        <p:nvSpPr>
          <p:cNvPr id="144" name="CustomShape 1"/>
          <p:cNvSpPr/>
          <p:nvPr/>
        </p:nvSpPr>
        <p:spPr>
          <a:xfrm>
            <a:off x="1137960" y="5745240"/>
            <a:ext cx="7472880" cy="943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GB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solving exact kinematic equations used in motor </a:t>
            </a:r>
            <a:endParaRPr b="0" lang="en-GB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GB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 </a:t>
            </a:r>
            <a:r>
              <a:rPr b="0" lang="en-GB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controller for trajectory calulations</a:t>
            </a:r>
            <a:endParaRPr b="0" lang="en-GB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5" name="CustomShape 2"/>
          <p:cNvSpPr/>
          <p:nvPr/>
        </p:nvSpPr>
        <p:spPr>
          <a:xfrm>
            <a:off x="137160" y="271800"/>
            <a:ext cx="8840520" cy="760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GB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Solution: now in MXCuBE MinDiff HO  </a:t>
            </a:r>
            <a:endParaRPr b="0" lang="en-GB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25" dur="indefinite" restart="never" nodeType="tmRoot">
          <p:childTnLst>
            <p:seq>
              <p:cTn id="2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extShape 1"/>
          <p:cNvSpPr txBox="1"/>
          <p:nvPr/>
        </p:nvSpPr>
        <p:spPr>
          <a:xfrm>
            <a:off x="611640" y="188640"/>
            <a:ext cx="7704360" cy="7617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On-line evaluation of diffraction signal </a:t>
            </a:r>
            <a:br/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(+spot search)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47" name="TextShape 2"/>
          <p:cNvSpPr txBox="1"/>
          <p:nvPr/>
        </p:nvSpPr>
        <p:spPr>
          <a:xfrm>
            <a:off x="1475640" y="2349000"/>
            <a:ext cx="6480000" cy="37440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DELL R930 off-the-shelf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 x Intel E5-2699 v3, 36 cores / 72 threads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768 GB RAM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5000 Eiger4M frames, 16bit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Data in cache (!!!)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cbf’s :</a:t>
            </a: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Average wall clock: 12.5 sec 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Frames/Sec: </a:t>
            </a:r>
            <a:r>
              <a:rPr b="1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500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48" name="TextShape 3"/>
          <p:cNvSpPr txBox="1"/>
          <p:nvPr/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100000"/>
              </a:lnSpc>
            </a:pPr>
            <a:fld id="{406C03A2-ABC0-4126-B865-CE7B865BBE31}" type="datetime">
              <a:rPr b="0" lang="en-GB" sz="9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05/02/18</a:t>
            </a:fld>
            <a:endParaRPr b="0" lang="en-GB" sz="9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49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5D7A5D50-67DF-4634-9FCB-EF92752223FF}" type="slidenum">
              <a:rPr b="0" lang="en-GB" sz="9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1</a:t>
            </a:fld>
            <a:endParaRPr b="0" lang="en-GB" sz="9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pic>
        <p:nvPicPr>
          <p:cNvPr id="150" name="Picture 5" descr=""/>
          <p:cNvPicPr/>
          <p:nvPr/>
        </p:nvPicPr>
        <p:blipFill>
          <a:blip r:embed="rId1"/>
          <a:stretch/>
        </p:blipFill>
        <p:spPr>
          <a:xfrm>
            <a:off x="6660360" y="3429000"/>
            <a:ext cx="1611720" cy="1223640"/>
          </a:xfrm>
          <a:prstGeom prst="rect">
            <a:avLst/>
          </a:prstGeom>
          <a:ln>
            <a:noFill/>
          </a:ln>
        </p:spPr>
      </p:pic>
      <p:sp>
        <p:nvSpPr>
          <p:cNvPr id="151" name="CustomShape 5"/>
          <p:cNvSpPr/>
          <p:nvPr/>
        </p:nvSpPr>
        <p:spPr>
          <a:xfrm>
            <a:off x="2732760" y="1463400"/>
            <a:ext cx="3390480" cy="577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en-GB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DOZOR benchmark</a:t>
            </a:r>
            <a:endParaRPr b="0" lang="en-GB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27" dur="indefinite" restart="never" nodeType="tmRoot">
          <p:childTnLst>
            <p:seq>
              <p:cTn id="2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extShape 1"/>
          <p:cNvSpPr txBox="1"/>
          <p:nvPr/>
        </p:nvSpPr>
        <p:spPr>
          <a:xfrm>
            <a:off x="508320" y="5040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XML-RPC mystery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153" name="Content Placeholder 3" descr=""/>
          <p:cNvPicPr/>
          <p:nvPr/>
        </p:nvPicPr>
        <p:blipFill>
          <a:blip r:embed="rId1"/>
          <a:srcRect l="0" t="573" r="0" b="8875"/>
          <a:stretch/>
        </p:blipFill>
        <p:spPr>
          <a:xfrm>
            <a:off x="6235560" y="2309400"/>
            <a:ext cx="1818720" cy="1263600"/>
          </a:xfrm>
          <a:prstGeom prst="rect">
            <a:avLst/>
          </a:prstGeom>
          <a:ln>
            <a:noFill/>
          </a:ln>
        </p:spPr>
      </p:pic>
      <p:pic>
        <p:nvPicPr>
          <p:cNvPr id="154" name="Picture 4" descr=""/>
          <p:cNvPicPr/>
          <p:nvPr/>
        </p:nvPicPr>
        <p:blipFill>
          <a:blip r:embed="rId2"/>
          <a:stretch/>
        </p:blipFill>
        <p:spPr>
          <a:xfrm>
            <a:off x="1556280" y="2045160"/>
            <a:ext cx="1369080" cy="1762920"/>
          </a:xfrm>
          <a:prstGeom prst="rect">
            <a:avLst/>
          </a:prstGeom>
          <a:ln>
            <a:noFill/>
          </a:ln>
        </p:spPr>
      </p:pic>
      <p:sp>
        <p:nvSpPr>
          <p:cNvPr id="155" name="CustomShape 2"/>
          <p:cNvSpPr/>
          <p:nvPr/>
        </p:nvSpPr>
        <p:spPr>
          <a:xfrm>
            <a:off x="3373920" y="2309400"/>
            <a:ext cx="2290320" cy="1055880"/>
          </a:xfrm>
          <a:prstGeom prst="leftRightArrow">
            <a:avLst>
              <a:gd name="adj1" fmla="val 29437"/>
              <a:gd name="adj2" fmla="val 42785"/>
            </a:avLst>
          </a:prstGeom>
          <a:ln>
            <a:solidFill>
              <a:srgbClr val="4a7ebb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GB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XML-RPC</a:t>
            </a:r>
            <a:endParaRPr b="0" lang="en-GB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56" name="Picture 7" descr=""/>
          <p:cNvPicPr/>
          <p:nvPr/>
        </p:nvPicPr>
        <p:blipFill>
          <a:blip r:embed="rId3"/>
          <a:stretch/>
        </p:blipFill>
        <p:spPr>
          <a:xfrm>
            <a:off x="3943440" y="1345680"/>
            <a:ext cx="1497240" cy="1136520"/>
          </a:xfrm>
          <a:prstGeom prst="rect">
            <a:avLst/>
          </a:prstGeom>
          <a:ln>
            <a:noFill/>
          </a:ln>
        </p:spPr>
      </p:pic>
      <p:pic>
        <p:nvPicPr>
          <p:cNvPr id="157" name="Picture 6" descr=""/>
          <p:cNvPicPr/>
          <p:nvPr/>
        </p:nvPicPr>
        <p:blipFill>
          <a:blip r:embed="rId4"/>
          <a:stretch/>
        </p:blipFill>
        <p:spPr>
          <a:xfrm>
            <a:off x="3741480" y="1492200"/>
            <a:ext cx="1497240" cy="1136520"/>
          </a:xfrm>
          <a:prstGeom prst="rect">
            <a:avLst/>
          </a:prstGeom>
          <a:ln>
            <a:noFill/>
          </a:ln>
        </p:spPr>
      </p:pic>
      <p:sp>
        <p:nvSpPr>
          <p:cNvPr id="158" name="CustomShape 3"/>
          <p:cNvSpPr/>
          <p:nvPr/>
        </p:nvSpPr>
        <p:spPr>
          <a:xfrm>
            <a:off x="5589720" y="1492200"/>
            <a:ext cx="21470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GB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4x50K (numpy) floats</a:t>
            </a:r>
            <a:endParaRPr b="0" lang="en-GB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9" name="CustomShape 4"/>
          <p:cNvSpPr/>
          <p:nvPr/>
        </p:nvSpPr>
        <p:spPr>
          <a:xfrm>
            <a:off x="1242720" y="4021920"/>
            <a:ext cx="7628040" cy="2559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GB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Qt4 MXCuBE triggers DOZOR encapsulated in EDNA</a:t>
            </a:r>
            <a:endParaRPr b="0" lang="en-GB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GB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On each line EDNA calls to ParallelProcessing.batch_processed  method</a:t>
            </a:r>
            <a:endParaRPr b="0" lang="en-GB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GB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    </a:t>
            </a:r>
            <a:r>
              <a:rPr b="0" lang="en-GB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that fills the heat map numpy array </a:t>
            </a:r>
            <a:endParaRPr b="0" lang="en-GB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GB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All works fine with PILATUS6M – 25 Hz for years </a:t>
            </a:r>
            <a:endParaRPr b="0" lang="en-GB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GB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GB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After switching to EIGER – 750 Hz, we found several seconds delays</a:t>
            </a:r>
            <a:endParaRPr b="0" lang="en-GB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GB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   </a:t>
            </a:r>
            <a:r>
              <a:rPr b="0" lang="en-GB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on EDNA processing at the XML-RPC call</a:t>
            </a:r>
            <a:endParaRPr b="0" lang="en-GB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GB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Solved by sending/updating only one line at a time</a:t>
            </a:r>
            <a:endParaRPr b="0" lang="en-GB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GB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Still, overhead (EDNA warppers + XML-RPC) approximately 1.5 seconds/bacth</a:t>
            </a:r>
            <a:endParaRPr b="0" lang="en-GB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29" dur="indefinite" restart="never" nodeType="tmRoot">
          <p:childTnLst>
            <p:seq>
              <p:cTn id="3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extShape 1"/>
          <p:cNvSpPr txBox="1"/>
          <p:nvPr/>
        </p:nvSpPr>
        <p:spPr>
          <a:xfrm>
            <a:off x="457200" y="274680"/>
            <a:ext cx="8229240" cy="8172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Binding DOZOR to data flow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1" name="TextShape 2"/>
          <p:cNvSpPr txBox="1"/>
          <p:nvPr/>
        </p:nvSpPr>
        <p:spPr>
          <a:xfrm>
            <a:off x="457200" y="1600200"/>
            <a:ext cx="8521200" cy="45255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Change from: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algn="ctr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	</a:t>
            </a: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ZMQ stream reciever -&gt; Processing server RAM (cbf files)-&gt;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algn="ctr"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	</a:t>
            </a: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	</a:t>
            </a: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	</a:t>
            </a: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	</a:t>
            </a: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EDNA/DOZOR  -&gt;  Storage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	</a:t>
            </a: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	</a:t>
            </a: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	</a:t>
            </a: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	</a:t>
            </a: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	</a:t>
            </a: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	</a:t>
            </a: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	</a:t>
            </a: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	</a:t>
            </a: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	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To 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	</a:t>
            </a: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	</a:t>
            </a: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	</a:t>
            </a: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ZMQ stream reciever -&gt; DOZOR -&gt;   Storage (cbf files)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DOZOR is being re-factored linkable with ZMQ stream reciever (C/C++) 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MXCuBE will receive DOZOR results via regular HO Channel 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timing>
    <p:tnLst>
      <p:par>
        <p:cTn id="31" dur="indefinite" restart="never" nodeType="tmRoot">
          <p:childTnLst>
            <p:seq>
              <p:cTn id="3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extShape 1"/>
          <p:cNvSpPr txBox="1"/>
          <p:nvPr/>
        </p:nvSpPr>
        <p:spPr>
          <a:xfrm>
            <a:off x="457200" y="274680"/>
            <a:ext cx="8229240" cy="7790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Performance issues in Mesh&amp;Collect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3" name="TextShape 2"/>
          <p:cNvSpPr txBox="1"/>
          <p:nvPr/>
        </p:nvSpPr>
        <p:spPr>
          <a:xfrm>
            <a:off x="1587600" y="2044800"/>
            <a:ext cx="6210000" cy="246348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algn="ctr">
              <a:lnSpc>
                <a:spcPct val="100000"/>
              </a:lnSpc>
              <a:spcBef>
                <a:spcPts val="641"/>
              </a:spcBef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Limitations of Meshes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algn="ctr">
              <a:lnSpc>
                <a:spcPct val="100000"/>
              </a:lnSpc>
              <a:spcBef>
                <a:spcPts val="641"/>
              </a:spcBef>
            </a:pP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Flat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Poor special resolution 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Expensive in terms of X-ray dose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timing>
    <p:tnLst>
      <p:par>
        <p:cTn id="33" dur="indefinite" restart="never" nodeType="tmRoot">
          <p:childTnLst>
            <p:seq>
              <p:cTn id="3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Anything better?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5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X-ray imaging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6" name="CustomShape 3"/>
          <p:cNvSpPr/>
          <p:nvPr/>
        </p:nvSpPr>
        <p:spPr>
          <a:xfrm>
            <a:off x="1947960" y="3992040"/>
            <a:ext cx="534132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GB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Brockhauser et al., J. Appl. Cryst. (2008). 41, 1057–1066</a:t>
            </a:r>
            <a:endParaRPr b="0" lang="en-GB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67" name="Picture 4" descr=""/>
          <p:cNvPicPr/>
          <p:nvPr/>
        </p:nvPicPr>
        <p:blipFill>
          <a:blip r:embed="rId1"/>
          <a:stretch/>
        </p:blipFill>
        <p:spPr>
          <a:xfrm>
            <a:off x="3365280" y="2172240"/>
            <a:ext cx="2120760" cy="1819440"/>
          </a:xfrm>
          <a:prstGeom prst="rect">
            <a:avLst/>
          </a:prstGeom>
          <a:ln>
            <a:noFill/>
          </a:ln>
        </p:spPr>
      </p:pic>
      <p:pic>
        <p:nvPicPr>
          <p:cNvPr id="168" name="Picture 6" descr=""/>
          <p:cNvPicPr/>
          <p:nvPr/>
        </p:nvPicPr>
        <p:blipFill>
          <a:blip r:embed="rId2"/>
          <a:stretch/>
        </p:blipFill>
        <p:spPr>
          <a:xfrm>
            <a:off x="3301920" y="4460400"/>
            <a:ext cx="2279160" cy="1598040"/>
          </a:xfrm>
          <a:prstGeom prst="rect">
            <a:avLst/>
          </a:prstGeom>
          <a:ln>
            <a:noFill/>
          </a:ln>
        </p:spPr>
      </p:pic>
      <p:sp>
        <p:nvSpPr>
          <p:cNvPr id="169" name="CustomShape 4"/>
          <p:cNvSpPr/>
          <p:nvPr/>
        </p:nvSpPr>
        <p:spPr>
          <a:xfrm>
            <a:off x="2096280" y="6173640"/>
            <a:ext cx="476820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GB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Warren et al., Acta Cryst. (2013). D69, 1252–1259</a:t>
            </a:r>
            <a:endParaRPr b="0" lang="en-GB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35" dur="indefinite" restart="never" nodeType="tmRoot">
          <p:childTnLst>
            <p:seq>
              <p:cTn id="3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extShape 1"/>
          <p:cNvSpPr txBox="1"/>
          <p:nvPr/>
        </p:nvSpPr>
        <p:spPr>
          <a:xfrm>
            <a:off x="457200" y="24444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X-ray Imaging @ P14  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171" name="Content Placeholder 3" descr=""/>
          <p:cNvPicPr/>
          <p:nvPr/>
        </p:nvPicPr>
        <p:blipFill>
          <a:blip r:embed="rId1"/>
          <a:srcRect l="0" t="695" r="0" b="-261"/>
          <a:stretch/>
        </p:blipFill>
        <p:spPr>
          <a:xfrm>
            <a:off x="2882880" y="2278800"/>
            <a:ext cx="3454200" cy="2671560"/>
          </a:xfrm>
          <a:prstGeom prst="rect">
            <a:avLst/>
          </a:prstGeom>
          <a:ln>
            <a:noFill/>
          </a:ln>
        </p:spPr>
      </p:pic>
      <p:sp>
        <p:nvSpPr>
          <p:cNvPr id="172" name="CustomShape 2"/>
          <p:cNvSpPr/>
          <p:nvPr/>
        </p:nvSpPr>
        <p:spPr>
          <a:xfrm>
            <a:off x="4178160" y="2278800"/>
            <a:ext cx="596520" cy="347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</p:spTree>
  </p:cSld>
  <p:timing>
    <p:tnLst>
      <p:par>
        <p:cTn id="37" dur="indefinite" restart="never" nodeType="tmRoot">
          <p:childTnLst>
            <p:seq>
              <p:cTn id="3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MeshScan </a:t>
            </a:r>
            <a:r>
              <a:rPr b="0" i="1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vs</a:t>
            </a:r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Phase Contrast Image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174" name="Content Placeholder 3" descr=""/>
          <p:cNvPicPr/>
          <p:nvPr/>
        </p:nvPicPr>
        <p:blipFill>
          <a:blip r:embed="rId1"/>
          <a:srcRect l="0" t="-2543" r="0" b="966"/>
          <a:stretch/>
        </p:blipFill>
        <p:spPr>
          <a:xfrm>
            <a:off x="927000" y="1854360"/>
            <a:ext cx="3086640" cy="3022200"/>
          </a:xfrm>
          <a:prstGeom prst="rect">
            <a:avLst/>
          </a:prstGeom>
          <a:ln>
            <a:noFill/>
          </a:ln>
        </p:spPr>
      </p:pic>
      <p:sp>
        <p:nvSpPr>
          <p:cNvPr id="175" name="CustomShape 2"/>
          <p:cNvSpPr/>
          <p:nvPr/>
        </p:nvSpPr>
        <p:spPr>
          <a:xfrm>
            <a:off x="5524560" y="5010480"/>
            <a:ext cx="2451600" cy="943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GB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75 seconds</a:t>
            </a:r>
            <a:endParaRPr b="0" lang="en-GB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GB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300 kGy</a:t>
            </a:r>
            <a:endParaRPr b="0" lang="en-GB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6" name="CustomShape 3"/>
          <p:cNvSpPr/>
          <p:nvPr/>
        </p:nvSpPr>
        <p:spPr>
          <a:xfrm>
            <a:off x="1333440" y="4876920"/>
            <a:ext cx="2450880" cy="11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GB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75 seconds</a:t>
            </a:r>
            <a:endParaRPr b="0" lang="en-GB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GB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300 kGy</a:t>
            </a:r>
            <a:endParaRPr b="0" lang="en-GB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GB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resolution 10 μm </a:t>
            </a:r>
            <a:endParaRPr b="0" lang="en-GB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7" name="CustomShape 4"/>
          <p:cNvSpPr/>
          <p:nvPr/>
        </p:nvSpPr>
        <p:spPr>
          <a:xfrm>
            <a:off x="4863960" y="4858200"/>
            <a:ext cx="3555720" cy="11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GB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3 seconds</a:t>
            </a:r>
            <a:endParaRPr b="0" lang="en-GB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GB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14 kGy (70 kGy/frame)</a:t>
            </a:r>
            <a:endParaRPr b="0" lang="en-GB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GB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resolution 0.6 μm </a:t>
            </a:r>
            <a:endParaRPr b="0" lang="en-GB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8" name="CustomShape 5"/>
          <p:cNvSpPr/>
          <p:nvPr/>
        </p:nvSpPr>
        <p:spPr>
          <a:xfrm>
            <a:off x="1320840" y="6388200"/>
            <a:ext cx="65721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GB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Prerequisite: The beamline must (optionally) preserve flat wavefront </a:t>
            </a:r>
            <a:endParaRPr b="0" lang="en-GB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39" dur="indefinite" restart="never" nodeType="tmRoot">
          <p:childTnLst>
            <p:seq>
              <p:cTn id="40" dur="indefinite" nodeType="mainSeq">
                <p:childTnLst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nodeType="clickEffect" fill="hold" presetClass="mediacall">
                                  <p:stCondLst>
                                    <p:cond delay="0"/>
                                  </p:stCondLst>
                                  <p:childTnLst/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  <p:seq>
              <p:cTn id="44" restart="whenNotActive" nodeType="interactiveSeq" fill="hold">
                <p:childTnLst>
                  <p:par>
                    <p:cTn id="45" fill="hold">
                      <p:stCondLst/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nodeType="clickEffect" fill="hold" presetClass="mediacall">
                                  <p:stCondLst>
                                    <p:cond delay="0"/>
                                  </p:stCondLst>
                                  <p:childTnLst/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TextShape 1"/>
          <p:cNvSpPr txBox="1"/>
          <p:nvPr/>
        </p:nvSpPr>
        <p:spPr>
          <a:xfrm>
            <a:off x="317520" y="19044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Summary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80" name="TextShape 2"/>
          <p:cNvSpPr txBox="1"/>
          <p:nvPr/>
        </p:nvSpPr>
        <p:spPr>
          <a:xfrm>
            <a:off x="457200" y="151128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Low level implementations (motion control, hardware detector synchronization, etc.) are essential for efficient experimental procedures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Efficient GUI must be aware of deep details of such implementations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Efficient online analysis need to be coupled to low-level data management. 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51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Phase contrast X-ray imaging is an extremely promising  tool for multi-crystal experiments. Integration in MXCuBE started (solely for crystallography !!!). </a:t>
            </a:r>
            <a:endParaRPr b="0" lang="en-US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timing>
    <p:tnLst>
      <p:par>
        <p:cTn id="48" dur="indefinite" restart="never" nodeType="tmRoot">
          <p:childTnLst>
            <p:seq>
              <p:cTn id="49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TextShape 1"/>
          <p:cNvSpPr txBox="1"/>
          <p:nvPr/>
        </p:nvSpPr>
        <p:spPr>
          <a:xfrm>
            <a:off x="457200" y="59220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If you go for quality</a:t>
            </a:r>
            <a:br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plenty of data for analytical absorption corrections are on the way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182" name="Picture 3" descr=""/>
          <p:cNvPicPr/>
          <p:nvPr/>
        </p:nvPicPr>
        <p:blipFill>
          <a:blip r:embed="rId1"/>
          <a:stretch/>
        </p:blipFill>
        <p:spPr>
          <a:xfrm>
            <a:off x="2692440" y="2458080"/>
            <a:ext cx="3403080" cy="31921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0" dur="indefinite" restart="never" nodeType="tmRoot">
          <p:childTnLst>
            <p:seq>
              <p:cTn id="51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TextShape 1"/>
          <p:cNvSpPr txBox="1"/>
          <p:nvPr/>
        </p:nvSpPr>
        <p:spPr>
          <a:xfrm>
            <a:off x="457200" y="7632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People involved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84" name="TextShape 2"/>
          <p:cNvSpPr txBox="1"/>
          <p:nvPr/>
        </p:nvSpPr>
        <p:spPr>
          <a:xfrm>
            <a:off x="66024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Ivars Karpics (MXCuBE)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Marina Nikolova (Data Acq, Data Management)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Sasha Popov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Jeremy Sinoir, Florent Cipriani 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Imaging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	</a:t>
            </a: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Maxim Polikarpov, Anatoly Snigirev, 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	</a:t>
            </a: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Sandor Brockhauser, Christian Csanko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Thomas Schneider</a:t>
            </a: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	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timing>
    <p:tnLst>
      <p:par>
        <p:cTn id="52" dur="indefinite" restart="never" nodeType="tmRoot">
          <p:childTnLst>
            <p:seq>
              <p:cTn id="53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3191</TotalTime>
  <Application>LibreOffice/5.3.5.2$Linux_X86_64 LibreOffice_project/30m0$Build-2</Application>
  <Words>558</Words>
  <Paragraphs>125</Paragraphs>
  <Company>EMBL-HH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2018-01-30T10:25:49Z</dcterms:created>
  <dc:creator>Gleb Bourenkov</dc:creator>
  <dc:description/>
  <dc:language>en-GB</dc:language>
  <cp:lastModifiedBy/>
  <dcterms:modified xsi:type="dcterms:W3CDTF">2018-02-05T18:03:59Z</dcterms:modified>
  <cp:revision>60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Company">
    <vt:lpwstr>EMBL-HH</vt:lpwstr>
  </property>
  <property fmtid="{D5CDD505-2E9C-101B-9397-08002B2CF9AE}" pid="4" name="HiddenSlides">
    <vt:i4>0</vt:i4>
  </property>
  <property fmtid="{D5CDD505-2E9C-101B-9397-08002B2CF9AE}" pid="5" name="HyperlinksChanged">
    <vt:bool>0</vt:bool>
  </property>
  <property fmtid="{D5CDD505-2E9C-101B-9397-08002B2CF9AE}" pid="6" name="LinksUpToDate">
    <vt:bool>0</vt:bool>
  </property>
  <property fmtid="{D5CDD505-2E9C-101B-9397-08002B2CF9AE}" pid="7" name="MMClips">
    <vt:i4>3</vt:i4>
  </property>
  <property fmtid="{D5CDD505-2E9C-101B-9397-08002B2CF9AE}" pid="8" name="Notes">
    <vt:i4>1</vt:i4>
  </property>
  <property fmtid="{D5CDD505-2E9C-101B-9397-08002B2CF9AE}" pid="9" name="PresentationFormat">
    <vt:lpwstr>On-screen Show (4:3)</vt:lpwstr>
  </property>
  <property fmtid="{D5CDD505-2E9C-101B-9397-08002B2CF9AE}" pid="10" name="ScaleCrop">
    <vt:bool>0</vt:bool>
  </property>
  <property fmtid="{D5CDD505-2E9C-101B-9397-08002B2CF9AE}" pid="11" name="ShareDoc">
    <vt:bool>0</vt:bool>
  </property>
  <property fmtid="{D5CDD505-2E9C-101B-9397-08002B2CF9AE}" pid="12" name="Slides">
    <vt:i4>17</vt:i4>
  </property>
</Properties>
</file>