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sldIdLst>
    <p:sldId id="256" r:id="rId4"/>
    <p:sldId id="257" r:id="rId5"/>
    <p:sldId id="258" r:id="rId6"/>
    <p:sldId id="260" r:id="rId7"/>
    <p:sldId id="261" r:id="rId8"/>
    <p:sldId id="262" r:id="rId9"/>
    <p:sldId id="263" r:id="rId10"/>
    <p:sldId id="264" r:id="rId11"/>
    <p:sldId id="268" r:id="rId12"/>
    <p:sldId id="269" r:id="rId13"/>
    <p:sldId id="267" r:id="rId14"/>
    <p:sldId id="265" r:id="rId15"/>
    <p:sldId id="26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subTitle"/>
          </p:nvPr>
        </p:nvSpPr>
        <p:spPr>
          <a:xfrm>
            <a:off x="450720" y="372960"/>
            <a:ext cx="8279640" cy="3539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body"/>
          </p:nvPr>
        </p:nvSpPr>
        <p:spPr>
          <a:xfrm>
            <a:off x="6350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508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635040" y="3956760"/>
            <a:ext cx="783684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635040" y="3956760"/>
            <a:ext cx="783684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0" name="PlaceHolder 4"/>
          <p:cNvSpPr>
            <a:spLocks noGrp="1"/>
          </p:cNvSpPr>
          <p:nvPr>
            <p:ph type="body"/>
          </p:nvPr>
        </p:nvSpPr>
        <p:spPr>
          <a:xfrm>
            <a:off x="46508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1" name="PlaceHolder 5"/>
          <p:cNvSpPr>
            <a:spLocks noGrp="1"/>
          </p:cNvSpPr>
          <p:nvPr>
            <p:ph type="body"/>
          </p:nvPr>
        </p:nvSpPr>
        <p:spPr>
          <a:xfrm>
            <a:off x="6350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35" name="Picture 34"/>
          <p:cNvPicPr/>
          <p:nvPr/>
        </p:nvPicPr>
        <p:blipFill>
          <a:blip r:embed="rId2"/>
          <a:stretch/>
        </p:blipFill>
        <p:spPr>
          <a:xfrm>
            <a:off x="1681920" y="1563120"/>
            <a:ext cx="5742360" cy="4581720"/>
          </a:xfrm>
          <a:prstGeom prst="rect">
            <a:avLst/>
          </a:prstGeom>
          <a:ln>
            <a:noFill/>
          </a:ln>
        </p:spPr>
      </p:pic>
      <p:pic>
        <p:nvPicPr>
          <p:cNvPr id="36" name="Picture 35"/>
          <p:cNvPicPr/>
          <p:nvPr/>
        </p:nvPicPr>
        <p:blipFill>
          <a:blip r:embed="rId2"/>
          <a:stretch/>
        </p:blipFill>
        <p:spPr>
          <a:xfrm>
            <a:off x="1681920" y="1563120"/>
            <a:ext cx="5742360" cy="4581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ubTitle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subTitle"/>
          </p:nvPr>
        </p:nvSpPr>
        <p:spPr>
          <a:xfrm>
            <a:off x="450720" y="372960"/>
            <a:ext cx="8279640" cy="3539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350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5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6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7" name="PlaceHolder 4"/>
          <p:cNvSpPr>
            <a:spLocks noGrp="1"/>
          </p:cNvSpPr>
          <p:nvPr>
            <p:ph type="body"/>
          </p:nvPr>
        </p:nvSpPr>
        <p:spPr>
          <a:xfrm>
            <a:off x="46508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0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1" name="PlaceHolder 4"/>
          <p:cNvSpPr>
            <a:spLocks noGrp="1"/>
          </p:cNvSpPr>
          <p:nvPr>
            <p:ph type="body"/>
          </p:nvPr>
        </p:nvSpPr>
        <p:spPr>
          <a:xfrm>
            <a:off x="635040" y="3956760"/>
            <a:ext cx="783684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 type="body"/>
          </p:nvPr>
        </p:nvSpPr>
        <p:spPr>
          <a:xfrm>
            <a:off x="635040" y="3956760"/>
            <a:ext cx="783684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6508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body"/>
          </p:nvPr>
        </p:nvSpPr>
        <p:spPr>
          <a:xfrm>
            <a:off x="6350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73" name="Picture 72"/>
          <p:cNvPicPr/>
          <p:nvPr/>
        </p:nvPicPr>
        <p:blipFill>
          <a:blip r:embed="rId2"/>
          <a:stretch/>
        </p:blipFill>
        <p:spPr>
          <a:xfrm>
            <a:off x="1681920" y="1563120"/>
            <a:ext cx="5742360" cy="4581720"/>
          </a:xfrm>
          <a:prstGeom prst="rect">
            <a:avLst/>
          </a:prstGeom>
          <a:ln>
            <a:noFill/>
          </a:ln>
        </p:spPr>
      </p:pic>
      <p:pic>
        <p:nvPicPr>
          <p:cNvPr id="74" name="Picture 73"/>
          <p:cNvPicPr/>
          <p:nvPr/>
        </p:nvPicPr>
        <p:blipFill>
          <a:blip r:embed="rId2"/>
          <a:stretch/>
        </p:blipFill>
        <p:spPr>
          <a:xfrm>
            <a:off x="1681920" y="1563120"/>
            <a:ext cx="5742360" cy="4581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subTitle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2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4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5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subTitle"/>
          </p:nvPr>
        </p:nvSpPr>
        <p:spPr>
          <a:xfrm>
            <a:off x="450720" y="372960"/>
            <a:ext cx="8279640" cy="35391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89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0" name="PlaceHolder 3"/>
          <p:cNvSpPr>
            <a:spLocks noGrp="1"/>
          </p:cNvSpPr>
          <p:nvPr>
            <p:ph type="body"/>
          </p:nvPr>
        </p:nvSpPr>
        <p:spPr>
          <a:xfrm>
            <a:off x="6350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1" name="PlaceHolder 4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4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5" name="PlaceHolder 4"/>
          <p:cNvSpPr>
            <a:spLocks noGrp="1"/>
          </p:cNvSpPr>
          <p:nvPr>
            <p:ph type="body"/>
          </p:nvPr>
        </p:nvSpPr>
        <p:spPr>
          <a:xfrm>
            <a:off x="46508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635040" y="3956760"/>
            <a:ext cx="783684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635040" y="3956760"/>
            <a:ext cx="783684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4650840" y="156348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46508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7" name="PlaceHolder 5"/>
          <p:cNvSpPr>
            <a:spLocks noGrp="1"/>
          </p:cNvSpPr>
          <p:nvPr>
            <p:ph type="body"/>
          </p:nvPr>
        </p:nvSpPr>
        <p:spPr>
          <a:xfrm>
            <a:off x="635040" y="3956760"/>
            <a:ext cx="3824280" cy="218520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lIns="0" tIns="0" rIns="0" bIns="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1" name="Picture 110"/>
          <p:cNvPicPr/>
          <p:nvPr/>
        </p:nvPicPr>
        <p:blipFill>
          <a:blip r:embed="rId2"/>
          <a:stretch/>
        </p:blipFill>
        <p:spPr>
          <a:xfrm>
            <a:off x="1681920" y="1563120"/>
            <a:ext cx="5742360" cy="4581720"/>
          </a:xfrm>
          <a:prstGeom prst="rect">
            <a:avLst/>
          </a:prstGeom>
          <a:ln>
            <a:noFill/>
          </a:ln>
        </p:spPr>
      </p:pic>
      <p:pic>
        <p:nvPicPr>
          <p:cNvPr id="112" name="Picture 111"/>
          <p:cNvPicPr/>
          <p:nvPr/>
        </p:nvPicPr>
        <p:blipFill>
          <a:blip r:embed="rId2"/>
          <a:stretch/>
        </p:blipFill>
        <p:spPr>
          <a:xfrm>
            <a:off x="1681920" y="1563120"/>
            <a:ext cx="5742360" cy="45817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311760" y="992880"/>
            <a:ext cx="8520120" cy="2736720"/>
          </a:xfrm>
          <a:prstGeom prst="rect">
            <a:avLst/>
          </a:prstGeom>
        </p:spPr>
        <p:txBody>
          <a:bodyPr tIns="91440" bIns="91440" anchor="b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ldNum"/>
          </p:nvPr>
        </p:nvSpPr>
        <p:spPr>
          <a:xfrm>
            <a:off x="8472600" y="6217560"/>
            <a:ext cx="548280" cy="524520"/>
          </a:xfrm>
          <a:prstGeom prst="rect">
            <a:avLst/>
          </a:prstGeom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fld id="{8B7799FF-223B-4E17-BC33-B238EDF3CF3E}" type="slidenum"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‹#›</a:t>
            </a:fld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sldNum"/>
          </p:nvPr>
        </p:nvSpPr>
        <p:spPr>
          <a:xfrm>
            <a:off x="8472600" y="6217560"/>
            <a:ext cx="548280" cy="524520"/>
          </a:xfrm>
          <a:prstGeom prst="rect">
            <a:avLst/>
          </a:prstGeom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fld id="{DCFB52F6-C9DD-424A-9642-4E8CB3606269}" type="slidenum"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‹#›</a:t>
            </a:fld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tIns="91440" bIns="9144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 type="body"/>
          </p:nvPr>
        </p:nvSpPr>
        <p:spPr>
          <a:xfrm>
            <a:off x="635040" y="1563480"/>
            <a:ext cx="7836840" cy="4581720"/>
          </a:xfrm>
          <a:prstGeom prst="rect">
            <a:avLst/>
          </a:prstGeom>
        </p:spPr>
        <p:txBody>
          <a:bodyPr tIns="91440" bIns="9144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  <p:sp>
        <p:nvSpPr>
          <p:cNvPr id="40" name="CustomShape 4"/>
          <p:cNvSpPr/>
          <p:nvPr/>
        </p:nvSpPr>
        <p:spPr>
          <a:xfrm>
            <a:off x="15480" y="6584400"/>
            <a:ext cx="9128160" cy="265320"/>
          </a:xfrm>
          <a:prstGeom prst="rect">
            <a:avLst/>
          </a:prstGeom>
          <a:solidFill>
            <a:srgbClr val="073763"/>
          </a:solidFill>
          <a:ln w="9360">
            <a:solidFill>
              <a:schemeClr val="dk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1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roid Serif"/>
                <a:ea typeface="Droid Serif"/>
              </a:rPr>
              <a:t>J. Andreu - Controls Group - MXCuBE meeting - Paris (SOLEIL) - 12-14th June  2017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sldNum"/>
          </p:nvPr>
        </p:nvSpPr>
        <p:spPr>
          <a:xfrm>
            <a:off x="8472600" y="6217560"/>
            <a:ext cx="548280" cy="524520"/>
          </a:xfrm>
          <a:prstGeom prst="rect">
            <a:avLst/>
          </a:prstGeom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fld id="{628F44BC-A33F-4556-9785-DDE8F448889B}" type="slidenum"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‹#›</a:t>
            </a:fld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</a:endParaRPr>
          </a:p>
        </p:txBody>
      </p:sp>
      <p:sp>
        <p:nvSpPr>
          <p:cNvPr id="76" name="CustomShape 2"/>
          <p:cNvSpPr/>
          <p:nvPr/>
        </p:nvSpPr>
        <p:spPr>
          <a:xfrm>
            <a:off x="15480" y="6584400"/>
            <a:ext cx="9128160" cy="265320"/>
          </a:xfrm>
          <a:prstGeom prst="rect">
            <a:avLst/>
          </a:prstGeom>
          <a:solidFill>
            <a:srgbClr val="073763"/>
          </a:solidFill>
          <a:ln w="9360">
            <a:solidFill>
              <a:schemeClr val="dk2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1000" strike="noStrike" spc="-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Droid Serif"/>
                <a:ea typeface="Droid Serif"/>
              </a:rPr>
              <a:t>J. Andreu - Controls Group - MXCuBE meeting - Paris (SOLEIL) - 12-14th June  2017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title"/>
          </p:nvPr>
        </p:nvSpPr>
        <p:spPr>
          <a:xfrm>
            <a:off x="450720" y="372960"/>
            <a:ext cx="8279640" cy="763200"/>
          </a:xfrm>
          <a:prstGeom prst="rect">
            <a:avLst/>
          </a:prstGeom>
        </p:spPr>
        <p:txBody>
          <a:bodyPr tIns="91440" bIns="91440"/>
          <a:lstStyle/>
          <a:p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tIns="0" rIns="0" bIns="0"/>
          <a:lstStyle/>
          <a:p>
            <a:pPr marL="432000" indent="-324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Click to edit the outline text format</a:t>
            </a:r>
          </a:p>
          <a:p>
            <a:pPr marL="864000" lvl="1" indent="-324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Second Outline Level</a:t>
            </a:r>
          </a:p>
          <a:p>
            <a:pPr marL="1296000" lvl="2" indent="-288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Third Outline Level</a:t>
            </a:r>
          </a:p>
          <a:p>
            <a:pPr marL="1728000" lvl="3" indent="-216000"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Fourth Outline Level</a:t>
            </a:r>
          </a:p>
          <a:p>
            <a:pPr marL="2160000" lvl="4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Fifth Outline Level</a:t>
            </a:r>
          </a:p>
          <a:p>
            <a:pPr marL="2592000" lvl="5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Sixth Outline Level</a:t>
            </a:r>
          </a:p>
          <a:p>
            <a:pPr marL="3024000" lvl="6" indent="-216000"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aurus-scada.org/en/stable/" TargetMode="External"/><Relationship Id="rId2" Type="http://schemas.openxmlformats.org/officeDocument/2006/relationships/hyperlink" Target="http://www.sardana-controls.org/en/stable/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CustomShape 1"/>
          <p:cNvSpPr/>
          <p:nvPr/>
        </p:nvSpPr>
        <p:spPr>
          <a:xfrm>
            <a:off x="311400" y="5329080"/>
            <a:ext cx="8520120" cy="1282320"/>
          </a:xfrm>
          <a:prstGeom prst="rect">
            <a:avLst/>
          </a:prstGeom>
          <a:solidFill>
            <a:srgbClr val="012D5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4" name="TextShape 2"/>
          <p:cNvSpPr txBox="1"/>
          <p:nvPr/>
        </p:nvSpPr>
        <p:spPr>
          <a:xfrm>
            <a:off x="311760" y="992880"/>
            <a:ext cx="8520120" cy="27367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b"/>
          <a:lstStyle/>
          <a:p>
            <a:pPr algn="ctr">
              <a:lnSpc>
                <a:spcPct val="100000"/>
              </a:lnSpc>
            </a:pPr>
            <a:r>
              <a:rPr lang="en-US" sz="52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MXCuBE status @ ALBA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5" name="TextShape 3"/>
          <p:cNvSpPr txBox="1"/>
          <p:nvPr/>
        </p:nvSpPr>
        <p:spPr>
          <a:xfrm>
            <a:off x="311760" y="3778920"/>
            <a:ext cx="8520120" cy="105660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XALOC Beamline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6" name="CustomShape 4"/>
          <p:cNvSpPr/>
          <p:nvPr/>
        </p:nvSpPr>
        <p:spPr>
          <a:xfrm>
            <a:off x="2884680" y="5567760"/>
            <a:ext cx="5098680" cy="50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/>
          <a:lstStyle/>
          <a:p>
            <a:pPr algn="r">
              <a:lnSpc>
                <a:spcPct val="100000"/>
              </a:lnSpc>
            </a:pPr>
            <a:r>
              <a:rPr lang="en-US" sz="14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Roeland Boer, </a:t>
            </a:r>
            <a:r>
              <a:rPr lang="en-US" sz="1400" strike="noStrike" spc="-1" dirty="0" err="1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Beamline</a:t>
            </a:r>
            <a:r>
              <a:rPr lang="en-US" sz="1400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Responsible XALO </a:t>
            </a:r>
            <a:r>
              <a:rPr lang="en-US" sz="1400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@ ALBA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7" name="CustomShape 5"/>
          <p:cNvSpPr/>
          <p:nvPr/>
        </p:nvSpPr>
        <p:spPr>
          <a:xfrm>
            <a:off x="2884680" y="5948640"/>
            <a:ext cx="5098680" cy="5043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/>
          <a:lstStyle/>
          <a:p>
            <a:pPr algn="r">
              <a:lnSpc>
                <a:spcPct val="100000"/>
              </a:lnSpc>
            </a:pPr>
            <a:r>
              <a:rPr lang="en-US" sz="1400" i="1" strike="noStrike" spc="-1" dirty="0" err="1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MXCuBE</a:t>
            </a:r>
            <a:r>
              <a:rPr lang="en-US" sz="1400" i="1" strike="noStrike" spc="-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meeting, </a:t>
            </a:r>
            <a:r>
              <a:rPr lang="en-US" sz="1400" i="1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Feb 2018</a:t>
            </a:r>
            <a:r>
              <a:rPr lang="en-US" sz="1400" i="1" strike="noStrike" spc="-1" dirty="0" smtClean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, Diamond Light Source</a:t>
            </a:r>
            <a:endParaRPr lang="en-US" sz="18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18" name="Shape 35"/>
          <p:cNvPicPr/>
          <p:nvPr/>
        </p:nvPicPr>
        <p:blipFill>
          <a:blip r:embed="rId2"/>
          <a:stretch/>
        </p:blipFill>
        <p:spPr>
          <a:xfrm>
            <a:off x="285840" y="261360"/>
            <a:ext cx="8572320" cy="14760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TextShape 1"/>
          <p:cNvSpPr txBox="1"/>
          <p:nvPr/>
        </p:nvSpPr>
        <p:spPr>
          <a:xfrm>
            <a:off x="450720" y="372960"/>
            <a:ext cx="827964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3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Overview
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0" name="TextShape 2"/>
          <p:cNvSpPr txBox="1"/>
          <p:nvPr/>
        </p:nvSpPr>
        <p:spPr>
          <a:xfrm>
            <a:off x="450720" y="840600"/>
            <a:ext cx="8279640" cy="5245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MXCuBE2 @ ALBA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1" name="TextShape 3"/>
          <p:cNvSpPr txBox="1"/>
          <p:nvPr/>
        </p:nvSpPr>
        <p:spPr>
          <a:xfrm>
            <a:off x="635040" y="1563480"/>
            <a:ext cx="7836840" cy="458172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 marL="457200" indent="-418680">
              <a:lnSpc>
                <a:spcPct val="100000"/>
              </a:lnSpc>
              <a:buClr>
                <a:srgbClr val="000000"/>
              </a:buClr>
              <a:buFont typeface="Calibri"/>
              <a:buChar char="●"/>
            </a:pPr>
            <a:r>
              <a:rPr lang="en-US" sz="3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Highlights @ BL13-XALOC beamline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18680">
              <a:lnSpc>
                <a:spcPct val="100000"/>
              </a:lnSpc>
              <a:buClr>
                <a:srgbClr val="000000"/>
              </a:buClr>
              <a:buFont typeface="Calibri"/>
              <a:buChar char="●"/>
            </a:pPr>
            <a:r>
              <a:rPr lang="en-US" sz="3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MXCuBE Current Status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418680">
              <a:lnSpc>
                <a:spcPct val="100000"/>
              </a:lnSpc>
              <a:buClr>
                <a:srgbClr val="000000"/>
              </a:buClr>
              <a:buFont typeface="Calibri"/>
              <a:buChar char="●"/>
            </a:pPr>
            <a:r>
              <a:rPr lang="en-US" sz="3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MXCuBE Next steps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Shape 1"/>
          <p:cNvSpPr txBox="1"/>
          <p:nvPr/>
        </p:nvSpPr>
        <p:spPr>
          <a:xfrm>
            <a:off x="450720" y="372960"/>
            <a:ext cx="827964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3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Integration of MXCuBE 2 (Qt4) @ ALBA
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3" name="TextShape 2"/>
          <p:cNvSpPr txBox="1"/>
          <p:nvPr/>
        </p:nvSpPr>
        <p:spPr>
          <a:xfrm>
            <a:off x="450720" y="840600"/>
            <a:ext cx="8279640" cy="5245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EA99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Xaloc Beamline (BL-13)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24" name="TextShape 3"/>
          <p:cNvSpPr txBox="1"/>
          <p:nvPr/>
        </p:nvSpPr>
        <p:spPr>
          <a:xfrm>
            <a:off x="635040" y="1563480"/>
            <a:ext cx="7836840" cy="458172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 marL="457200" indent="-367920">
              <a:lnSpc>
                <a:spcPct val="100000"/>
              </a:lnSpc>
              <a:buClr>
                <a:srgbClr val="000000"/>
              </a:buClr>
              <a:buFont typeface="Calibri"/>
              <a:buChar char="●"/>
            </a:pPr>
            <a:r>
              <a:rPr lang="en-US" sz="22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Beamline</a:t>
            </a:r>
            <a:r>
              <a:rPr lang="en-US" sz="22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 control based on </a:t>
            </a:r>
            <a:r>
              <a:rPr lang="en-US" sz="2200" b="1" u="sng" strike="noStrike" spc="-1" dirty="0">
                <a:solidFill>
                  <a:srgbClr val="0097A7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  <a:hlinkClick r:id="rId2"/>
              </a:rPr>
              <a:t>SARDANA</a:t>
            </a:r>
            <a:r>
              <a:rPr lang="en-US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 +</a:t>
            </a:r>
            <a:r>
              <a:rPr lang="en-US" sz="22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 </a:t>
            </a:r>
            <a:r>
              <a:rPr lang="en-US" sz="2200" b="1" u="sng" strike="noStrike" spc="-1" dirty="0">
                <a:solidFill>
                  <a:srgbClr val="0097A7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  <a:hlinkClick r:id="rId3"/>
              </a:rPr>
              <a:t>TAURUS</a:t>
            </a:r>
            <a:r>
              <a:rPr lang="en-US" sz="22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libri"/>
                <a:ea typeface="Calibri"/>
              </a:rPr>
              <a:t> + TANGO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25" name="Shape 50"/>
          <p:cNvPicPr/>
          <p:nvPr/>
        </p:nvPicPr>
        <p:blipFill>
          <a:blip r:embed="rId4"/>
          <a:stretch/>
        </p:blipFill>
        <p:spPr>
          <a:xfrm>
            <a:off x="336960" y="2567880"/>
            <a:ext cx="8572320" cy="349308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TextShape 1"/>
          <p:cNvSpPr txBox="1"/>
          <p:nvPr/>
        </p:nvSpPr>
        <p:spPr>
          <a:xfrm>
            <a:off x="450720" y="372960"/>
            <a:ext cx="827964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MXCuBE 2 implementation @ ALBA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1" name="CustomShape 2"/>
          <p:cNvSpPr/>
          <p:nvPr/>
        </p:nvSpPr>
        <p:spPr>
          <a:xfrm>
            <a:off x="360360" y="1642320"/>
            <a:ext cx="8035920" cy="1325520"/>
          </a:xfrm>
          <a:prstGeom prst="roundRect">
            <a:avLst>
              <a:gd name="adj" fmla="val 9090"/>
            </a:avLst>
          </a:prstGeom>
          <a:solidFill>
            <a:srgbClr val="3196FF">
              <a:alpha val="24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  Graphical User Interface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2" name="CustomShape 3"/>
          <p:cNvSpPr/>
          <p:nvPr/>
        </p:nvSpPr>
        <p:spPr>
          <a:xfrm>
            <a:off x="360360" y="3060000"/>
            <a:ext cx="8035920" cy="1394280"/>
          </a:xfrm>
          <a:prstGeom prst="roundRect">
            <a:avLst>
              <a:gd name="adj" fmla="val 9090"/>
            </a:avLst>
          </a:prstGeom>
          <a:solidFill>
            <a:srgbClr val="DA0D0D">
              <a:alpha val="26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  Control Layer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3" name="CustomShape 4"/>
          <p:cNvSpPr/>
          <p:nvPr/>
        </p:nvSpPr>
        <p:spPr>
          <a:xfrm>
            <a:off x="3708360" y="3212640"/>
            <a:ext cx="2190960" cy="1145520"/>
          </a:xfrm>
          <a:prstGeom prst="homePlate">
            <a:avLst>
              <a:gd name="adj" fmla="val 11441"/>
            </a:avLst>
          </a:prstGeom>
          <a:solidFill>
            <a:schemeClr val="lt2"/>
          </a:solidFill>
          <a:ln w="19080">
            <a:solidFill>
              <a:srgbClr val="DA0D0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DA0D0D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Hardware Repository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000" strike="noStrike" spc="-1">
                <a:solidFill>
                  <a:srgbClr val="DA0D0D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Bliss Framework Common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4" name="CustomShape 5"/>
          <p:cNvSpPr/>
          <p:nvPr/>
        </p:nvSpPr>
        <p:spPr>
          <a:xfrm>
            <a:off x="4699080" y="1718640"/>
            <a:ext cx="2527920" cy="1145520"/>
          </a:xfrm>
          <a:prstGeom prst="homePlate">
            <a:avLst>
              <a:gd name="adj" fmla="val 11441"/>
            </a:avLst>
          </a:prstGeom>
          <a:solidFill>
            <a:schemeClr val="lt2"/>
          </a:solidFill>
          <a:ln w="19080">
            <a:solidFill>
              <a:srgbClr val="3196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3196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Bliss Framework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000" strike="noStrike" spc="-1">
                <a:solidFill>
                  <a:srgbClr val="3196FF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python 2.x and Qt4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5" name="TextShape 6"/>
          <p:cNvSpPr txBox="1"/>
          <p:nvPr/>
        </p:nvSpPr>
        <p:spPr>
          <a:xfrm>
            <a:off x="450720" y="840600"/>
            <a:ext cx="8279640" cy="5245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EA99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Over Tango and Sardana/Taurus control layer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6" name="CustomShape 7"/>
          <p:cNvSpPr/>
          <p:nvPr/>
        </p:nvSpPr>
        <p:spPr>
          <a:xfrm>
            <a:off x="2799000" y="4557600"/>
            <a:ext cx="5597280" cy="834480"/>
          </a:xfrm>
          <a:prstGeom prst="roundRect">
            <a:avLst>
              <a:gd name="adj" fmla="val 9090"/>
            </a:avLst>
          </a:prstGeom>
          <a:solidFill>
            <a:srgbClr val="B6D7A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Sardana/Taurus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7" name="CustomShape 8"/>
          <p:cNvSpPr/>
          <p:nvPr/>
        </p:nvSpPr>
        <p:spPr>
          <a:xfrm>
            <a:off x="360360" y="5498640"/>
            <a:ext cx="8035920" cy="763200"/>
          </a:xfrm>
          <a:prstGeom prst="roundRect">
            <a:avLst>
              <a:gd name="adj" fmla="val 9090"/>
            </a:avLst>
          </a:prstGeom>
          <a:solidFill>
            <a:srgbClr val="B4A7D6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Beamline Hardware and Data 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38" name="CustomShape 9"/>
          <p:cNvSpPr/>
          <p:nvPr/>
        </p:nvSpPr>
        <p:spPr>
          <a:xfrm>
            <a:off x="1960560" y="4559400"/>
            <a:ext cx="2435040" cy="422640"/>
          </a:xfrm>
          <a:prstGeom prst="roundRect">
            <a:avLst>
              <a:gd name="adj" fmla="val 31861"/>
            </a:avLst>
          </a:prstGeom>
          <a:solidFill>
            <a:srgbClr val="9FC5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9" name="CustomShape 10"/>
          <p:cNvSpPr/>
          <p:nvPr/>
        </p:nvSpPr>
        <p:spPr>
          <a:xfrm>
            <a:off x="360360" y="4559400"/>
            <a:ext cx="2527920" cy="834480"/>
          </a:xfrm>
          <a:prstGeom prst="roundRect">
            <a:avLst>
              <a:gd name="adj" fmla="val 9090"/>
            </a:avLst>
          </a:prstGeom>
          <a:solidFill>
            <a:srgbClr val="9FC5E8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     Tango DS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0" name="CustomShape 11"/>
          <p:cNvSpPr/>
          <p:nvPr/>
        </p:nvSpPr>
        <p:spPr>
          <a:xfrm>
            <a:off x="6147000" y="3212640"/>
            <a:ext cx="2073600" cy="1145520"/>
          </a:xfrm>
          <a:prstGeom prst="homePlate">
            <a:avLst>
              <a:gd name="adj" fmla="val 11441"/>
            </a:avLst>
          </a:prstGeom>
          <a:solidFill>
            <a:schemeClr val="lt2"/>
          </a:solidFill>
          <a:ln w="19080">
            <a:solidFill>
              <a:srgbClr val="DA0D0D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1800" strike="noStrike" spc="-1">
                <a:solidFill>
                  <a:srgbClr val="DA0D0D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Hardware Objects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en-US" sz="1000" strike="noStrike" spc="-1">
                <a:solidFill>
                  <a:srgbClr val="DA0D0D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ALBA + MXCuBE specifics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450720" y="372960"/>
            <a:ext cx="827964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3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MXCuBE 2 @ ALBA
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2" name="TextShape 2"/>
          <p:cNvSpPr txBox="1"/>
          <p:nvPr/>
        </p:nvSpPr>
        <p:spPr>
          <a:xfrm>
            <a:off x="450720" y="840600"/>
            <a:ext cx="8279640" cy="5245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EA99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Current Status @ BL13-XALOC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pic>
        <p:nvPicPr>
          <p:cNvPr id="143" name="Shape 80"/>
          <p:cNvPicPr/>
          <p:nvPr/>
        </p:nvPicPr>
        <p:blipFill>
          <a:blip r:embed="rId2"/>
          <a:stretch/>
        </p:blipFill>
        <p:spPr>
          <a:xfrm>
            <a:off x="380880" y="1365480"/>
            <a:ext cx="8391960" cy="518724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450720" y="372960"/>
            <a:ext cx="827964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3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MXCuBE 2 @ ALBA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635040" y="1563480"/>
            <a:ext cx="7836840" cy="458172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Working on Qt4/master branch.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Bixente</a:t>
            </a:r>
            <a:r>
              <a:rPr lang="en-US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 Rey collaboration.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MXCuBE</a:t>
            </a:r>
            <a:r>
              <a:rPr lang="en-US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 interface for all individual </a:t>
            </a:r>
            <a:r>
              <a:rPr lang="en-US" sz="24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beamline</a:t>
            </a:r>
            <a:r>
              <a:rPr lang="en-US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 elements.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Sample mounting </a:t>
            </a:r>
            <a:r>
              <a:rPr lang="en-US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(</a:t>
            </a:r>
            <a:r>
              <a:rPr lang="en-US" sz="2400" b="1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mxCATS</a:t>
            </a:r>
            <a:r>
              <a:rPr lang="en-US" sz="2400" b="1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)</a:t>
            </a:r>
            <a:r>
              <a:rPr lang="en-US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 and centering commissioned and tested on users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Testing basic collection method implementation.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ISPyB</a:t>
            </a:r>
            <a:r>
              <a:rPr lang="en-US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 testing stage (Daniel </a:t>
            </a:r>
            <a:r>
              <a:rPr lang="en-US" sz="24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Salvat</a:t>
            </a:r>
            <a:r>
              <a:rPr lang="en-US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)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Two new </a:t>
            </a:r>
            <a:r>
              <a:rPr lang="en-US" sz="24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Tango DS </a:t>
            </a:r>
            <a:r>
              <a:rPr lang="en-US" sz="24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implemented</a:t>
            </a:r>
            <a:r>
              <a:rPr lang="en-US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 </a:t>
            </a:r>
            <a:r>
              <a:rPr lang="en-US" sz="24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XALOC: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 lvl="1" indent="-380520">
              <a:lnSpc>
                <a:spcPct val="100000"/>
              </a:lnSpc>
              <a:buClr>
                <a:srgbClr val="000000"/>
              </a:buClr>
              <a:buFont typeface="Cambria"/>
              <a:buChar char="○"/>
            </a:pPr>
            <a:r>
              <a:rPr lang="en-US" sz="2400" i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Diffractometer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marL="914400" lvl="1" indent="-380520">
              <a:lnSpc>
                <a:spcPct val="100000"/>
              </a:lnSpc>
              <a:buClr>
                <a:srgbClr val="000000"/>
              </a:buClr>
              <a:buFont typeface="Cambria"/>
              <a:buChar char="○"/>
            </a:pPr>
            <a:r>
              <a:rPr lang="en-US" sz="2400" i="1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Beamline</a:t>
            </a:r>
            <a:r>
              <a:rPr lang="en-US" sz="2400" i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 Supervisor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TextShape 3"/>
          <p:cNvSpPr txBox="1"/>
          <p:nvPr/>
        </p:nvSpPr>
        <p:spPr>
          <a:xfrm>
            <a:off x="450720" y="840600"/>
            <a:ext cx="8279640" cy="5245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EA99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Current Status @ BL13-XALOC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450720" y="372960"/>
            <a:ext cx="827964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2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Integration of MXCuBE 2 @ ALBA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8" name="TextShape 2"/>
          <p:cNvSpPr txBox="1"/>
          <p:nvPr/>
        </p:nvSpPr>
        <p:spPr>
          <a:xfrm>
            <a:off x="450720" y="840600"/>
            <a:ext cx="8279640" cy="5245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000" strike="noStrike" spc="-1">
                <a:solidFill>
                  <a:srgbClr val="EA99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XalocDiffractometer TANGO DS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03720" y="1666680"/>
            <a:ext cx="7998120" cy="4124520"/>
            <a:chOff x="603720" y="1425600"/>
            <a:chExt cx="7998120" cy="4124520"/>
          </a:xfrm>
        </p:grpSpPr>
        <p:sp>
          <p:nvSpPr>
            <p:cNvPr id="149" name="CustomShape 3"/>
            <p:cNvSpPr/>
            <p:nvPr/>
          </p:nvSpPr>
          <p:spPr>
            <a:xfrm>
              <a:off x="603720" y="1425600"/>
              <a:ext cx="7998120" cy="4124520"/>
            </a:xfrm>
            <a:prstGeom prst="roundRect">
              <a:avLst>
                <a:gd name="adj" fmla="val 9090"/>
              </a:avLst>
            </a:prstGeom>
            <a:solidFill>
              <a:schemeClr val="lt2"/>
            </a:solidFill>
            <a:ln w="19080">
              <a:solidFill>
                <a:srgbClr val="70D82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XALOC Diffractometer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50" name="CustomShape 4"/>
            <p:cNvSpPr/>
            <p:nvPr/>
          </p:nvSpPr>
          <p:spPr>
            <a:xfrm>
              <a:off x="5771160" y="3769560"/>
              <a:ext cx="2637000" cy="1615680"/>
            </a:xfrm>
            <a:prstGeom prst="roundRect">
              <a:avLst>
                <a:gd name="adj" fmla="val 9090"/>
              </a:avLst>
            </a:prstGeom>
            <a:solidFill>
              <a:srgbClr val="FFF2CC"/>
            </a:solidFill>
            <a:ln w="19080">
              <a:solidFill>
                <a:srgbClr val="FFFF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Phase transitions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GoBeamViewPhase,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GoCollectPhase,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GoSampleVisuPhase,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GoTransferPhase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51" name="CustomShape 5"/>
            <p:cNvSpPr/>
            <p:nvPr/>
          </p:nvSpPr>
          <p:spPr>
            <a:xfrm>
              <a:off x="3297240" y="3769560"/>
              <a:ext cx="2312640" cy="1615680"/>
            </a:xfrm>
            <a:prstGeom prst="roundRect">
              <a:avLst>
                <a:gd name="adj" fmla="val 9090"/>
              </a:avLst>
            </a:prstGeom>
            <a:solidFill>
              <a:srgbClr val="D9EAD3"/>
            </a:solidFill>
            <a:ln w="19080">
              <a:solidFill>
                <a:srgbClr val="70D82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Parameters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 dirty="0" err="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Beamstoptype</a:t>
              </a:r>
              <a:r>
                <a:rPr lang="en-US" sz="1400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,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 dirty="0" err="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MountingPosition</a:t>
              </a:r>
              <a:r>
                <a:rPr lang="en-US" sz="1400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,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 dirty="0" err="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PinLenght</a:t>
              </a:r>
              <a:r>
                <a:rPr lang="en-US" sz="1400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,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 dirty="0" err="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SampleMode</a:t>
              </a:r>
              <a:r>
                <a:rPr lang="en-US" sz="1400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,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...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52" name="CustomShape 6"/>
            <p:cNvSpPr/>
            <p:nvPr/>
          </p:nvSpPr>
          <p:spPr>
            <a:xfrm>
              <a:off x="759960" y="3769560"/>
              <a:ext cx="2410200" cy="1615680"/>
            </a:xfrm>
            <a:prstGeom prst="roundRect">
              <a:avLst>
                <a:gd name="adj" fmla="val 9090"/>
              </a:avLst>
            </a:prstGeom>
            <a:solidFill>
              <a:srgbClr val="EAD1DC"/>
            </a:solidFill>
            <a:ln w="19080">
              <a:solidFill>
                <a:srgbClr val="FF00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EPS signals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KappaPresence,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 Ln2coverOpen,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SampleOnMagnet,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...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53" name="CustomShape 7"/>
            <p:cNvSpPr/>
            <p:nvPr/>
          </p:nvSpPr>
          <p:spPr>
            <a:xfrm>
              <a:off x="756000" y="1978920"/>
              <a:ext cx="1781640" cy="1615680"/>
            </a:xfrm>
            <a:prstGeom prst="roundRect">
              <a:avLst>
                <a:gd name="adj" fmla="val 9090"/>
              </a:avLst>
            </a:prstGeom>
            <a:solidFill>
              <a:srgbClr val="F4CCCC"/>
            </a:solidFill>
            <a:ln w="19080">
              <a:solidFill>
                <a:srgbClr val="CC4125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Goniometer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omega, omegax,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omegay, omegaz,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 centx, centy,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 kappa.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54" name="CustomShape 8"/>
            <p:cNvSpPr/>
            <p:nvPr/>
          </p:nvSpPr>
          <p:spPr>
            <a:xfrm>
              <a:off x="2677680" y="1978920"/>
              <a:ext cx="1524960" cy="1615680"/>
            </a:xfrm>
            <a:prstGeom prst="roundRect">
              <a:avLst>
                <a:gd name="adj" fmla="val 9090"/>
              </a:avLst>
            </a:prstGeom>
            <a:solidFill>
              <a:srgbClr val="C9DAF8"/>
            </a:solidFill>
            <a:ln w="19080">
              <a:solidFill>
                <a:srgbClr val="4A8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Detector Table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diftabx,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diftabz.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55" name="CustomShape 9"/>
            <p:cNvSpPr/>
            <p:nvPr/>
          </p:nvSpPr>
          <p:spPr>
            <a:xfrm>
              <a:off x="4354920" y="1978920"/>
              <a:ext cx="1136880" cy="1615680"/>
            </a:xfrm>
            <a:prstGeom prst="roundRect">
              <a:avLst>
                <a:gd name="adj" fmla="val 9090"/>
              </a:avLst>
            </a:prstGeom>
            <a:solidFill>
              <a:srgbClr val="C9DAF8"/>
            </a:solidFill>
            <a:ln w="19080">
              <a:solidFill>
                <a:srgbClr val="4A8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DUSP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yagy,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yagz.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56" name="CustomShape 10"/>
            <p:cNvSpPr/>
            <p:nvPr/>
          </p:nvSpPr>
          <p:spPr>
            <a:xfrm>
              <a:off x="5609880" y="1978920"/>
              <a:ext cx="1136880" cy="1615680"/>
            </a:xfrm>
            <a:prstGeom prst="roundRect">
              <a:avLst>
                <a:gd name="adj" fmla="val 9090"/>
              </a:avLst>
            </a:prstGeom>
            <a:solidFill>
              <a:srgbClr val="C9DAF8"/>
            </a:solidFill>
            <a:ln w="19080">
              <a:solidFill>
                <a:srgbClr val="4A8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Aperture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aperx,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aperz.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57" name="CustomShape 11"/>
            <p:cNvSpPr/>
            <p:nvPr/>
          </p:nvSpPr>
          <p:spPr>
            <a:xfrm>
              <a:off x="6865200" y="1978920"/>
              <a:ext cx="1589760" cy="1615680"/>
            </a:xfrm>
            <a:prstGeom prst="roundRect">
              <a:avLst>
                <a:gd name="adj" fmla="val 9090"/>
              </a:avLst>
            </a:prstGeom>
            <a:solidFill>
              <a:srgbClr val="C9DAF8"/>
            </a:solidFill>
            <a:ln w="19080">
              <a:solidFill>
                <a:srgbClr val="4A8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Beamstop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bsx,bsy,bsz,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bstopx,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bstopz.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</p:grpSp>
      <p:sp>
        <p:nvSpPr>
          <p:cNvPr id="158" name="CustomShape 12"/>
          <p:cNvSpPr/>
          <p:nvPr/>
        </p:nvSpPr>
        <p:spPr>
          <a:xfrm>
            <a:off x="18720" y="5840280"/>
            <a:ext cx="9143640" cy="52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160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Any HwObj from MXCuBE will always operate the equipment through this Tango DS.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TextShape 2"/>
          <p:cNvSpPr txBox="1"/>
          <p:nvPr/>
        </p:nvSpPr>
        <p:spPr>
          <a:xfrm>
            <a:off x="450720" y="372960"/>
            <a:ext cx="827964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Integration of </a:t>
            </a:r>
            <a:r>
              <a:rPr lang="en-US" sz="2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MXCuBE</a:t>
            </a:r>
            <a:r>
              <a:rPr lang="en-US" sz="2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2 @ ALBA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1" name="TextShape 3"/>
          <p:cNvSpPr txBox="1"/>
          <p:nvPr/>
        </p:nvSpPr>
        <p:spPr>
          <a:xfrm>
            <a:off x="450720" y="840600"/>
            <a:ext cx="8279640" cy="5245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000" strike="noStrike" spc="-1">
                <a:solidFill>
                  <a:srgbClr val="EA99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XalocBeamlineSupervisor TANGO DS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603720" y="1666680"/>
            <a:ext cx="7998120" cy="4124520"/>
            <a:chOff x="603720" y="1425600"/>
            <a:chExt cx="7998120" cy="4124520"/>
          </a:xfrm>
        </p:grpSpPr>
        <p:sp>
          <p:nvSpPr>
            <p:cNvPr id="159" name="CustomShape 1"/>
            <p:cNvSpPr/>
            <p:nvPr/>
          </p:nvSpPr>
          <p:spPr>
            <a:xfrm>
              <a:off x="603720" y="1425600"/>
              <a:ext cx="7998120" cy="4124520"/>
            </a:xfrm>
            <a:prstGeom prst="roundRect">
              <a:avLst>
                <a:gd name="adj" fmla="val 9090"/>
              </a:avLst>
            </a:prstGeom>
            <a:solidFill>
              <a:schemeClr val="lt2"/>
            </a:solidFill>
            <a:ln w="19080">
              <a:solidFill>
                <a:srgbClr val="70D822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XALOC Beamline Supervisor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62" name="CustomShape 4"/>
            <p:cNvSpPr/>
            <p:nvPr/>
          </p:nvSpPr>
          <p:spPr>
            <a:xfrm>
              <a:off x="1704960" y="2089800"/>
              <a:ext cx="2759400" cy="1503360"/>
            </a:xfrm>
            <a:prstGeom prst="roundRect">
              <a:avLst>
                <a:gd name="adj" fmla="val 9090"/>
              </a:avLst>
            </a:prstGeom>
            <a:solidFill>
              <a:srgbClr val="C9DAF8"/>
            </a:solidFill>
            <a:ln w="19080">
              <a:solidFill>
                <a:srgbClr val="4A86E8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Devices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Diffractometer</a:t>
              </a: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SampleChanger,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Cryostream,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Shutters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63" name="CustomShape 5"/>
            <p:cNvSpPr/>
            <p:nvPr/>
          </p:nvSpPr>
          <p:spPr>
            <a:xfrm>
              <a:off x="4679640" y="2089800"/>
              <a:ext cx="2759400" cy="1503360"/>
            </a:xfrm>
            <a:prstGeom prst="roundRect">
              <a:avLst>
                <a:gd name="adj" fmla="val 9090"/>
              </a:avLst>
            </a:prstGeom>
            <a:solidFill>
              <a:srgbClr val="EAD1DC"/>
            </a:solidFill>
            <a:ln w="19080">
              <a:solidFill>
                <a:srgbClr val="FF00FF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EPS signals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DetDistanceSafe,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DetCoverOpen,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CryoPosition,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FastShutterCollectPosition.</a:t>
              </a: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  <p:sp>
          <p:nvSpPr>
            <p:cNvPr id="164" name="CustomShape 6"/>
            <p:cNvSpPr/>
            <p:nvPr/>
          </p:nvSpPr>
          <p:spPr>
            <a:xfrm>
              <a:off x="3270960" y="3828600"/>
              <a:ext cx="2639520" cy="1503360"/>
            </a:xfrm>
            <a:prstGeom prst="roundRect">
              <a:avLst>
                <a:gd name="adj" fmla="val 9090"/>
              </a:avLst>
            </a:prstGeom>
            <a:solidFill>
              <a:srgbClr val="FFF2CC"/>
            </a:solidFill>
            <a:ln w="19080">
              <a:solidFill>
                <a:srgbClr val="FFFF00"/>
              </a:solidFill>
              <a:round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tIns="91440" bIns="91440" anchor="ctr"/>
            <a:lstStyle/>
            <a:p>
              <a:pPr algn="ctr">
                <a:lnSpc>
                  <a:spcPct val="100000"/>
                </a:lnSpc>
              </a:pPr>
              <a:r>
                <a:rPr lang="en-US" sz="1400" b="1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Phase transitions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 dirty="0" err="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GoBeamViewPhase</a:t>
              </a:r>
              <a:r>
                <a:rPr lang="en-US" sz="1400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,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 dirty="0" err="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GoCollectPhase</a:t>
              </a:r>
              <a:r>
                <a:rPr lang="en-US" sz="1400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,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 dirty="0" err="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GoSampleVisuPhase</a:t>
              </a:r>
              <a:r>
                <a:rPr lang="en-US" sz="1400" strike="noStrike" spc="-1" dirty="0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,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r>
                <a:rPr lang="en-US" sz="1400" strike="noStrike" spc="-1" dirty="0" err="1">
                  <a:solidFill>
                    <a:srgbClr val="595959"/>
                  </a:solidFill>
                  <a:uFill>
                    <a:solidFill>
                      <a:srgbClr val="FFFFFF"/>
                    </a:solidFill>
                  </a:uFill>
                  <a:latin typeface="Arial"/>
                  <a:ea typeface="Arial"/>
                </a:rPr>
                <a:t>GoTransferPhase</a:t>
              </a: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  <a:p>
              <a:pPr algn="ctr">
                <a:lnSpc>
                  <a:spcPct val="100000"/>
                </a:lnSpc>
              </a:pPr>
              <a:endPara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</a:endParaRPr>
            </a:p>
          </p:txBody>
        </p:sp>
      </p:grpSp>
      <p:sp>
        <p:nvSpPr>
          <p:cNvPr id="165" name="CustomShape 7"/>
          <p:cNvSpPr/>
          <p:nvPr/>
        </p:nvSpPr>
        <p:spPr>
          <a:xfrm>
            <a:off x="18720" y="5809320"/>
            <a:ext cx="9143640" cy="5245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tIns="91440" bIns="91440" anchor="ctr"/>
          <a:lstStyle/>
          <a:p>
            <a:pPr algn="ctr">
              <a:lnSpc>
                <a:spcPct val="100000"/>
              </a:lnSpc>
            </a:pPr>
            <a:r>
              <a:rPr lang="en-US" sz="1600" b="1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Function: </a:t>
            </a:r>
            <a:r>
              <a:rPr lang="en-US" sz="1600" strike="noStrike" spc="-1">
                <a:solidFill>
                  <a:srgbClr val="595959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Coordinate devices’s operation and configuration for phase transitions</a:t>
            </a:r>
            <a:endParaRPr lang="en-US" sz="18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Screenshots of </a:t>
            </a:r>
            <a:r>
              <a:rPr kumimoji="0" lang="en-US" sz="2800" b="0" i="0" u="none" strike="noStrike" kern="1200" cap="none" spc="-1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MXCuBE</a:t>
            </a:r>
            <a:r>
              <a:rPr kumimoji="0" lang="en-US" sz="28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2 @ ALBA</a:t>
            </a:r>
            <a:r>
              <a:rPr kumimoji="0" lang="en-US" sz="14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</a:rPr>
              <a:t/>
            </a:r>
            <a:br>
              <a:rPr kumimoji="0" lang="en-US" sz="14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3581400"/>
            <a:ext cx="5176800" cy="29923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003816"/>
            <a:ext cx="5333973" cy="3102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18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tabLst/>
              <a:defRPr/>
            </a:pPr>
            <a:r>
              <a:rPr kumimoji="0" lang="en-US" sz="28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Screenshots of </a:t>
            </a:r>
            <a:r>
              <a:rPr kumimoji="0" lang="en-US" sz="2800" b="0" i="0" u="none" strike="noStrike" kern="1200" cap="none" spc="-1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MXCuBE</a:t>
            </a:r>
            <a:r>
              <a:rPr kumimoji="0" lang="en-US" sz="28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 2 @ ALBA</a:t>
            </a:r>
            <a:r>
              <a:rPr kumimoji="0" lang="en-US" sz="14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</a:rPr>
              <a:t/>
            </a:r>
            <a:br>
              <a:rPr kumimoji="0" lang="en-US" sz="1400" b="0" i="0" u="none" strike="noStrike" kern="1200" cap="none" spc="-1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FFFFFF"/>
                  </a:solidFill>
                </a:uFill>
                <a:latin typeface="Arial"/>
              </a:rPr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895600"/>
            <a:ext cx="7696200" cy="32124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252" y="1828800"/>
            <a:ext cx="3048348" cy="539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15762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extShape 1"/>
          <p:cNvSpPr txBox="1"/>
          <p:nvPr/>
        </p:nvSpPr>
        <p:spPr>
          <a:xfrm>
            <a:off x="450720" y="372960"/>
            <a:ext cx="827964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3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MXCuBE 2 @ ALBA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5" name="TextShape 2"/>
          <p:cNvSpPr txBox="1"/>
          <p:nvPr/>
        </p:nvSpPr>
        <p:spPr>
          <a:xfrm>
            <a:off x="635040" y="1563480"/>
            <a:ext cx="7836840" cy="458172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  <a:ea typeface="Cambria"/>
              </a:rPr>
              <a:t>Collection being commissioned</a:t>
            </a: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mbria"/>
            </a:endParaRP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Data processing needs full implementation</a:t>
            </a: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endParaRPr lang="en-US" sz="2400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mbria"/>
            </a:endParaRPr>
          </a:p>
          <a:p>
            <a:pPr marL="457200" indent="-380520">
              <a:buClr>
                <a:srgbClr val="000000"/>
              </a:buClr>
              <a:buFont typeface="Cambria"/>
              <a:buChar char="●"/>
            </a:pPr>
            <a:r>
              <a:rPr lang="en-US" sz="24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ambria"/>
              </a:rPr>
              <a:t>Testing on friendly users soon</a:t>
            </a: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endParaRPr lang="en-US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Cambria"/>
            </a:endParaRPr>
          </a:p>
          <a:p>
            <a:pPr marL="457200" indent="-380520">
              <a:lnSpc>
                <a:spcPct val="100000"/>
              </a:lnSpc>
              <a:buClr>
                <a:srgbClr val="000000"/>
              </a:buClr>
              <a:buFont typeface="Cambria"/>
              <a:buChar char="●"/>
            </a:pPr>
            <a:endParaRPr lang="en-US" sz="140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46" name="TextShape 3"/>
          <p:cNvSpPr txBox="1"/>
          <p:nvPr/>
        </p:nvSpPr>
        <p:spPr>
          <a:xfrm>
            <a:off x="450720" y="840600"/>
            <a:ext cx="8279640" cy="5245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pc="-1" dirty="0" smtClean="0">
                <a:solidFill>
                  <a:srgbClr val="EA99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Final throes</a:t>
            </a:r>
            <a:endParaRPr lang="en-US" sz="32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072899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TextShape 1"/>
          <p:cNvSpPr txBox="1"/>
          <p:nvPr/>
        </p:nvSpPr>
        <p:spPr>
          <a:xfrm>
            <a:off x="450720" y="372960"/>
            <a:ext cx="827964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30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Acknowledgements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7" name="TextShape 2"/>
          <p:cNvSpPr txBox="1"/>
          <p:nvPr/>
        </p:nvSpPr>
        <p:spPr>
          <a:xfrm>
            <a:off x="450720" y="840600"/>
            <a:ext cx="8279640" cy="524520"/>
          </a:xfrm>
          <a:prstGeom prst="rect">
            <a:avLst/>
          </a:prstGeom>
          <a:noFill/>
          <a:ln>
            <a:noFill/>
          </a:ln>
        </p:spPr>
        <p:txBody>
          <a:bodyPr tIns="91440" bIns="91440" anchor="ctr"/>
          <a:lstStyle/>
          <a:p>
            <a:pPr>
              <a:lnSpc>
                <a:spcPct val="100000"/>
              </a:lnSpc>
            </a:pPr>
            <a:r>
              <a:rPr lang="en-US" sz="2400" strike="noStrike" spc="-1">
                <a:solidFill>
                  <a:srgbClr val="EA9999"/>
                </a:solidFill>
                <a:uFill>
                  <a:solidFill>
                    <a:srgbClr val="FFFFFF"/>
                  </a:solidFill>
                </a:uFill>
                <a:latin typeface="Arial"/>
              </a:rPr>
              <a:t>The people</a:t>
            </a:r>
            <a:endParaRPr lang="en-US" sz="32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8" name="TextShape 3"/>
          <p:cNvSpPr txBox="1"/>
          <p:nvPr/>
        </p:nvSpPr>
        <p:spPr>
          <a:xfrm>
            <a:off x="939960" y="1563480"/>
            <a:ext cx="3628800" cy="458172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BL13-XALOC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Roeland Boer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Judith </a:t>
            </a:r>
            <a:r>
              <a:rPr lang="en-US" sz="1800" strike="noStrike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Juanhuix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Fernando Gil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Barbara Machado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Xavi </a:t>
            </a:r>
            <a:r>
              <a:rPr lang="en-US" sz="1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Carpena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IT-Systems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Sergi</a:t>
            </a:r>
            <a:r>
              <a: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 </a:t>
            </a:r>
            <a:r>
              <a:rPr lang="en-US" sz="1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Puso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Ramon </a:t>
            </a:r>
            <a:r>
              <a:rPr lang="en-US" sz="1800" strike="noStrike" spc="-1" dirty="0" err="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Escriba</a:t>
            </a: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69" name="TextShape 4"/>
          <p:cNvSpPr txBox="1"/>
          <p:nvPr/>
        </p:nvSpPr>
        <p:spPr>
          <a:xfrm>
            <a:off x="4560120" y="5122440"/>
            <a:ext cx="4246560" cy="76320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 algn="ctr">
              <a:lnSpc>
                <a:spcPct val="100000"/>
              </a:lnSpc>
            </a:pPr>
            <a:r>
              <a:rPr lang="en-US" sz="24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Thank you for your attention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70" name="TextShape 5"/>
          <p:cNvSpPr txBox="1"/>
          <p:nvPr/>
        </p:nvSpPr>
        <p:spPr>
          <a:xfrm>
            <a:off x="3759480" y="1563480"/>
            <a:ext cx="3628800" cy="458172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MIS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Daniel Salvat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Alfonso Burgos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Controls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Guifre Cuni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Jordi Andreu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Externals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en-US" sz="1800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Courier New"/>
                <a:ea typeface="Courier New"/>
              </a:rPr>
              <a:t>Bixente Rey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>
              <a:lnSpc>
                <a:spcPct val="100000"/>
              </a:lnSpc>
            </a:pP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extShape 1"/>
          <p:cNvSpPr txBox="1"/>
          <p:nvPr/>
        </p:nvSpPr>
        <p:spPr>
          <a:xfrm>
            <a:off x="216360" y="2742480"/>
            <a:ext cx="8520120" cy="1352880"/>
          </a:xfrm>
          <a:prstGeom prst="rect">
            <a:avLst/>
          </a:prstGeom>
          <a:noFill/>
          <a:ln>
            <a:noFill/>
          </a:ln>
        </p:spPr>
        <p:txBody>
          <a:bodyPr tIns="91440" bIns="91440"/>
          <a:lstStyle/>
          <a:p>
            <a:pPr algn="ctr">
              <a:lnSpc>
                <a:spcPct val="100000"/>
              </a:lnSpc>
            </a:pPr>
            <a:r>
              <a:rPr lang="en-US" sz="3600" b="1" strike="noStrike" spc="-1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Arial"/>
                <a:ea typeface="Arial"/>
              </a:rPr>
              <a:t>Thank you for
your attention</a:t>
            </a:r>
            <a:endParaRPr lang="en-US" sz="1400" strike="noStrike" spc="-1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386</Words>
  <Application>Microsoft Office PowerPoint</Application>
  <PresentationFormat>On-screen Show (4:3)</PresentationFormat>
  <Paragraphs>177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Office Theme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Screenshots of MXCuBE 2 @ ALBA </vt:lpstr>
      <vt:lpstr>Screenshots of MXCuBE 2 @ ALBA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Roeland Boer</cp:lastModifiedBy>
  <cp:revision>5</cp:revision>
  <dcterms:modified xsi:type="dcterms:W3CDTF">2018-01-31T22:37:55Z</dcterms:modified>
  <dc:language>en-US</dc:language>
</cp:coreProperties>
</file>